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7"/>
  </p:handoutMasterIdLst>
  <p:sldIdLst>
    <p:sldId id="258" r:id="rId5"/>
    <p:sldId id="256" r:id="rId6"/>
  </p:sldIdLst>
  <p:sldSz cx="9601200" cy="12801600" type="A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 Doyle" initials="TD" lastIdx="4" clrIdx="0">
    <p:extLst>
      <p:ext uri="{19B8F6BF-5375-455C-9EA6-DF929625EA0E}">
        <p15:presenceInfo xmlns:p15="http://schemas.microsoft.com/office/powerpoint/2012/main" userId="S-1-5-21-484763869-706699826-839522115-608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E8EB"/>
    <a:srgbClr val="5D6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4660"/>
  </p:normalViewPr>
  <p:slideViewPr>
    <p:cSldViewPr snapToGrid="0">
      <p:cViewPr>
        <p:scale>
          <a:sx n="50" d="100"/>
          <a:sy n="50" d="100"/>
        </p:scale>
        <p:origin x="2442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F74FB-CC7C-492A-8741-DD4D3B1066D8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C97DC-F91A-49C5-A511-55E9BB885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08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3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22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574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20053" y="681568"/>
            <a:ext cx="876109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20053" y="3407833"/>
            <a:ext cx="8761095" cy="7686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87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0020" y="1854734"/>
            <a:ext cx="2960370" cy="7387358"/>
          </a:xfrm>
        </p:spPr>
        <p:txBody>
          <a:bodyPr anchor="t">
            <a:normAutofit/>
          </a:bodyPr>
          <a:lstStyle>
            <a:lvl1pPr>
              <a:defRPr sz="2517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Statement about case study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60020" y="718215"/>
            <a:ext cx="2880360" cy="568258"/>
          </a:xfrm>
        </p:spPr>
        <p:txBody>
          <a:bodyPr anchor="ctr">
            <a:noAutofit/>
          </a:bodyPr>
          <a:lstStyle>
            <a:lvl1pPr algn="l">
              <a:defRPr sz="1258" b="1"/>
            </a:lvl1pPr>
          </a:lstStyle>
          <a:p>
            <a:pPr lvl="0"/>
            <a:r>
              <a:rPr lang="en-US" dirty="0"/>
              <a:t>Case Study Type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5999"/>
            <a:ext cx="6400800" cy="12795602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Case Study Imagery</a:t>
            </a:r>
          </a:p>
        </p:txBody>
      </p:sp>
    </p:spTree>
    <p:extLst>
      <p:ext uri="{BB962C8B-B14F-4D97-AF65-F5344CB8AC3E}">
        <p14:creationId xmlns:p14="http://schemas.microsoft.com/office/powerpoint/2010/main" val="355706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053" y="681568"/>
            <a:ext cx="8761095" cy="16891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053" y="2560320"/>
            <a:ext cx="8761095" cy="9814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79701" y="1063298"/>
            <a:ext cx="1501447" cy="9347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948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2"/>
            <a:ext cx="8281035" cy="5325109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6999"/>
            <a:ext cx="8281035" cy="28003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42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83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8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7" y="3138171"/>
            <a:ext cx="4081761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7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87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82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26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9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81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053" y="681568"/>
            <a:ext cx="876109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053" y="3407833"/>
            <a:ext cx="8761095" cy="7686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9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b="1" kern="1200">
          <a:solidFill>
            <a:schemeClr val="accent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Clr>
          <a:schemeClr val="accent1"/>
        </a:buClr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Clr>
          <a:schemeClr val="accent1"/>
        </a:buClr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Clr>
          <a:schemeClr val="accent1"/>
        </a:buClr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Clr>
          <a:schemeClr val="accent1"/>
        </a:buClr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Clr>
          <a:schemeClr val="accent1"/>
        </a:buClr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07CCAC5B-8788-4B82-B214-307D25AF5935}"/>
              </a:ext>
            </a:extLst>
          </p:cNvPr>
          <p:cNvGrpSpPr/>
          <p:nvPr/>
        </p:nvGrpSpPr>
        <p:grpSpPr>
          <a:xfrm>
            <a:off x="-2971800" y="4419189"/>
            <a:ext cx="13305864" cy="13305864"/>
            <a:chOff x="-22645114" y="1273701"/>
            <a:chExt cx="16534650" cy="1653465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9753931" y="5935422"/>
              <a:ext cx="10933781" cy="7289187"/>
            </a:xfrm>
            <a:prstGeom prst="rect">
              <a:avLst/>
            </a:prstGeom>
          </p:spPr>
        </p:pic>
        <p:sp>
          <p:nvSpPr>
            <p:cNvPr id="17" name="Circle: Hollow 16">
              <a:extLst>
                <a:ext uri="{FF2B5EF4-FFF2-40B4-BE49-F238E27FC236}">
                  <a16:creationId xmlns:a16="http://schemas.microsoft.com/office/drawing/2014/main" id="{61E62C80-5C72-4FB6-8050-AFB6DA9CCAD3}"/>
                </a:ext>
              </a:extLst>
            </p:cNvPr>
            <p:cNvSpPr/>
            <p:nvPr/>
          </p:nvSpPr>
          <p:spPr>
            <a:xfrm>
              <a:off x="-22645114" y="1273701"/>
              <a:ext cx="16534650" cy="16534650"/>
            </a:xfrm>
            <a:prstGeom prst="donut">
              <a:avLst>
                <a:gd name="adj" fmla="val 2801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" name="Circle: Hollow 15">
              <a:extLst>
                <a:ext uri="{FF2B5EF4-FFF2-40B4-BE49-F238E27FC236}">
                  <a16:creationId xmlns:a16="http://schemas.microsoft.com/office/drawing/2014/main" id="{C528E917-F317-446A-9275-7E04A7F00613}"/>
                </a:ext>
              </a:extLst>
            </p:cNvPr>
            <p:cNvSpPr/>
            <p:nvPr/>
          </p:nvSpPr>
          <p:spPr>
            <a:xfrm>
              <a:off x="-18003726" y="5918797"/>
              <a:ext cx="7290000" cy="7290000"/>
            </a:xfrm>
            <a:prstGeom prst="donut">
              <a:avLst>
                <a:gd name="adj" fmla="val 12274"/>
              </a:avLst>
            </a:prstGeom>
            <a:solidFill>
              <a:srgbClr val="89C7C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943756" y="2793492"/>
            <a:ext cx="7609694" cy="5061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1800"/>
              </a:spcAft>
            </a:pPr>
            <a:r>
              <a:rPr lang="en-GB" sz="1600" dirty="0">
                <a:solidFill>
                  <a:schemeClr val="accent6"/>
                </a:solidFill>
                <a:latin typeface="Co Text Light" panose="020B0503060202020204" pitchFamily="34" charset="0"/>
              </a:rPr>
              <a:t>Help is just a phone call away with this valuable employee service. Our team of friendly, qualified counsellors and advisors are on hand 24/7, 365 to offer free and confidential support including emotional, financial and legal guidance.</a:t>
            </a:r>
          </a:p>
          <a:p>
            <a:pPr marL="285750" indent="-285750">
              <a:lnSpc>
                <a:spcPct val="120000"/>
              </a:lnSpc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2"/>
                </a:solidFill>
                <a:latin typeface="Co Text Light" panose="020B0503060202020204" pitchFamily="34" charset="0"/>
              </a:rPr>
              <a:t>Freephone telephone </a:t>
            </a:r>
            <a:r>
              <a:rPr lang="en-GB" sz="1600" dirty="0">
                <a:solidFill>
                  <a:schemeClr val="accent6"/>
                </a:solidFill>
                <a:latin typeface="Co Text Light" panose="020B0503060202020204" pitchFamily="34" charset="0"/>
              </a:rPr>
              <a:t>advice and information line available 24 hours a day, 365 days of the year.</a:t>
            </a:r>
          </a:p>
          <a:p>
            <a:pPr marL="285750" indent="-285750">
              <a:lnSpc>
                <a:spcPct val="120000"/>
              </a:lnSpc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2"/>
                </a:solidFill>
                <a:latin typeface="Co Text Light" panose="020B0503060202020204" pitchFamily="34" charset="0"/>
              </a:rPr>
              <a:t>Up to six sessions</a:t>
            </a:r>
            <a:r>
              <a:rPr lang="en-GB" sz="1600" dirty="0">
                <a:solidFill>
                  <a:schemeClr val="accent6"/>
                </a:solidFill>
                <a:latin typeface="Co Text Light" panose="020B0503060202020204" pitchFamily="34" charset="0"/>
              </a:rPr>
              <a:t> of structured counselling, which </a:t>
            </a:r>
            <a:r>
              <a:rPr lang="en-US" sz="1600" dirty="0">
                <a:solidFill>
                  <a:schemeClr val="accent6"/>
                </a:solidFill>
                <a:latin typeface="Co Text Light" panose="020B0503060202020204" pitchFamily="34" charset="0"/>
              </a:rPr>
              <a:t>can include Cognitive Behavioural Therapy (CBT) technique sessions</a:t>
            </a:r>
            <a:r>
              <a:rPr lang="en-GB" sz="1600" dirty="0">
                <a:solidFill>
                  <a:schemeClr val="accent6"/>
                </a:solidFill>
                <a:latin typeface="Co Text Light" panose="020B0503060202020204" pitchFamily="34" charset="0"/>
              </a:rPr>
              <a:t>.</a:t>
            </a:r>
          </a:p>
          <a:p>
            <a:pPr marL="285750" indent="-285750">
              <a:lnSpc>
                <a:spcPct val="120000"/>
              </a:lnSpc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2"/>
                </a:solidFill>
                <a:latin typeface="Co Text Light" panose="020B0503060202020204" pitchFamily="34" charset="0"/>
              </a:rPr>
              <a:t>Access to the Wisdom app </a:t>
            </a:r>
            <a:r>
              <a:rPr lang="en-GB" sz="1600" dirty="0">
                <a:solidFill>
                  <a:srgbClr val="5D686E"/>
                </a:solidFill>
                <a:latin typeface="Co Text Light" panose="020B0503060202020204" pitchFamily="34" charset="0"/>
              </a:rPr>
              <a:t>with </a:t>
            </a:r>
            <a:r>
              <a:rPr lang="en-GB" sz="1600" dirty="0">
                <a:solidFill>
                  <a:schemeClr val="accent6"/>
                </a:solidFill>
                <a:latin typeface="Co Text Light" panose="020B0503060202020204" pitchFamily="34" charset="0"/>
              </a:rPr>
              <a:t>information to help overcome life’s wellbeing challenges.</a:t>
            </a:r>
          </a:p>
          <a:p>
            <a:pPr marL="285750" indent="-285750">
              <a:lnSpc>
                <a:spcPct val="120000"/>
              </a:lnSpc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2"/>
                </a:solidFill>
                <a:latin typeface="Co Text Light" panose="020B0503060202020204" pitchFamily="34" charset="0"/>
              </a:rPr>
              <a:t>Expert information </a:t>
            </a:r>
            <a:r>
              <a:rPr lang="en-GB" sz="1600" dirty="0">
                <a:solidFill>
                  <a:schemeClr val="accent6"/>
                </a:solidFill>
                <a:latin typeface="Co Text Light" panose="020B0503060202020204" pitchFamily="34" charset="0"/>
              </a:rPr>
              <a:t>on issues such as stress, family difficulties, money, bereavement, tenancy, depression and more.</a:t>
            </a:r>
          </a:p>
          <a:p>
            <a:pPr>
              <a:lnSpc>
                <a:spcPct val="120000"/>
              </a:lnSpc>
              <a:spcAft>
                <a:spcPts val="1800"/>
              </a:spcAft>
              <a:buClr>
                <a:schemeClr val="accent2"/>
              </a:buClr>
            </a:pPr>
            <a:r>
              <a:rPr lang="en-GB" sz="1600" dirty="0">
                <a:solidFill>
                  <a:schemeClr val="accent6"/>
                </a:solidFill>
                <a:latin typeface="Co Text Light" panose="020B0503060202020204" pitchFamily="34" charset="0"/>
              </a:rPr>
              <a:t>See overleaf for more information on the services and how to access them.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6" y="827559"/>
            <a:ext cx="2504547" cy="7231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43756" y="2148888"/>
            <a:ext cx="8097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2800" dirty="0">
                <a:solidFill>
                  <a:schemeClr val="accent1"/>
                </a:solidFill>
                <a:latin typeface="Co Text Light" panose="020B0503060202020204" pitchFamily="34" charset="0"/>
              </a:rPr>
              <a:t>EASE Employee Assistance Programme</a:t>
            </a:r>
            <a:endParaRPr lang="en-GB" sz="2800" dirty="0">
              <a:solidFill>
                <a:schemeClr val="accent6"/>
              </a:solidFill>
              <a:latin typeface="Co Text Light" panose="020B050306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EF71618-2DC4-4F97-8E81-114792ADD1F0}"/>
              </a:ext>
            </a:extLst>
          </p:cNvPr>
          <p:cNvSpPr/>
          <p:nvPr/>
        </p:nvSpPr>
        <p:spPr>
          <a:xfrm>
            <a:off x="6312565" y="9178738"/>
            <a:ext cx="2158078" cy="21580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latin typeface="Co Text Light" panose="020B0503060202020204" pitchFamily="34" charset="0"/>
              </a:rPr>
              <a:t>Available 24/7</a:t>
            </a:r>
          </a:p>
        </p:txBody>
      </p:sp>
    </p:spTree>
    <p:extLst>
      <p:ext uri="{BB962C8B-B14F-4D97-AF65-F5344CB8AC3E}">
        <p14:creationId xmlns:p14="http://schemas.microsoft.com/office/powerpoint/2010/main" val="305043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7AD4D29C-94AB-47FA-B756-6A3101FCA49E}"/>
              </a:ext>
            </a:extLst>
          </p:cNvPr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solidFill>
            <a:srgbClr val="D4E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F2232B1-3FCD-0CFA-79A9-1B70634DCB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504904" y="10346928"/>
            <a:ext cx="928736" cy="9287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62B1ED-C554-20F4-7D3B-048FCE0D790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724281" y="10346929"/>
            <a:ext cx="928735" cy="9287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0591" y="1286230"/>
            <a:ext cx="4697712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4400" spc="-150" dirty="0">
                <a:solidFill>
                  <a:schemeClr val="accent1"/>
                </a:solidFill>
                <a:latin typeface="Co Text Light" panose="020B0503060202020204" pitchFamily="34" charset="0"/>
              </a:rPr>
              <a:t>What’s included?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0591" y="1895028"/>
            <a:ext cx="48174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2100" dirty="0">
                <a:solidFill>
                  <a:schemeClr val="accent6"/>
                </a:solidFill>
                <a:latin typeface="Co Text Light" panose="020B0503060202020204" pitchFamily="34" charset="0"/>
              </a:rPr>
              <a:t>Helping you when it really matters. </a:t>
            </a:r>
          </a:p>
        </p:txBody>
      </p:sp>
      <p:sp>
        <p:nvSpPr>
          <p:cNvPr id="1034" name="Rectangle 1033"/>
          <p:cNvSpPr/>
          <p:nvPr/>
        </p:nvSpPr>
        <p:spPr>
          <a:xfrm>
            <a:off x="962132" y="12198241"/>
            <a:ext cx="75598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chemeClr val="accent6"/>
                </a:solidFill>
                <a:latin typeface="Co Text Light" panose="020B0503060202020204" pitchFamily="34" charset="0"/>
              </a:rPr>
              <a:t>Westfield Health is a trading name of Westfield Health &amp; Wellbeing Ltd and is registered in England &amp; Wales company number 9871093. Westfield Health is a registered trademark.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95676" y="2830623"/>
            <a:ext cx="592276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accent6"/>
                </a:solidFill>
                <a:latin typeface="Co Text" panose="020B0503060202020204" pitchFamily="34" charset="0"/>
              </a:rPr>
              <a:t>Telephone counsellors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6"/>
                </a:solidFill>
                <a:latin typeface="Co Text Light" panose="020B0503060202020204" pitchFamily="34" charset="0"/>
              </a:rPr>
              <a:t>Speak to our team of fully trained counsellors 24/7 about issues such as  stress, anxiety, depression, family, bereavements, relationships or money management. Each telephone session can last up to an hour.</a:t>
            </a:r>
          </a:p>
        </p:txBody>
      </p:sp>
      <p:sp>
        <p:nvSpPr>
          <p:cNvPr id="33" name="Oval 32"/>
          <p:cNvSpPr/>
          <p:nvPr/>
        </p:nvSpPr>
        <p:spPr>
          <a:xfrm>
            <a:off x="962132" y="2700760"/>
            <a:ext cx="1260000" cy="12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 Text Light" panose="020B050306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77746" y="4377874"/>
            <a:ext cx="592276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accent6"/>
                </a:solidFill>
                <a:latin typeface="Co Text" panose="020B0503060202020204" pitchFamily="34" charset="0"/>
              </a:rPr>
              <a:t>Structured counselling sessions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chemeClr val="accent6"/>
                </a:solidFill>
                <a:latin typeface="Co Text Light" panose="020B0503060202020204" pitchFamily="34" charset="0"/>
              </a:rPr>
              <a:t>If the </a:t>
            </a:r>
            <a:r>
              <a:rPr lang="en-GB" sz="1200" dirty="0">
                <a:solidFill>
                  <a:srgbClr val="5D686E"/>
                </a:solidFill>
                <a:latin typeface="Co Text Light" panose="020B0503060202020204" pitchFamily="34" charset="0"/>
              </a:rPr>
              <a:t>counsellor thinks it would be beneficial, they can arrange for you to have up to six sessions of structured </a:t>
            </a:r>
            <a:r>
              <a:rPr lang="en-GB" sz="1200" dirty="0">
                <a:solidFill>
                  <a:schemeClr val="accent6"/>
                </a:solidFill>
                <a:latin typeface="Co Text Light" panose="020B0503060202020204" pitchFamily="34" charset="0"/>
              </a:rPr>
              <a:t>counselling. They can take place in face to face, over the phone or online. </a:t>
            </a:r>
            <a:endParaRPr lang="en-GB" sz="1600" dirty="0">
              <a:solidFill>
                <a:schemeClr val="accent1"/>
              </a:solidFill>
              <a:latin typeface="Co Text Light" panose="020B0503060202020204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962132" y="4261007"/>
            <a:ext cx="1260000" cy="12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 Text Light" panose="020B0503060202020204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962132" y="5933886"/>
            <a:ext cx="1260000" cy="12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 Text Light" panose="020B050306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D55F69B-443F-44A1-83E6-8B0522B0ED2E}"/>
              </a:ext>
            </a:extLst>
          </p:cNvPr>
          <p:cNvGrpSpPr/>
          <p:nvPr/>
        </p:nvGrpSpPr>
        <p:grpSpPr>
          <a:xfrm>
            <a:off x="2495675" y="5821254"/>
            <a:ext cx="5753536" cy="1485264"/>
            <a:chOff x="2478282" y="5846917"/>
            <a:chExt cx="5753538" cy="1485264"/>
          </a:xfrm>
        </p:grpSpPr>
        <p:sp>
          <p:nvSpPr>
            <p:cNvPr id="43" name="TextBox 42"/>
            <p:cNvSpPr txBox="1"/>
            <p:nvPr/>
          </p:nvSpPr>
          <p:spPr>
            <a:xfrm>
              <a:off x="2478282" y="5846917"/>
              <a:ext cx="5753537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1400" dirty="0">
                  <a:solidFill>
                    <a:schemeClr val="accent6"/>
                  </a:solidFill>
                  <a:latin typeface="Co Text" panose="020B0503060202020204" pitchFamily="34" charset="0"/>
                </a:rPr>
                <a:t>Help with health and wellbeing</a:t>
              </a:r>
            </a:p>
            <a:p>
              <a:pPr>
                <a:spcAft>
                  <a:spcPts val="600"/>
                </a:spcAft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Our </a:t>
              </a:r>
              <a:r>
                <a:rPr lang="en-GB" sz="1200" dirty="0">
                  <a:solidFill>
                    <a:srgbClr val="5D686E"/>
                  </a:solidFill>
                  <a:latin typeface="Co Text Light" panose="020B0503060202020204" pitchFamily="34" charset="0"/>
                </a:rPr>
                <a:t>team of trained nurses can </a:t>
              </a: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help with a wide range of issues, including: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2478283" y="6468181"/>
              <a:ext cx="5753537" cy="864000"/>
            </a:xfrm>
            <a:prstGeom prst="rect">
              <a:avLst/>
            </a:prstGeom>
          </p:spPr>
          <p:txBody>
            <a:bodyPr wrap="square" numCol="2">
              <a:spAutoFit/>
            </a:bodyPr>
            <a:lstStyle/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Pre-travel advice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Baby and child development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Medical and surgical treatments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Sexual health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Patient rights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Stopping smoking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Reducing alcohol consumption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Diet and exercise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962132" y="11501551"/>
            <a:ext cx="822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olidFill>
                  <a:schemeClr val="accent6"/>
                </a:solidFill>
                <a:latin typeface="Co Text Light" panose="020B0503060202020204" pitchFamily="34" charset="0"/>
              </a:rPr>
              <a:t>Freephone </a:t>
            </a:r>
            <a:r>
              <a:rPr lang="en-GB" dirty="0">
                <a:solidFill>
                  <a:schemeClr val="accent1"/>
                </a:solidFill>
                <a:latin typeface="Co Text Light" panose="020B0503060202020204" pitchFamily="34" charset="0"/>
              </a:rPr>
              <a:t>0800 092 0987 </a:t>
            </a:r>
            <a:r>
              <a:rPr lang="en-GB" dirty="0">
                <a:solidFill>
                  <a:schemeClr val="accent6"/>
                </a:solidFill>
                <a:latin typeface="Co Text Light" panose="020B0503060202020204" pitchFamily="34" charset="0"/>
              </a:rPr>
              <a:t>and quote scheme number</a:t>
            </a:r>
            <a:r>
              <a:rPr lang="en-GB" dirty="0">
                <a:solidFill>
                  <a:schemeClr val="accent1"/>
                </a:solidFill>
                <a:latin typeface="Co Text Light" panose="020B0503060202020204" pitchFamily="34" charset="0"/>
              </a:rPr>
              <a:t> 72114</a:t>
            </a:r>
          </a:p>
        </p:txBody>
      </p:sp>
      <p:sp>
        <p:nvSpPr>
          <p:cNvPr id="30" name="Oval 29"/>
          <p:cNvSpPr/>
          <p:nvPr/>
        </p:nvSpPr>
        <p:spPr>
          <a:xfrm>
            <a:off x="962132" y="7697904"/>
            <a:ext cx="1260000" cy="12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Co Text Light" panose="020B050306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C4FB2AB-8C61-4069-BAFC-C6DE315A837C}"/>
              </a:ext>
            </a:extLst>
          </p:cNvPr>
          <p:cNvGrpSpPr/>
          <p:nvPr/>
        </p:nvGrpSpPr>
        <p:grpSpPr>
          <a:xfrm>
            <a:off x="2495675" y="7606765"/>
            <a:ext cx="5922769" cy="1442279"/>
            <a:chOff x="2478282" y="7547498"/>
            <a:chExt cx="5922769" cy="1442279"/>
          </a:xfrm>
        </p:grpSpPr>
        <p:sp>
          <p:nvSpPr>
            <p:cNvPr id="28" name="TextBox 27"/>
            <p:cNvSpPr txBox="1"/>
            <p:nvPr/>
          </p:nvSpPr>
          <p:spPr>
            <a:xfrm>
              <a:off x="2478282" y="7547498"/>
              <a:ext cx="5904837" cy="75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GB" sz="1400" dirty="0">
                  <a:solidFill>
                    <a:schemeClr val="accent6"/>
                  </a:solidFill>
                  <a:latin typeface="Co Text" panose="020B0503060202020204" pitchFamily="34" charset="0"/>
                </a:rPr>
                <a:t>Legal information</a:t>
              </a:r>
            </a:p>
            <a:p>
              <a:pPr>
                <a:spcAft>
                  <a:spcPts val="600"/>
                </a:spcAft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Getting the </a:t>
              </a:r>
              <a:r>
                <a:rPr lang="en-GB" sz="1200" dirty="0">
                  <a:solidFill>
                    <a:srgbClr val="5D686E"/>
                  </a:solidFill>
                  <a:latin typeface="Co Text Light" panose="020B0503060202020204" pitchFamily="34" charset="0"/>
                </a:rPr>
                <a:t>right legal information at the right time from an experienced legal advisor on a wide </a:t>
              </a: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range of issues, such as: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478283" y="8341777"/>
              <a:ext cx="5922768" cy="648000"/>
            </a:xfrm>
            <a:prstGeom prst="rect">
              <a:avLst/>
            </a:prstGeom>
          </p:spPr>
          <p:txBody>
            <a:bodyPr wrap="square" numCol="3">
              <a:spAutoFit/>
            </a:bodyPr>
            <a:lstStyle/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Consumer disputes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Property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Motoring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Landlord/Tenancy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Debt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Welfare benefits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Matrimonial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Family</a:t>
              </a:r>
            </a:p>
            <a:p>
              <a:pPr marL="171450" indent="-171450">
                <a:buClr>
                  <a:schemeClr val="accent2"/>
                </a:buClr>
                <a:buFont typeface="Arial" panose="020B0604020202020204" pitchFamily="34" charset="0"/>
                <a:buChar char="•"/>
              </a:pPr>
              <a:r>
                <a:rPr lang="en-GB" sz="1200" dirty="0">
                  <a:solidFill>
                    <a:schemeClr val="accent6"/>
                  </a:solidFill>
                  <a:latin typeface="Co Text Light" panose="020B0503060202020204" pitchFamily="34" charset="0"/>
                </a:rPr>
                <a:t>Wills and probate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DEAF830E-6324-46C1-A89D-2B44383CA213}"/>
              </a:ext>
            </a:extLst>
          </p:cNvPr>
          <p:cNvSpPr txBox="1"/>
          <p:nvPr/>
        </p:nvSpPr>
        <p:spPr>
          <a:xfrm>
            <a:off x="2495674" y="9329882"/>
            <a:ext cx="59930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chemeClr val="accent6"/>
                </a:solidFill>
                <a:latin typeface="Co Text" panose="020B0503060202020204" pitchFamily="34" charset="0"/>
              </a:rPr>
              <a:t>Wisdom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chemeClr val="accent6"/>
                </a:solidFill>
                <a:latin typeface="Co Text Light" panose="020B0503060202020204" pitchFamily="34" charset="0"/>
              </a:rPr>
              <a:t>The Wisdom app gives you access to interactive wellbeing tools and features, with access to the helpline via phone or live chat. Download the ‘Wisdom’ app on iOS and Android – enter code </a:t>
            </a:r>
            <a:r>
              <a:rPr lang="en-US" sz="1200" dirty="0">
                <a:solidFill>
                  <a:schemeClr val="accent6"/>
                </a:solidFill>
                <a:latin typeface="Co Text" panose="020B0503060202020204" pitchFamily="34" charset="0"/>
              </a:rPr>
              <a:t>WHEASE</a:t>
            </a:r>
            <a:r>
              <a:rPr lang="en-US" sz="1200" dirty="0">
                <a:solidFill>
                  <a:schemeClr val="accent6"/>
                </a:solidFill>
                <a:latin typeface="Co Text Light" panose="020B0503060202020204" pitchFamily="34" charset="0"/>
              </a:rPr>
              <a:t>.</a:t>
            </a:r>
            <a:endParaRPr lang="en-GB" sz="1600" dirty="0">
              <a:solidFill>
                <a:schemeClr val="accent1"/>
              </a:solidFill>
              <a:latin typeface="Co Text Light" panose="020B050306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A1B0B7F-FC4F-40F3-8CE5-93F90EC46DD7}"/>
              </a:ext>
            </a:extLst>
          </p:cNvPr>
          <p:cNvSpPr/>
          <p:nvPr/>
        </p:nvSpPr>
        <p:spPr>
          <a:xfrm>
            <a:off x="962132" y="9349289"/>
            <a:ext cx="1260000" cy="12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Co Text Light" panose="020B0503060202020204" pitchFamily="34" charset="0"/>
            </a:endParaRPr>
          </a:p>
        </p:txBody>
      </p:sp>
      <p:pic>
        <p:nvPicPr>
          <p:cNvPr id="44" name="Picture 43" descr="Icon&#10;&#10;Description automatically generated">
            <a:extLst>
              <a:ext uri="{FF2B5EF4-FFF2-40B4-BE49-F238E27FC236}">
                <a16:creationId xmlns:a16="http://schemas.microsoft.com/office/drawing/2014/main" id="{7C3E7A2B-963E-4F39-9E4C-A74FBAFCCA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06" y="2869242"/>
            <a:ext cx="1004642" cy="1004642"/>
          </a:xfrm>
          <a:prstGeom prst="rect">
            <a:avLst/>
          </a:prstGeom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75DC8C82-9798-427F-9F5C-25B2BBE2732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2" y="4387007"/>
            <a:ext cx="1008000" cy="1008000"/>
          </a:xfrm>
          <a:prstGeom prst="rect">
            <a:avLst/>
          </a:prstGeom>
        </p:spPr>
      </p:pic>
      <p:pic>
        <p:nvPicPr>
          <p:cNvPr id="19" name="Picture 18" descr="Shape, icon, arrow&#10;&#10;Description automatically generated">
            <a:extLst>
              <a:ext uri="{FF2B5EF4-FFF2-40B4-BE49-F238E27FC236}">
                <a16:creationId xmlns:a16="http://schemas.microsoft.com/office/drawing/2014/main" id="{40BDAB01-CC1A-4259-8BA3-5AADC51046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420" y="6151571"/>
            <a:ext cx="868908" cy="868908"/>
          </a:xfrm>
          <a:prstGeom prst="rect">
            <a:avLst/>
          </a:prstGeom>
        </p:spPr>
      </p:pic>
      <p:pic>
        <p:nvPicPr>
          <p:cNvPr id="23" name="Picture 22" descr="Application&#10;&#10;Description automatically generated with medium confidence">
            <a:extLst>
              <a:ext uri="{FF2B5EF4-FFF2-40B4-BE49-F238E27FC236}">
                <a16:creationId xmlns:a16="http://schemas.microsoft.com/office/drawing/2014/main" id="{AB08D565-9B15-445C-ADB7-35ABA024EB1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8" y="9517010"/>
            <a:ext cx="1008000" cy="1008000"/>
          </a:xfrm>
          <a:prstGeom prst="rect">
            <a:avLst/>
          </a:prstGeom>
        </p:spPr>
      </p:pic>
      <p:pic>
        <p:nvPicPr>
          <p:cNvPr id="35" name="Graphic 34" descr="Comment Important outline">
            <a:extLst>
              <a:ext uri="{FF2B5EF4-FFF2-40B4-BE49-F238E27FC236}">
                <a16:creationId xmlns:a16="http://schemas.microsoft.com/office/drawing/2014/main" id="{D76E277C-0734-4894-BB52-EF4CE5D3E08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26067" y="7911991"/>
            <a:ext cx="914400" cy="914400"/>
          </a:xfrm>
          <a:prstGeom prst="rect">
            <a:avLst/>
          </a:prstGeom>
        </p:spPr>
      </p:pic>
      <p:grpSp>
        <p:nvGrpSpPr>
          <p:cNvPr id="52" name="Group 51">
            <a:extLst>
              <a:ext uri="{FF2B5EF4-FFF2-40B4-BE49-F238E27FC236}">
                <a16:creationId xmlns:a16="http://schemas.microsoft.com/office/drawing/2014/main" id="{179F9171-D27C-486C-BBB7-3F05BCCD46C4}"/>
              </a:ext>
            </a:extLst>
          </p:cNvPr>
          <p:cNvGrpSpPr/>
          <p:nvPr/>
        </p:nvGrpSpPr>
        <p:grpSpPr>
          <a:xfrm>
            <a:off x="5854529" y="-2300376"/>
            <a:ext cx="5091963" cy="5091963"/>
            <a:chOff x="-5086350" y="2472160"/>
            <a:chExt cx="7200000" cy="72000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0CF3F64-8CAE-42DE-AE1F-F5B4161894F6}"/>
                </a:ext>
              </a:extLst>
            </p:cNvPr>
            <p:cNvSpPr/>
            <p:nvPr/>
          </p:nvSpPr>
          <p:spPr>
            <a:xfrm>
              <a:off x="-5086350" y="2472160"/>
              <a:ext cx="7200000" cy="720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9A2A5A7-6496-4ACF-A788-BD69E45595E4}"/>
                </a:ext>
              </a:extLst>
            </p:cNvPr>
            <p:cNvSpPr/>
            <p:nvPr/>
          </p:nvSpPr>
          <p:spPr>
            <a:xfrm>
              <a:off x="-4449074" y="3109436"/>
              <a:ext cx="5925448" cy="5925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1" name="Picture 50" descr="A picture containing person, indoor&#10;&#10;Description automatically generated">
              <a:extLst>
                <a:ext uri="{FF2B5EF4-FFF2-40B4-BE49-F238E27FC236}">
                  <a16:creationId xmlns:a16="http://schemas.microsoft.com/office/drawing/2014/main" id="{1F6F6C85-8DDF-46DE-A1E9-A3D006765B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6712" t="-67499" r="6027" b="1477"/>
            <a:stretch/>
          </p:blipFill>
          <p:spPr>
            <a:xfrm flipH="1">
              <a:off x="-4155043" y="3391733"/>
              <a:ext cx="5400000" cy="5400000"/>
            </a:xfrm>
            <a:prstGeom prst="ellipse">
              <a:avLst/>
            </a:prstGeom>
          </p:spPr>
        </p:pic>
      </p:grpSp>
      <p:pic>
        <p:nvPicPr>
          <p:cNvPr id="8" name="Picture 7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EB555F14-E625-2B49-A701-33C167D339D7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244"/>
          <a:stretch/>
        </p:blipFill>
        <p:spPr>
          <a:xfrm>
            <a:off x="2655669" y="10522432"/>
            <a:ext cx="1703982" cy="577728"/>
          </a:xfrm>
          <a:prstGeom prst="rect">
            <a:avLst/>
          </a:prstGeom>
        </p:spPr>
      </p:pic>
      <p:pic>
        <p:nvPicPr>
          <p:cNvPr id="11" name="Picture 10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66333AB6-CDA2-FBF2-084B-94B42796E6F7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82"/>
          <a:stretch/>
        </p:blipFill>
        <p:spPr>
          <a:xfrm>
            <a:off x="5875045" y="10554457"/>
            <a:ext cx="1703982" cy="51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919554"/>
      </p:ext>
    </p:extLst>
  </p:cSld>
  <p:clrMapOvr>
    <a:masterClrMapping/>
  </p:clrMapOvr>
</p:sld>
</file>

<file path=ppt/theme/theme1.xml><?xml version="1.0" encoding="utf-8"?>
<a:theme xmlns:a="http://schemas.openxmlformats.org/drawingml/2006/main" name="Westfield Health">
  <a:themeElements>
    <a:clrScheme name="Westfield Health 2017">
      <a:dk1>
        <a:sysClr val="windowText" lastClr="000000"/>
      </a:dk1>
      <a:lt1>
        <a:sysClr val="window" lastClr="FFFFFF"/>
      </a:lt1>
      <a:dk2>
        <a:srgbClr val="5D686E"/>
      </a:dk2>
      <a:lt2>
        <a:srgbClr val="F2F2F2"/>
      </a:lt2>
      <a:accent1>
        <a:srgbClr val="E94E1B"/>
      </a:accent1>
      <a:accent2>
        <a:srgbClr val="89C7CF"/>
      </a:accent2>
      <a:accent3>
        <a:srgbClr val="F38B00"/>
      </a:accent3>
      <a:accent4>
        <a:srgbClr val="A5C27E"/>
      </a:accent4>
      <a:accent5>
        <a:srgbClr val="94A3C6"/>
      </a:accent5>
      <a:accent6>
        <a:srgbClr val="5D686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field Health" id="{11D3E088-556C-45A7-9D4B-50F2D4FE9C71}" vid="{892D9275-E1E6-4457-A0DB-3F3062EDCD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56368091617F4883C1C80E28EA64E3" ma:contentTypeVersion="14" ma:contentTypeDescription="Create a new document." ma:contentTypeScope="" ma:versionID="407c754c47444fbae3c6b289e627c081">
  <xsd:schema xmlns:xsd="http://www.w3.org/2001/XMLSchema" xmlns:xs="http://www.w3.org/2001/XMLSchema" xmlns:p="http://schemas.microsoft.com/office/2006/metadata/properties" xmlns:ns2="c7f04721-209e-4292-a15d-ee33b9ae169f" xmlns:ns3="a78636ca-adca-4e1f-bbaf-703bd906f79e" targetNamespace="http://schemas.microsoft.com/office/2006/metadata/properties" ma:root="true" ma:fieldsID="1b49e7f25a8095275c9acff3eb673a57" ns2:_="" ns3:_="">
    <xsd:import namespace="c7f04721-209e-4292-a15d-ee33b9ae169f"/>
    <xsd:import namespace="a78636ca-adca-4e1f-bbaf-703bd906f7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04721-209e-4292-a15d-ee33b9ae16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8060c3b6-0981-4c04-9542-7ecc064fd0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8636ca-adca-4e1f-bbaf-703bd906f79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cf0e933-b3a2-46a4-82ea-31e8e4c4266b}" ma:internalName="TaxCatchAll" ma:showField="CatchAllData" ma:web="a78636ca-adca-4e1f-bbaf-703bd906f7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8636ca-adca-4e1f-bbaf-703bd906f79e" xsi:nil="true"/>
    <lcf76f155ced4ddcb4097134ff3c332f xmlns="c7f04721-209e-4292-a15d-ee33b9ae169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783976C-B0DB-484A-9647-B02FCE88C2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f04721-209e-4292-a15d-ee33b9ae169f"/>
    <ds:schemaRef ds:uri="a78636ca-adca-4e1f-bbaf-703bd906f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4E91E0-B81A-4B02-AC28-78A14514CF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7D0F78-F671-4700-8711-8357D1195DA0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a78636ca-adca-4e1f-bbaf-703bd906f79e"/>
    <ds:schemaRef ds:uri="c7f04721-209e-4292-a15d-ee33b9ae169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Westfield Health</Template>
  <TotalTime>16680</TotalTime>
  <Words>390</Words>
  <Application>Microsoft Office PowerPoint</Application>
  <PresentationFormat>A3 Paper (297x420 mm)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Westfield Health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Hancock-Fell</dc:creator>
  <cp:lastModifiedBy>Jonjo Hancock Fell</cp:lastModifiedBy>
  <cp:revision>117</cp:revision>
  <cp:lastPrinted>2019-04-03T09:03:12Z</cp:lastPrinted>
  <dcterms:created xsi:type="dcterms:W3CDTF">2018-12-20T16:27:29Z</dcterms:created>
  <dcterms:modified xsi:type="dcterms:W3CDTF">2024-01-11T10:43:12Z</dcterms:modified>
</cp:coreProperties>
</file>