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handoutMasterIdLst>
    <p:handoutMasterId r:id="rId6"/>
  </p:handoutMasterIdLst>
  <p:sldIdLst>
    <p:sldId id="256" r:id="rId5"/>
  </p:sldIdLst>
  <p:sldSz cx="9601200" cy="12801600" type="A3"/>
  <p:notesSz cx="9926638" cy="6797675"/>
  <p:embeddedFontLst>
    <p:embeddedFont>
      <p:font typeface="Co Text" panose="020B0604020202020204" charset="0"/>
      <p:regular r:id="rId7"/>
      <p:bold r:id="rId8"/>
    </p:embeddedFont>
    <p:embeddedFont>
      <p:font typeface="Co Text Light" panose="020B0604020202020204" charset="0"/>
      <p:regular r:id="rId9"/>
    </p:embeddedFont>
    <p:embeddedFont>
      <p:font typeface="Trebuchet MS" panose="020B0603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Doyle" initials="TD" lastIdx="3" clrIdx="0">
    <p:extLst>
      <p:ext uri="{19B8F6BF-5375-455C-9EA6-DF929625EA0E}">
        <p15:presenceInfo xmlns:p15="http://schemas.microsoft.com/office/powerpoint/2012/main" userId="S-1-5-21-484763869-706699826-839522115-608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75" d="100"/>
          <a:sy n="75" d="100"/>
        </p:scale>
        <p:origin x="1800" y="-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74FB-CC7C-492A-8741-DD4D3B1066D8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97DC-F91A-49C5-A511-55E9BB885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0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7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7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854734"/>
            <a:ext cx="2960370" cy="7387358"/>
          </a:xfrm>
        </p:spPr>
        <p:txBody>
          <a:bodyPr anchor="t">
            <a:normAutofit/>
          </a:bodyPr>
          <a:lstStyle>
            <a:lvl1pPr>
              <a:defRPr sz="2517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 about case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" y="718215"/>
            <a:ext cx="2880360" cy="568258"/>
          </a:xfrm>
        </p:spPr>
        <p:txBody>
          <a:bodyPr anchor="ctr">
            <a:noAutofit/>
          </a:bodyPr>
          <a:lstStyle>
            <a:lvl1pPr algn="l">
              <a:defRPr sz="1258" b="1"/>
            </a:lvl1pPr>
          </a:lstStyle>
          <a:p>
            <a:pPr lvl="0"/>
            <a:r>
              <a:rPr lang="en-US" dirty="0"/>
              <a:t>Case Study Type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5999"/>
            <a:ext cx="6400800" cy="1279560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Case Study Imagery</a:t>
            </a:r>
          </a:p>
        </p:txBody>
      </p:sp>
    </p:spTree>
    <p:extLst>
      <p:ext uri="{BB962C8B-B14F-4D97-AF65-F5344CB8AC3E}">
        <p14:creationId xmlns:p14="http://schemas.microsoft.com/office/powerpoint/2010/main" val="35570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168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2560320"/>
            <a:ext cx="8761095" cy="981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79701" y="1063298"/>
            <a:ext cx="1501447" cy="934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4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Clr>
          <a:schemeClr val="accent1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A5CB6B-33AA-4604-815E-7844322969A6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06A88-68D1-00A3-8F0D-CF58F6C6FB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24764" y="9155059"/>
            <a:ext cx="928736" cy="928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DE8EFF-735B-4BC2-32F5-A55DB2BAC0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24765" y="10245341"/>
            <a:ext cx="928735" cy="92873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323E772-DBDD-414F-B6D5-1285801C2A5C}"/>
              </a:ext>
            </a:extLst>
          </p:cNvPr>
          <p:cNvGrpSpPr/>
          <p:nvPr/>
        </p:nvGrpSpPr>
        <p:grpSpPr>
          <a:xfrm>
            <a:off x="-1118071" y="-2643471"/>
            <a:ext cx="7098292" cy="7098292"/>
            <a:chOff x="-1640620" y="-3120764"/>
            <a:chExt cx="8379928" cy="8379928"/>
          </a:xfrm>
        </p:grpSpPr>
        <p:grpSp>
          <p:nvGrpSpPr>
            <p:cNvPr id="2" name="Group 2"/>
            <p:cNvGrpSpPr/>
            <p:nvPr/>
          </p:nvGrpSpPr>
          <p:grpSpPr>
            <a:xfrm>
              <a:off x="-1640620" y="-3120764"/>
              <a:ext cx="8379928" cy="8379928"/>
              <a:chOff x="0" y="0"/>
              <a:chExt cx="6350000" cy="63500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94E1B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" name="TextBox 4"/>
            <p:cNvSpPr txBox="1"/>
            <p:nvPr/>
          </p:nvSpPr>
          <p:spPr>
            <a:xfrm>
              <a:off x="710147" y="522085"/>
              <a:ext cx="5559377" cy="2180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78"/>
                </a:lnSpc>
              </a:pPr>
              <a:r>
                <a:rPr lang="en-US" sz="4066" spc="-122" dirty="0">
                  <a:solidFill>
                    <a:srgbClr val="FFFFFF"/>
                  </a:solidFill>
                  <a:latin typeface="Co Text Light" panose="020B0503060202020204" pitchFamily="34" charset="0"/>
                </a:rPr>
                <a:t>EASE – Employee Assistance Programme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06790" y="3091626"/>
              <a:ext cx="4488400" cy="1183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7"/>
                </a:lnSpc>
              </a:pPr>
              <a:r>
                <a:rPr lang="en-GB" sz="1694" dirty="0">
                  <a:solidFill>
                    <a:schemeClr val="bg1"/>
                  </a:solidFill>
                  <a:latin typeface="Co Text Light" panose="020B0503060202020204" pitchFamily="34" charset="0"/>
                </a:rPr>
                <a:t>Whatever the issue, support and advice is just a phone call away with this 24/7 freephone service.</a:t>
              </a:r>
              <a:endParaRPr lang="en-US" sz="1694" spc="-58" dirty="0">
                <a:solidFill>
                  <a:schemeClr val="bg1"/>
                </a:solidFill>
                <a:latin typeface="Co Text Light" panose="020B0503060202020204" pitchFamily="34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0323" y="4885344"/>
            <a:ext cx="8083177" cy="2817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508"/>
              </a:spcAft>
              <a:buClr>
                <a:schemeClr val="accent5"/>
              </a:buClr>
            </a:pPr>
            <a:r>
              <a:rPr lang="en-GB" sz="1525" dirty="0">
                <a:solidFill>
                  <a:schemeClr val="tx2"/>
                </a:solidFill>
                <a:latin typeface="Co Text" panose="020B0503060202020204" pitchFamily="34" charset="0"/>
              </a:rPr>
              <a:t>Confidential guidance from professionals</a:t>
            </a:r>
          </a:p>
          <a:p>
            <a:pPr marL="242059" indent="-242059">
              <a:spcAft>
                <a:spcPts val="2033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525" dirty="0">
                <a:solidFill>
                  <a:schemeClr val="accent6"/>
                </a:solidFill>
                <a:latin typeface="Co Text Light" panose="020B0503060202020204" pitchFamily="34" charset="0"/>
              </a:rPr>
              <a:t>Qu</a:t>
            </a:r>
            <a:r>
              <a:rPr lang="en-GB" sz="1525" dirty="0">
                <a:solidFill>
                  <a:srgbClr val="5D686E"/>
                </a:solidFill>
                <a:latin typeface="Co Text Light" panose="020B0503060202020204" pitchFamily="34" charset="0"/>
              </a:rPr>
              <a:t>alifi</a:t>
            </a:r>
            <a:r>
              <a:rPr lang="en-GB" sz="1525" dirty="0">
                <a:solidFill>
                  <a:schemeClr val="accent6"/>
                </a:solidFill>
                <a:latin typeface="Co Text Light" panose="020B0503060202020204" pitchFamily="34" charset="0"/>
              </a:rPr>
              <a:t>ed </a:t>
            </a:r>
            <a:r>
              <a:rPr lang="en-GB" sz="1525" dirty="0">
                <a:solidFill>
                  <a:srgbClr val="5D686E"/>
                </a:solidFill>
                <a:latin typeface="Co Text Light" panose="020B0503060202020204" pitchFamily="34" charset="0"/>
              </a:rPr>
              <a:t>counsellors, legal advisors and nurses are ready to help with anything from stress, bereavement or relationship </a:t>
            </a:r>
            <a:r>
              <a:rPr lang="en-GB" sz="1525" dirty="0">
                <a:solidFill>
                  <a:schemeClr val="accent6"/>
                </a:solidFill>
                <a:latin typeface="Co Text Light" panose="020B0503060202020204" pitchFamily="34" charset="0"/>
              </a:rPr>
              <a:t>advice to health and money worries.</a:t>
            </a:r>
          </a:p>
          <a:p>
            <a:pPr>
              <a:spcAft>
                <a:spcPts val="508"/>
              </a:spcAft>
              <a:buClr>
                <a:schemeClr val="accent2"/>
              </a:buClr>
            </a:pPr>
            <a:r>
              <a:rPr lang="en-GB" sz="1525" dirty="0">
                <a:solidFill>
                  <a:schemeClr val="tx2"/>
                </a:solidFill>
                <a:latin typeface="Co Text" panose="020B0503060202020204" pitchFamily="34" charset="0"/>
              </a:rPr>
              <a:t>Counselling sessions</a:t>
            </a:r>
          </a:p>
          <a:p>
            <a:pPr marL="242059" indent="-242059">
              <a:spcAft>
                <a:spcPts val="2033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525" dirty="0">
                <a:solidFill>
                  <a:schemeClr val="accent6"/>
                </a:solidFill>
                <a:latin typeface="Co Text Light" panose="020B0503060202020204" pitchFamily="34" charset="0"/>
              </a:rPr>
              <a:t>If required, receive up to 6 sessions in a 12-month period, delivered face to face, as structured telephone calls or online.</a:t>
            </a:r>
          </a:p>
          <a:p>
            <a:pPr>
              <a:spcAft>
                <a:spcPts val="508"/>
              </a:spcAft>
              <a:buClr>
                <a:schemeClr val="accent2"/>
              </a:buClr>
            </a:pPr>
            <a:r>
              <a:rPr lang="en-GB" sz="1525" dirty="0">
                <a:solidFill>
                  <a:schemeClr val="tx2"/>
                </a:solidFill>
                <a:latin typeface="Co Text" panose="020B0503060202020204" pitchFamily="34" charset="0"/>
              </a:rPr>
              <a:t>Access to online wellbeing resources with the Wisdom app</a:t>
            </a:r>
          </a:p>
          <a:p>
            <a:pPr marL="242059" indent="-242059">
              <a:spcAft>
                <a:spcPts val="2033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525" dirty="0">
                <a:solidFill>
                  <a:srgbClr val="5D686E"/>
                </a:solidFill>
                <a:latin typeface="Co Text Light" panose="020B0503060202020204" pitchFamily="34" charset="0"/>
              </a:rPr>
              <a:t>Download the ‘Wisdom’ app for iOS or Android or visit </a:t>
            </a:r>
            <a:r>
              <a:rPr lang="en-GB" sz="1525" dirty="0">
                <a:solidFill>
                  <a:srgbClr val="5D686E"/>
                </a:solidFill>
                <a:latin typeface="Co Text" panose="020B0503060202020204" pitchFamily="34" charset="0"/>
              </a:rPr>
              <a:t>wisdom.healthassured.org </a:t>
            </a:r>
            <a:r>
              <a:rPr lang="en-GB" sz="1525" dirty="0">
                <a:solidFill>
                  <a:srgbClr val="5D686E"/>
                </a:solidFill>
                <a:latin typeface="Co Text Light" panose="020B0503060202020204" pitchFamily="34" charset="0"/>
              </a:rPr>
              <a:t>and register with </a:t>
            </a:r>
            <a:r>
              <a:rPr lang="en-GB" sz="1525">
                <a:solidFill>
                  <a:srgbClr val="5D686E"/>
                </a:solidFill>
                <a:latin typeface="Co Text Light" panose="020B0503060202020204" pitchFamily="34" charset="0"/>
              </a:rPr>
              <a:t>code </a:t>
            </a:r>
            <a:r>
              <a:rPr lang="en-GB" sz="1525">
                <a:solidFill>
                  <a:srgbClr val="5D686E"/>
                </a:solidFill>
                <a:latin typeface="Co Text" panose="020B0503060202020204" pitchFamily="34" charset="0"/>
              </a:rPr>
              <a:t>WHEASE.</a:t>
            </a:r>
            <a:endParaRPr lang="en-GB" sz="1525" dirty="0">
              <a:solidFill>
                <a:schemeClr val="accent6"/>
              </a:solidFill>
              <a:latin typeface="Co Text Light" panose="020B050306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02410" y="11569921"/>
            <a:ext cx="1851090" cy="51367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-323638" y="9244305"/>
            <a:ext cx="6471134" cy="6471134"/>
            <a:chOff x="0" y="0"/>
            <a:chExt cx="10186044" cy="10186044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0186044" cy="10186044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9C7C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14716" y="914716"/>
              <a:ext cx="8356611" cy="8356611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1333054" y="1333069"/>
              <a:ext cx="7519935" cy="7519905"/>
              <a:chOff x="0" y="0"/>
              <a:chExt cx="6350000" cy="634997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2559" r="-37439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A53D64B-183D-4B5B-B304-A3612E1FBB49}"/>
              </a:ext>
            </a:extLst>
          </p:cNvPr>
          <p:cNvSpPr txBox="1"/>
          <p:nvPr/>
        </p:nvSpPr>
        <p:spPr>
          <a:xfrm>
            <a:off x="870323" y="8143539"/>
            <a:ext cx="8339846" cy="483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525"/>
              </a:spcAft>
            </a:pPr>
            <a:r>
              <a:rPr lang="en-GB" sz="2541" dirty="0">
                <a:solidFill>
                  <a:schemeClr val="accent6"/>
                </a:solidFill>
                <a:latin typeface="Co Text Light" panose="020B0503060202020204" pitchFamily="34" charset="0"/>
              </a:rPr>
              <a:t>Call</a:t>
            </a:r>
            <a:r>
              <a:rPr lang="en-GB" sz="2541" dirty="0">
                <a:solidFill>
                  <a:schemeClr val="accent1"/>
                </a:solidFill>
                <a:latin typeface="Co Text Light" panose="020B0503060202020204" pitchFamily="34" charset="0"/>
              </a:rPr>
              <a:t> 0800 092 0987 </a:t>
            </a:r>
            <a:r>
              <a:rPr lang="en-GB" sz="2541" dirty="0">
                <a:solidFill>
                  <a:srgbClr val="5D686E"/>
                </a:solidFill>
                <a:highlight>
                  <a:srgbClr val="FFFF00"/>
                </a:highlight>
                <a:latin typeface="Co Text Light" panose="020B0503060202020204" pitchFamily="34" charset="0"/>
              </a:rPr>
              <a:t>and quote </a:t>
            </a:r>
            <a:r>
              <a:rPr lang="en-GB" sz="2541" dirty="0">
                <a:solidFill>
                  <a:schemeClr val="accent6"/>
                </a:solidFill>
                <a:highlight>
                  <a:srgbClr val="FFFF00"/>
                </a:highlight>
                <a:latin typeface="Co Text Light" panose="020B0503060202020204" pitchFamily="34" charset="0"/>
              </a:rPr>
              <a:t>reference </a:t>
            </a:r>
            <a:r>
              <a:rPr lang="en-GB" sz="2541" dirty="0">
                <a:solidFill>
                  <a:schemeClr val="accent1"/>
                </a:solidFill>
                <a:highlight>
                  <a:srgbClr val="FFFF00"/>
                </a:highlight>
                <a:latin typeface="Co Text Light" panose="020B0503060202020204" pitchFamily="34" charset="0"/>
              </a:rPr>
              <a:t>XXXXXX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B0B7-FC71-4C31-BAD2-7396AE8952B2}"/>
              </a:ext>
            </a:extLst>
          </p:cNvPr>
          <p:cNvSpPr txBox="1"/>
          <p:nvPr/>
        </p:nvSpPr>
        <p:spPr>
          <a:xfrm>
            <a:off x="6499860" y="12198290"/>
            <a:ext cx="2453640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8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Health is a trading name of Westfield Health &amp; Wellbeing Ltd and is registered in England &amp; Wales company number 9871093. Westfield Health is a registered trademark. </a:t>
            </a:r>
          </a:p>
        </p:txBody>
      </p:sp>
      <p:pic>
        <p:nvPicPr>
          <p:cNvPr id="33" name="Picture 32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EEC71A0F-9E8A-4D7E-9DC3-531D8A2908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-28781" r="20583" b="13158"/>
          <a:stretch/>
        </p:blipFill>
        <p:spPr>
          <a:xfrm>
            <a:off x="5256081" y="-1343011"/>
            <a:ext cx="5236285" cy="5229741"/>
          </a:xfrm>
          <a:prstGeom prst="ellipse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81" r="181"/>
          <a:stretch>
            <a:fillRect/>
          </a:stretch>
        </p:blipFill>
        <p:spPr>
          <a:xfrm>
            <a:off x="5259973" y="-1323416"/>
            <a:ext cx="5228499" cy="522849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5816488" y="3190942"/>
            <a:ext cx="1263880" cy="126388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9C7CF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7410B52C-B591-44CC-9BBE-6823E73279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10" y="3401749"/>
            <a:ext cx="853835" cy="853835"/>
          </a:xfrm>
          <a:prstGeom prst="rect">
            <a:avLst/>
          </a:prstGeom>
        </p:spPr>
      </p:pic>
      <p:pic>
        <p:nvPicPr>
          <p:cNvPr id="26" name="Picture 2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4CF685D4-BFF7-CE93-C4F4-0E73FF95A9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4"/>
          <a:stretch/>
        </p:blipFill>
        <p:spPr>
          <a:xfrm>
            <a:off x="5985029" y="9330132"/>
            <a:ext cx="1703982" cy="577728"/>
          </a:xfrm>
          <a:prstGeom prst="rect">
            <a:avLst/>
          </a:prstGeom>
        </p:spPr>
      </p:pic>
      <p:pic>
        <p:nvPicPr>
          <p:cNvPr id="27" name="Picture 26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1787B077-DC2C-BF85-CE1B-BF46864EC9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2"/>
          <a:stretch/>
        </p:blipFill>
        <p:spPr>
          <a:xfrm>
            <a:off x="5985029" y="10452869"/>
            <a:ext cx="1703982" cy="5136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estfield Health">
  <a:themeElements>
    <a:clrScheme name="Westfield Health 2017">
      <a:dk1>
        <a:sysClr val="windowText" lastClr="000000"/>
      </a:dk1>
      <a:lt1>
        <a:sysClr val="window" lastClr="FFFFFF"/>
      </a:lt1>
      <a:dk2>
        <a:srgbClr val="5D686E"/>
      </a:dk2>
      <a:lt2>
        <a:srgbClr val="F2F2F2"/>
      </a:lt2>
      <a:accent1>
        <a:srgbClr val="E94E1B"/>
      </a:accent1>
      <a:accent2>
        <a:srgbClr val="89C7CF"/>
      </a:accent2>
      <a:accent3>
        <a:srgbClr val="F38B00"/>
      </a:accent3>
      <a:accent4>
        <a:srgbClr val="A5C27E"/>
      </a:accent4>
      <a:accent5>
        <a:srgbClr val="94A3C6"/>
      </a:accent5>
      <a:accent6>
        <a:srgbClr val="5D68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field Health" id="{11D3E088-556C-45A7-9D4B-50F2D4FE9C71}" vid="{892D9275-E1E6-4457-A0DB-3F3062EDCD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8636ca-adca-4e1f-bbaf-703bd906f79e" xsi:nil="true"/>
    <lcf76f155ced4ddcb4097134ff3c332f xmlns="c7f04721-209e-4292-a15d-ee33b9ae169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6368091617F4883C1C80E28EA64E3" ma:contentTypeVersion="14" ma:contentTypeDescription="Create a new document." ma:contentTypeScope="" ma:versionID="407c754c47444fbae3c6b289e627c081">
  <xsd:schema xmlns:xsd="http://www.w3.org/2001/XMLSchema" xmlns:xs="http://www.w3.org/2001/XMLSchema" xmlns:p="http://schemas.microsoft.com/office/2006/metadata/properties" xmlns:ns2="c7f04721-209e-4292-a15d-ee33b9ae169f" xmlns:ns3="a78636ca-adca-4e1f-bbaf-703bd906f79e" targetNamespace="http://schemas.microsoft.com/office/2006/metadata/properties" ma:root="true" ma:fieldsID="1b49e7f25a8095275c9acff3eb673a57" ns2:_="" ns3:_="">
    <xsd:import namespace="c7f04721-209e-4292-a15d-ee33b9ae169f"/>
    <xsd:import namespace="a78636ca-adca-4e1f-bbaf-703bd906f7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04721-209e-4292-a15d-ee33b9ae1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060c3b6-0981-4c04-9542-7ecc064fd0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636ca-adca-4e1f-bbaf-703bd906f79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cf0e933-b3a2-46a4-82ea-31e8e4c4266b}" ma:internalName="TaxCatchAll" ma:showField="CatchAllData" ma:web="a78636ca-adca-4e1f-bbaf-703bd906f7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2560F4-19E3-4EC4-AC88-B8E5C11511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A1887B-143B-4F4C-BA6A-6C353BA88B4E}">
  <ds:schemaRefs>
    <ds:schemaRef ds:uri="http://schemas.microsoft.com/office/2006/metadata/properties"/>
    <ds:schemaRef ds:uri="http://schemas.microsoft.com/office/infopath/2007/PartnerControls"/>
    <ds:schemaRef ds:uri="a78636ca-adca-4e1f-bbaf-703bd906f79e"/>
    <ds:schemaRef ds:uri="c7f04721-209e-4292-a15d-ee33b9ae169f"/>
  </ds:schemaRefs>
</ds:datastoreItem>
</file>

<file path=customXml/itemProps3.xml><?xml version="1.0" encoding="utf-8"?>
<ds:datastoreItem xmlns:ds="http://schemas.openxmlformats.org/officeDocument/2006/customXml" ds:itemID="{807B0881-788E-4555-9EBE-4DF89CF20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f04721-209e-4292-a15d-ee33b9ae169f"/>
    <ds:schemaRef ds:uri="a78636ca-adca-4e1f-bbaf-703bd906f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Westfield Health</Template>
  <TotalTime>20677</TotalTime>
  <Words>151</Words>
  <Application>Microsoft Office PowerPoint</Application>
  <PresentationFormat>A3 Paper (297x420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Westfield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Hancock-Fell</dc:creator>
  <cp:lastModifiedBy>Jonjo Hancock Fell</cp:lastModifiedBy>
  <cp:revision>107</cp:revision>
  <cp:lastPrinted>2019-04-03T09:03:12Z</cp:lastPrinted>
  <dcterms:created xsi:type="dcterms:W3CDTF">2018-12-20T16:27:29Z</dcterms:created>
  <dcterms:modified xsi:type="dcterms:W3CDTF">2024-01-11T10:42:31Z</dcterms:modified>
</cp:coreProperties>
</file>