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3"/>
  </p:sldMasterIdLst>
  <p:handoutMasterIdLst>
    <p:handoutMasterId r:id="rId5"/>
  </p:handoutMasterIdLst>
  <p:sldIdLst>
    <p:sldId id="259" r:id="rId4"/>
  </p:sldIdLst>
  <p:sldSz cx="9601200" cy="12801600" type="A3"/>
  <p:notesSz cx="9926638" cy="6797675"/>
  <p:embeddedFontLst>
    <p:embeddedFont>
      <p:font typeface="Co Text" panose="020B0604020202020204" charset="0"/>
      <p:regular r:id="rId6"/>
      <p:bold r:id="rId7"/>
    </p:embeddedFont>
    <p:embeddedFont>
      <p:font typeface="Co Text Light" panose="020B0604020202020204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94E1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710147" y="522085"/>
              <a:ext cx="5559377" cy="144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78"/>
                </a:lnSpc>
              </a:pPr>
              <a:r>
                <a:rPr lang="en-US" sz="4066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24/7 Advice and Information Line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6141AAAF-0912-4688-9EBD-5BC6C2663CF2}"/>
                </a:ext>
              </a:extLst>
            </p:cNvPr>
            <p:cNvSpPr txBox="1"/>
            <p:nvPr/>
          </p:nvSpPr>
          <p:spPr>
            <a:xfrm>
              <a:off x="706790" y="2407943"/>
              <a:ext cx="4488400" cy="1592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7"/>
                </a:lnSpc>
              </a:pPr>
              <a:r>
                <a:rPr lang="en-US" sz="1694" dirty="0">
                  <a:solidFill>
                    <a:schemeClr val="bg1"/>
                  </a:solidFill>
                  <a:latin typeface="Co Text Light" panose="020B0503060202020204" pitchFamily="34" charset="0"/>
                </a:rPr>
                <a:t>The help you need, when you need it most. Whatever the issue, support and advice is just a phone call away with this freephone service.</a:t>
              </a: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0324" y="4885344"/>
            <a:ext cx="7847842" cy="327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sz="1600" dirty="0">
                <a:solidFill>
                  <a:schemeClr val="tx2"/>
                </a:solidFill>
                <a:latin typeface="Co Text" panose="020B0503060202020204" pitchFamily="34" charset="0"/>
              </a:rPr>
              <a:t>Confidential guidance on a range of issues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/>
                </a:solidFill>
                <a:latin typeface="Co Text Light" panose="020B0503060202020204" pitchFamily="34" charset="0"/>
              </a:rPr>
              <a:t>Anything from stress, bereavement or relationship advice to health and money worries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sz="1600" dirty="0">
                <a:solidFill>
                  <a:schemeClr val="tx2"/>
                </a:solidFill>
                <a:latin typeface="Co Text" panose="020B0503060202020204" pitchFamily="34" charset="0"/>
              </a:rPr>
              <a:t>Experienced team of professionals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/>
                </a:solidFill>
                <a:latin typeface="Co Text Light" panose="020B0503060202020204" pitchFamily="34" charset="0"/>
              </a:rPr>
              <a:t>Our expert team of qualified counsellors, legal advisors and nurses are ready to help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600" dirty="0">
                <a:solidFill>
                  <a:schemeClr val="tx2"/>
                </a:solidFill>
                <a:latin typeface="Co Text" panose="020B0503060202020204" pitchFamily="34" charset="0"/>
              </a:rPr>
              <a:t>Counselling sessions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/>
                </a:solidFill>
                <a:latin typeface="Co Text Light" panose="020B0503060202020204" pitchFamily="34" charset="0"/>
              </a:rPr>
              <a:t>If required, receive up to 6 sessions in a 12-month period, delivered face to face, as structured telephone calls or online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sz="1600" dirty="0">
                <a:solidFill>
                  <a:schemeClr val="tx2"/>
                </a:solidFill>
                <a:latin typeface="Co Text" panose="020B0503060202020204" pitchFamily="34" charset="0"/>
              </a:rPr>
              <a:t>Access to online wellbeing resources with the Wisdom app</a:t>
            </a:r>
          </a:p>
          <a:p>
            <a:pPr marL="242059" indent="-242059">
              <a:spcAft>
                <a:spcPts val="2033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D686E"/>
                </a:solidFill>
                <a:latin typeface="Co Text Light" panose="020B0503060202020204" pitchFamily="34" charset="0"/>
              </a:rPr>
              <a:t>Download the ‘Wisdom’ app </a:t>
            </a:r>
            <a:r>
              <a:rPr lang="en-US" sz="1400" dirty="0">
                <a:solidFill>
                  <a:srgbClr val="5D686E"/>
                </a:solidFill>
                <a:latin typeface="Co Text Light" panose="020B0503060202020204" pitchFamily="34" charset="0"/>
              </a:rPr>
              <a:t>or visit </a:t>
            </a:r>
            <a:r>
              <a:rPr lang="en-US" sz="1400" dirty="0">
                <a:solidFill>
                  <a:srgbClr val="5D686E"/>
                </a:solidFill>
                <a:latin typeface="Co Text" panose="020B0503060202020204" pitchFamily="34" charset="0"/>
              </a:rPr>
              <a:t>wisdom.healthassured.org </a:t>
            </a:r>
            <a:r>
              <a:rPr lang="en-GB" sz="1400" dirty="0">
                <a:solidFill>
                  <a:srgbClr val="5D686E"/>
                </a:solidFill>
                <a:latin typeface="Co Text Light" panose="020B0503060202020204" pitchFamily="34" charset="0"/>
              </a:rPr>
              <a:t>and use code </a:t>
            </a:r>
            <a:r>
              <a:rPr lang="en-GB" sz="1400" dirty="0">
                <a:solidFill>
                  <a:srgbClr val="5D686E"/>
                </a:solidFill>
                <a:latin typeface="Co Text" panose="020B0503060202020204" pitchFamily="34" charset="0"/>
              </a:rPr>
              <a:t>WHNI to register</a:t>
            </a:r>
            <a:endParaRPr lang="en-GB" sz="1400" dirty="0">
              <a:solidFill>
                <a:srgbClr val="5D686E"/>
              </a:solidFill>
              <a:latin typeface="Co Text Light" panose="020B0503060202020204" pitchFamily="34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926780C-0503-4A03-B123-EAB15539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8797" y="11348639"/>
            <a:ext cx="1851090" cy="513678"/>
          </a:xfrm>
          <a:prstGeom prst="rect">
            <a:avLst/>
          </a:prstGeom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9C7C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863AD46D-6D81-4F36-AD97-78D7ABB27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054" y="1333069"/>
              <a:ext cx="7519935" cy="7519905"/>
              <a:chOff x="0" y="0"/>
              <a:chExt cx="6350000" cy="6349975"/>
            </a:xfrm>
          </p:grpSpPr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D1EA8E1-503A-4DF8-8F27-BF885985AE1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559" r="-3743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DAB9AC-2A00-43FC-BF35-4139B3AE9586}"/>
              </a:ext>
            </a:extLst>
          </p:cNvPr>
          <p:cNvSpPr txBox="1"/>
          <p:nvPr/>
        </p:nvSpPr>
        <p:spPr>
          <a:xfrm>
            <a:off x="782398" y="8518679"/>
            <a:ext cx="8339846" cy="48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25"/>
              </a:spcAft>
            </a:pPr>
            <a:r>
              <a:rPr lang="en-GB" sz="2541" dirty="0">
                <a:solidFill>
                  <a:schemeClr val="accent6"/>
                </a:solidFill>
                <a:latin typeface="Co Text Light" panose="020B0503060202020204" pitchFamily="34" charset="0"/>
              </a:rPr>
              <a:t>Call</a:t>
            </a:r>
            <a:r>
              <a:rPr lang="en-GB" sz="2541" dirty="0">
                <a:solidFill>
                  <a:schemeClr val="accent1"/>
                </a:solidFill>
                <a:latin typeface="Co Text Light" panose="020B0503060202020204" pitchFamily="34" charset="0"/>
              </a:rPr>
              <a:t> 0800 092 0987 </a:t>
            </a:r>
            <a:r>
              <a:rPr lang="en-GB" sz="2541" dirty="0">
                <a:solidFill>
                  <a:srgbClr val="5D686E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and quote </a:t>
            </a:r>
            <a:r>
              <a:rPr lang="en-GB" sz="2541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reference </a:t>
            </a:r>
            <a:r>
              <a:rPr lang="en-GB" sz="2541" dirty="0">
                <a:solidFill>
                  <a:schemeClr val="accent1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XXXXXX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5E4D1-60D1-4314-AD3F-A63BDD51EC64}"/>
              </a:ext>
            </a:extLst>
          </p:cNvPr>
          <p:cNvSpPr txBox="1"/>
          <p:nvPr/>
        </p:nvSpPr>
        <p:spPr>
          <a:xfrm>
            <a:off x="6377437" y="12209930"/>
            <a:ext cx="2747738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 Westfield Health is a registered trademark. </a:t>
            </a:r>
          </a:p>
        </p:txBody>
      </p:sp>
      <p:pic>
        <p:nvPicPr>
          <p:cNvPr id="32" name="Picture 3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DD2B0A6-1DAD-4E90-98D2-98D7A1C154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-28781" r="20583" b="13158"/>
          <a:stretch/>
        </p:blipFill>
        <p:spPr>
          <a:xfrm>
            <a:off x="5256081" y="-1343011"/>
            <a:ext cx="5236285" cy="5229741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1" r="181"/>
          <a:stretch>
            <a:fillRect/>
          </a:stretch>
        </p:blipFill>
        <p:spPr>
          <a:xfrm>
            <a:off x="5259973" y="-1323416"/>
            <a:ext cx="5228499" cy="5228499"/>
          </a:xfrm>
          <a:prstGeom prst="rect">
            <a:avLst/>
          </a:prstGeom>
        </p:spPr>
      </p:pic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9C7CF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5817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368091617F4883C1C80E28EA64E3" ma:contentTypeVersion="14" ma:contentTypeDescription="Create a new document." ma:contentTypeScope="" ma:versionID="407c754c47444fbae3c6b289e627c081">
  <xsd:schema xmlns:xsd="http://www.w3.org/2001/XMLSchema" xmlns:xs="http://www.w3.org/2001/XMLSchema" xmlns:p="http://schemas.microsoft.com/office/2006/metadata/properties" xmlns:ns2="c7f04721-209e-4292-a15d-ee33b9ae169f" xmlns:ns3="a78636ca-adca-4e1f-bbaf-703bd906f79e" targetNamespace="http://schemas.microsoft.com/office/2006/metadata/properties" ma:root="true" ma:fieldsID="1b49e7f25a8095275c9acff3eb673a57" ns2:_="" ns3:_="">
    <xsd:import namespace="c7f04721-209e-4292-a15d-ee33b9ae169f"/>
    <xsd:import namespace="a78636ca-adca-4e1f-bbaf-703bd906f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04721-209e-4292-a15d-ee33b9ae1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636ca-adca-4e1f-bbaf-703bd906f7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f0e933-b3a2-46a4-82ea-31e8e4c4266b}" ma:internalName="TaxCatchAll" ma:showField="CatchAllData" ma:web="a78636ca-adca-4e1f-bbaf-703bd906f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1776A-92C0-4CA0-9CCF-048540BAA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4C044-82B3-4D21-99E3-CAE51DB5D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04721-209e-4292-a15d-ee33b9ae169f"/>
    <ds:schemaRef ds:uri="a78636ca-adca-4e1f-bbaf-703bd906f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20457</TotalTime>
  <Words>165</Words>
  <Application>Microsoft Office PowerPoint</Application>
  <PresentationFormat>A3 Paper (297x420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97</cp:revision>
  <cp:lastPrinted>2019-04-03T09:03:12Z</cp:lastPrinted>
  <dcterms:created xsi:type="dcterms:W3CDTF">2018-12-20T16:27:29Z</dcterms:created>
  <dcterms:modified xsi:type="dcterms:W3CDTF">2024-01-11T11:31:54Z</dcterms:modified>
</cp:coreProperties>
</file>