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3"/>
  </p:sldMasterIdLst>
  <p:handoutMasterIdLst>
    <p:handoutMasterId r:id="rId5"/>
  </p:handoutMasterIdLst>
  <p:sldIdLst>
    <p:sldId id="259" r:id="rId4"/>
  </p:sldIdLst>
  <p:sldSz cx="9601200" cy="12801600" type="A3"/>
  <p:notesSz cx="9926638" cy="6797675"/>
  <p:embeddedFontLst>
    <p:embeddedFont>
      <p:font typeface="Co Text" panose="020B0604020202020204" charset="0"/>
      <p:regular r:id="rId6"/>
      <p:bold r:id="rId7"/>
    </p:embeddedFont>
    <p:embeddedFont>
      <p:font typeface="Co Text Light" panose="020B0604020202020204" charset="0"/>
      <p:regular r:id="rId8"/>
    </p:embeddedFont>
    <p:embeddedFont>
      <p:font typeface="Trebuchet MS" panose="020B060302020202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0" d="100"/>
          <a:sy n="60" d="100"/>
        </p:scale>
        <p:origin x="2862" y="-9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F74FB-CC7C-492A-8741-DD4D3B1066D8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C97DC-F91A-49C5-A511-55E9BB8853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408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5078"/>
            <a:ext cx="7200900" cy="4456853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6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227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574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20053" y="3407833"/>
            <a:ext cx="8761095" cy="768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1870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" y="1854734"/>
            <a:ext cx="2960370" cy="7387358"/>
          </a:xfrm>
        </p:spPr>
        <p:txBody>
          <a:bodyPr anchor="t">
            <a:normAutofit/>
          </a:bodyPr>
          <a:lstStyle>
            <a:lvl1pPr>
              <a:defRPr sz="2517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Statement about case study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60020" y="718215"/>
            <a:ext cx="2880360" cy="568258"/>
          </a:xfrm>
        </p:spPr>
        <p:txBody>
          <a:bodyPr anchor="ctr">
            <a:noAutofit/>
          </a:bodyPr>
          <a:lstStyle>
            <a:lvl1pPr algn="l">
              <a:defRPr sz="1258" b="1"/>
            </a:lvl1pPr>
          </a:lstStyle>
          <a:p>
            <a:pPr lvl="0"/>
            <a:r>
              <a:rPr lang="en-US" dirty="0"/>
              <a:t>Case Study Type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5999"/>
            <a:ext cx="6400800" cy="12795602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Case Study Imagery</a:t>
            </a:r>
          </a:p>
        </p:txBody>
      </p:sp>
    </p:spTree>
    <p:extLst>
      <p:ext uri="{BB962C8B-B14F-4D97-AF65-F5344CB8AC3E}">
        <p14:creationId xmlns:p14="http://schemas.microsoft.com/office/powerpoint/2010/main" val="355706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1689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053" y="2560320"/>
            <a:ext cx="8761095" cy="9814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79701" y="1063298"/>
            <a:ext cx="1501447" cy="934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948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2"/>
            <a:ext cx="8281035" cy="5325109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6999"/>
            <a:ext cx="8281035" cy="28003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423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83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68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7" y="3138171"/>
            <a:ext cx="4081761" cy="1537969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7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87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2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269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49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1760" y="1843194"/>
            <a:ext cx="4860608" cy="9097433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0083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14860F8B-E6DB-4061-9CAC-1BA5701C5A5B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0398" y="11865187"/>
            <a:ext cx="3240405" cy="6815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0848" y="11865187"/>
            <a:ext cx="2160270" cy="681567"/>
          </a:xfrm>
          <a:prstGeom prst="rect">
            <a:avLst/>
          </a:prstGeom>
        </p:spPr>
        <p:txBody>
          <a:bodyPr/>
          <a:lstStyle/>
          <a:p>
            <a:fld id="{6F7C3F2D-B3F8-4467-8275-2A355502DB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81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053" y="681568"/>
            <a:ext cx="876109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053" y="3407833"/>
            <a:ext cx="8761095" cy="768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29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b="1" kern="1200">
          <a:solidFill>
            <a:schemeClr val="accent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Clr>
          <a:schemeClr val="accent1"/>
        </a:buClr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Clr>
          <a:schemeClr val="accent1"/>
        </a:buClr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6FF9804-67BA-4AF8-AAE4-D8486A6DDDC5}"/>
              </a:ext>
            </a:extLst>
          </p:cNvPr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B13D37-F8C7-4700-8AFF-85D473F75B4C}"/>
              </a:ext>
            </a:extLst>
          </p:cNvPr>
          <p:cNvGrpSpPr/>
          <p:nvPr/>
        </p:nvGrpSpPr>
        <p:grpSpPr>
          <a:xfrm>
            <a:off x="-1118071" y="-2643471"/>
            <a:ext cx="7098292" cy="7098292"/>
            <a:chOff x="-1640620" y="-3120764"/>
            <a:chExt cx="8379928" cy="8379928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A8DEE956-3C9D-498B-846A-8D80E833809F}"/>
                </a:ext>
              </a:extLst>
            </p:cNvPr>
            <p:cNvGrpSpPr/>
            <p:nvPr/>
          </p:nvGrpSpPr>
          <p:grpSpPr>
            <a:xfrm>
              <a:off x="-1640620" y="-3120764"/>
              <a:ext cx="8379928" cy="8379928"/>
              <a:chOff x="0" y="0"/>
              <a:chExt cx="6350000" cy="6350000"/>
            </a:xfrm>
          </p:grpSpPr>
          <p:sp>
            <p:nvSpPr>
              <p:cNvPr id="20" name="Freeform 3">
                <a:extLst>
                  <a:ext uri="{FF2B5EF4-FFF2-40B4-BE49-F238E27FC236}">
                    <a16:creationId xmlns:a16="http://schemas.microsoft.com/office/drawing/2014/main" id="{F8957A6D-E9B1-49D6-8571-AC3975386A8B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94E1B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8AC444A7-3EE0-400C-BA21-9A48DEDB132B}"/>
                </a:ext>
              </a:extLst>
            </p:cNvPr>
            <p:cNvSpPr txBox="1"/>
            <p:nvPr/>
          </p:nvSpPr>
          <p:spPr>
            <a:xfrm>
              <a:off x="710147" y="522085"/>
              <a:ext cx="5559377" cy="1441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78"/>
                </a:lnSpc>
              </a:pPr>
              <a:r>
                <a:rPr lang="en-US" sz="4066" spc="-122" dirty="0">
                  <a:solidFill>
                    <a:srgbClr val="FFFFFF"/>
                  </a:solidFill>
                  <a:latin typeface="Co Text Light" panose="020B0503060202020204" pitchFamily="34" charset="0"/>
                </a:rPr>
                <a:t>24/7 Advice and Information Line</a:t>
              </a:r>
            </a:p>
          </p:txBody>
        </p:sp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6141AAAF-0912-4688-9EBD-5BC6C2663CF2}"/>
                </a:ext>
              </a:extLst>
            </p:cNvPr>
            <p:cNvSpPr txBox="1"/>
            <p:nvPr/>
          </p:nvSpPr>
          <p:spPr>
            <a:xfrm>
              <a:off x="706790" y="2407943"/>
              <a:ext cx="4488400" cy="1592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27"/>
                </a:lnSpc>
              </a:pPr>
              <a:r>
                <a:rPr lang="en-US" sz="1694" dirty="0">
                  <a:solidFill>
                    <a:schemeClr val="bg1"/>
                  </a:solidFill>
                  <a:latin typeface="Co Text Light" panose="020B0503060202020204" pitchFamily="34" charset="0"/>
                </a:rPr>
                <a:t>The help you need, when you need it most. Whatever the issue, support and advice is just a phone call away with this freephone service.</a:t>
              </a:r>
            </a:p>
          </p:txBody>
        </p:sp>
      </p:grpSp>
      <p:sp>
        <p:nvSpPr>
          <p:cNvPr id="21" name="TextBox 11">
            <a:extLst>
              <a:ext uri="{FF2B5EF4-FFF2-40B4-BE49-F238E27FC236}">
                <a16:creationId xmlns:a16="http://schemas.microsoft.com/office/drawing/2014/main" id="{508ADB06-5457-430C-B0DE-553E2534E2A5}"/>
              </a:ext>
            </a:extLst>
          </p:cNvPr>
          <p:cNvSpPr txBox="1"/>
          <p:nvPr/>
        </p:nvSpPr>
        <p:spPr>
          <a:xfrm>
            <a:off x="870324" y="4885344"/>
            <a:ext cx="7847842" cy="3000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Aft>
                <a:spcPts val="600"/>
              </a:spcAft>
              <a:buClr>
                <a:schemeClr val="accent5"/>
              </a:buClr>
            </a:pPr>
            <a:r>
              <a:rPr lang="en-GB" dirty="0">
                <a:solidFill>
                  <a:schemeClr val="tx2"/>
                </a:solidFill>
                <a:latin typeface="Co Text" panose="020B0503060202020204" pitchFamily="34" charset="0"/>
              </a:rPr>
              <a:t>Confidential guidance on a range of issues</a:t>
            </a:r>
          </a:p>
          <a:p>
            <a:pPr marL="285750" indent="-285750">
              <a:spcAft>
                <a:spcPts val="1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  <a:latin typeface="Co Text Light" panose="020B0503060202020204" pitchFamily="34" charset="0"/>
              </a:rPr>
              <a:t>Anything from stress, bereavement or relationship advice to health and money worries</a:t>
            </a:r>
          </a:p>
          <a:p>
            <a:pPr>
              <a:spcAft>
                <a:spcPts val="600"/>
              </a:spcAft>
              <a:buClr>
                <a:schemeClr val="accent5"/>
              </a:buClr>
            </a:pPr>
            <a:r>
              <a:rPr lang="en-GB" dirty="0">
                <a:solidFill>
                  <a:schemeClr val="tx2"/>
                </a:solidFill>
                <a:latin typeface="Co Text" panose="020B0503060202020204" pitchFamily="34" charset="0"/>
              </a:rPr>
              <a:t>Experienced team of professionals</a:t>
            </a:r>
          </a:p>
          <a:p>
            <a:pPr marL="285750" indent="-285750">
              <a:spcAft>
                <a:spcPts val="18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6"/>
                </a:solidFill>
                <a:latin typeface="Co Text Light" panose="020B0503060202020204" pitchFamily="34" charset="0"/>
              </a:rPr>
              <a:t>Our expert team of qualified counsellors, legal advisors and nurses are ready to help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4A3C6"/>
              </a:buClr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5D686E"/>
                </a:solidFill>
                <a:effectLst/>
                <a:uLnTx/>
                <a:uFillTx/>
                <a:latin typeface="Co Text" panose="020B0503060202020204" pitchFamily="34" charset="0"/>
                <a:ea typeface="+mn-ea"/>
                <a:cs typeface="+mn-cs"/>
              </a:rPr>
              <a:t>Access to online wellbeing resources with the Wisdom app</a:t>
            </a:r>
          </a:p>
          <a:p>
            <a:pPr marL="242059" marR="0" lvl="0" indent="-24205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33"/>
              </a:spcAft>
              <a:buClr>
                <a:srgbClr val="5D686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686E"/>
                </a:solidFill>
                <a:effectLst/>
                <a:uLnTx/>
                <a:uFillTx/>
                <a:latin typeface="Co Text Light" panose="020B0503060202020204" pitchFamily="34" charset="0"/>
                <a:ea typeface="+mn-ea"/>
                <a:cs typeface="+mn-cs"/>
              </a:rPr>
              <a:t>Download the ‘Wisdom’ app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D686E"/>
                </a:solidFill>
                <a:effectLst/>
                <a:uLnTx/>
                <a:uFillTx/>
                <a:latin typeface="Co Text Light" panose="020B0503060202020204" pitchFamily="34" charset="0"/>
                <a:ea typeface="+mn-ea"/>
                <a:cs typeface="+mn-cs"/>
              </a:rPr>
              <a:t>or visit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D686E"/>
                </a:solidFill>
                <a:effectLst/>
                <a:uLnTx/>
                <a:uFillTx/>
                <a:latin typeface="Co Text" panose="020B0503060202020204" pitchFamily="34" charset="0"/>
                <a:ea typeface="+mn-ea"/>
                <a:cs typeface="+mn-cs"/>
              </a:rPr>
              <a:t>wisdom.healthassured.org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686E"/>
                </a:solidFill>
                <a:effectLst/>
                <a:uLnTx/>
                <a:uFillTx/>
                <a:latin typeface="Co Text Light" panose="020B0503060202020204" pitchFamily="34" charset="0"/>
                <a:ea typeface="+mn-ea"/>
                <a:cs typeface="+mn-cs"/>
              </a:rPr>
              <a:t>and use code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686E"/>
                </a:solidFill>
                <a:effectLst/>
                <a:uLnTx/>
                <a:uFillTx/>
                <a:latin typeface="Co Text" panose="020B0503060202020204" pitchFamily="34" charset="0"/>
                <a:ea typeface="+mn-ea"/>
                <a:cs typeface="+mn-cs"/>
              </a:rPr>
              <a:t>WHNI </a:t>
            </a: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solidFill>
                  <a:srgbClr val="5D686E"/>
                </a:solidFill>
                <a:effectLst/>
                <a:uLnTx/>
                <a:uFillTx/>
                <a:latin typeface="Co Text Light" panose="020B0503060202020204" pitchFamily="34" charset="0"/>
              </a:rPr>
              <a:t>to register</a:t>
            </a:r>
          </a:p>
        </p:txBody>
      </p:sp>
      <p:pic>
        <p:nvPicPr>
          <p:cNvPr id="22" name="Picture 16">
            <a:extLst>
              <a:ext uri="{FF2B5EF4-FFF2-40B4-BE49-F238E27FC236}">
                <a16:creationId xmlns:a16="http://schemas.microsoft.com/office/drawing/2014/main" id="{5926780C-0503-4A03-B123-EAB155391E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88797" y="11348639"/>
            <a:ext cx="1851090" cy="513678"/>
          </a:xfrm>
          <a:prstGeom prst="rect">
            <a:avLst/>
          </a:prstGeom>
        </p:spPr>
      </p:pic>
      <p:grpSp>
        <p:nvGrpSpPr>
          <p:cNvPr id="23" name="Group 17">
            <a:extLst>
              <a:ext uri="{FF2B5EF4-FFF2-40B4-BE49-F238E27FC236}">
                <a16:creationId xmlns:a16="http://schemas.microsoft.com/office/drawing/2014/main" id="{A6275511-4BF4-4F58-9E04-A2FFEC966CA9}"/>
              </a:ext>
            </a:extLst>
          </p:cNvPr>
          <p:cNvGrpSpPr/>
          <p:nvPr/>
        </p:nvGrpSpPr>
        <p:grpSpPr>
          <a:xfrm>
            <a:off x="-323638" y="9244305"/>
            <a:ext cx="6471134" cy="6471134"/>
            <a:chOff x="0" y="0"/>
            <a:chExt cx="10186044" cy="10186044"/>
          </a:xfrm>
        </p:grpSpPr>
        <p:grpSp>
          <p:nvGrpSpPr>
            <p:cNvPr id="24" name="Group 18">
              <a:extLst>
                <a:ext uri="{FF2B5EF4-FFF2-40B4-BE49-F238E27FC236}">
                  <a16:creationId xmlns:a16="http://schemas.microsoft.com/office/drawing/2014/main" id="{75E9B58D-23FE-4D31-8D95-FA1269B88B3F}"/>
                </a:ext>
              </a:extLst>
            </p:cNvPr>
            <p:cNvGrpSpPr/>
            <p:nvPr/>
          </p:nvGrpSpPr>
          <p:grpSpPr>
            <a:xfrm>
              <a:off x="0" y="0"/>
              <a:ext cx="10186044" cy="10186044"/>
              <a:chOff x="0" y="0"/>
              <a:chExt cx="6350000" cy="6350000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0DB03635-6BB5-4337-96E6-FD2190E76EA3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9C7C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5" name="Group 20">
              <a:extLst>
                <a:ext uri="{FF2B5EF4-FFF2-40B4-BE49-F238E27FC236}">
                  <a16:creationId xmlns:a16="http://schemas.microsoft.com/office/drawing/2014/main" id="{A9FB0928-2C66-4290-816D-34026F31B75C}"/>
                </a:ext>
              </a:extLst>
            </p:cNvPr>
            <p:cNvGrpSpPr/>
            <p:nvPr/>
          </p:nvGrpSpPr>
          <p:grpSpPr>
            <a:xfrm>
              <a:off x="914716" y="914716"/>
              <a:ext cx="8356611" cy="8356611"/>
              <a:chOff x="0" y="0"/>
              <a:chExt cx="6350000" cy="6350000"/>
            </a:xfrm>
          </p:grpSpPr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2053A4FA-DEB9-4143-83B4-1B2FBC220255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6" name="Group 22">
              <a:extLst>
                <a:ext uri="{FF2B5EF4-FFF2-40B4-BE49-F238E27FC236}">
                  <a16:creationId xmlns:a16="http://schemas.microsoft.com/office/drawing/2014/main" id="{863AD46D-6D81-4F36-AD97-78D7ABB2747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33054" y="1333069"/>
              <a:ext cx="7519935" cy="7519905"/>
              <a:chOff x="0" y="0"/>
              <a:chExt cx="6350000" cy="6349975"/>
            </a:xfrm>
          </p:grpSpPr>
          <p:sp>
            <p:nvSpPr>
              <p:cNvPr id="27" name="Freeform 23">
                <a:extLst>
                  <a:ext uri="{FF2B5EF4-FFF2-40B4-BE49-F238E27FC236}">
                    <a16:creationId xmlns:a16="http://schemas.microsoft.com/office/drawing/2014/main" id="{0D1EA8E1-503A-4DF8-8F27-BF885985AE18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12559" r="-37439"/>
                </a:stretch>
              </a:blipFill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8DAB9AC-2A00-43FC-BF35-4139B3AE9586}"/>
              </a:ext>
            </a:extLst>
          </p:cNvPr>
          <p:cNvSpPr txBox="1"/>
          <p:nvPr/>
        </p:nvSpPr>
        <p:spPr>
          <a:xfrm>
            <a:off x="794123" y="8175625"/>
            <a:ext cx="8339846" cy="483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525"/>
              </a:spcAft>
            </a:pPr>
            <a:r>
              <a:rPr lang="en-GB" sz="2541" dirty="0">
                <a:solidFill>
                  <a:schemeClr val="accent6"/>
                </a:solidFill>
                <a:latin typeface="Co Text Light" panose="020B0503060202020204" pitchFamily="34" charset="0"/>
              </a:rPr>
              <a:t>Call</a:t>
            </a:r>
            <a:r>
              <a:rPr lang="en-GB" sz="2541" dirty="0">
                <a:solidFill>
                  <a:schemeClr val="accent1"/>
                </a:solidFill>
                <a:latin typeface="Co Text Light" panose="020B0503060202020204" pitchFamily="34" charset="0"/>
              </a:rPr>
              <a:t> 0800 092 0987 </a:t>
            </a:r>
            <a:r>
              <a:rPr lang="en-GB" sz="2541" dirty="0">
                <a:solidFill>
                  <a:srgbClr val="5D686E"/>
                </a:solidFill>
                <a:highlight>
                  <a:srgbClr val="FFFF00"/>
                </a:highlight>
                <a:latin typeface="Co Text Light" panose="020B0503060202020204" pitchFamily="34" charset="0"/>
              </a:rPr>
              <a:t>and quote </a:t>
            </a:r>
            <a:r>
              <a:rPr lang="en-GB" sz="2541" dirty="0">
                <a:solidFill>
                  <a:schemeClr val="accent6"/>
                </a:solidFill>
                <a:highlight>
                  <a:srgbClr val="FFFF00"/>
                </a:highlight>
                <a:latin typeface="Co Text Light" panose="020B0503060202020204" pitchFamily="34" charset="0"/>
              </a:rPr>
              <a:t>reference </a:t>
            </a:r>
            <a:r>
              <a:rPr lang="en-GB" sz="2541" dirty="0">
                <a:solidFill>
                  <a:schemeClr val="accent1"/>
                </a:solidFill>
                <a:highlight>
                  <a:srgbClr val="FFFF00"/>
                </a:highlight>
                <a:latin typeface="Co Text Light" panose="020B0503060202020204" pitchFamily="34" charset="0"/>
              </a:rPr>
              <a:t>XXXXXX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95E4D1-60D1-4314-AD3F-A63BDD51EC64}"/>
              </a:ext>
            </a:extLst>
          </p:cNvPr>
          <p:cNvSpPr txBox="1"/>
          <p:nvPr/>
        </p:nvSpPr>
        <p:spPr>
          <a:xfrm>
            <a:off x="6377437" y="12209930"/>
            <a:ext cx="2747738" cy="50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78" dirty="0">
                <a:solidFill>
                  <a:schemeClr val="accent6"/>
                </a:solidFill>
                <a:latin typeface="Co Text Light" panose="020B0503060202020204" pitchFamily="34" charset="0"/>
              </a:rPr>
              <a:t>Westfield Health is a trading name of Westfield Health &amp; Wellbeing Ltd and is registered in England &amp; Wales company number 9871093. Westfield Health is a registered trademark. </a:t>
            </a:r>
          </a:p>
        </p:txBody>
      </p:sp>
      <p:pic>
        <p:nvPicPr>
          <p:cNvPr id="32" name="Picture 31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CDD2B0A6-1DAD-4E90-98D2-98D7A1C154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t="-28781" r="20583" b="13158"/>
          <a:stretch/>
        </p:blipFill>
        <p:spPr>
          <a:xfrm>
            <a:off x="5256081" y="-1343011"/>
            <a:ext cx="5236285" cy="5229741"/>
          </a:xfrm>
          <a:prstGeom prst="ellipse">
            <a:avLst/>
          </a:prstGeom>
        </p:spPr>
      </p:pic>
      <p:pic>
        <p:nvPicPr>
          <p:cNvPr id="33" name="Picture 8">
            <a:extLst>
              <a:ext uri="{FF2B5EF4-FFF2-40B4-BE49-F238E27FC236}">
                <a16:creationId xmlns:a16="http://schemas.microsoft.com/office/drawing/2014/main" id="{E17A85F6-8318-4C8A-A9B1-0D5DCF309C1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81" r="181"/>
          <a:stretch>
            <a:fillRect/>
          </a:stretch>
        </p:blipFill>
        <p:spPr>
          <a:xfrm>
            <a:off x="5259973" y="-1323416"/>
            <a:ext cx="5228499" cy="5228499"/>
          </a:xfrm>
          <a:prstGeom prst="rect">
            <a:avLst/>
          </a:prstGeom>
        </p:spPr>
      </p:pic>
      <p:grpSp>
        <p:nvGrpSpPr>
          <p:cNvPr id="34" name="Group 13">
            <a:extLst>
              <a:ext uri="{FF2B5EF4-FFF2-40B4-BE49-F238E27FC236}">
                <a16:creationId xmlns:a16="http://schemas.microsoft.com/office/drawing/2014/main" id="{59636AE8-02ED-4242-ADED-D21ED92B5790}"/>
              </a:ext>
            </a:extLst>
          </p:cNvPr>
          <p:cNvGrpSpPr/>
          <p:nvPr/>
        </p:nvGrpSpPr>
        <p:grpSpPr>
          <a:xfrm>
            <a:off x="5816488" y="3190942"/>
            <a:ext cx="1263880" cy="1263880"/>
            <a:chOff x="0" y="0"/>
            <a:chExt cx="6350000" cy="6350000"/>
          </a:xfrm>
        </p:grpSpPr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B4BCB26B-0252-40B1-8867-012796C62744}"/>
                </a:ext>
              </a:extLst>
            </p:cNvPr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9C7CF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646F4C6-9440-4D32-A877-7AB6460D5B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510" y="3401749"/>
            <a:ext cx="853835" cy="85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05817"/>
      </p:ext>
    </p:extLst>
  </p:cSld>
  <p:clrMapOvr>
    <a:masterClrMapping/>
  </p:clrMapOvr>
</p:sld>
</file>

<file path=ppt/theme/theme1.xml><?xml version="1.0" encoding="utf-8"?>
<a:theme xmlns:a="http://schemas.openxmlformats.org/drawingml/2006/main" name="Westfield Health">
  <a:themeElements>
    <a:clrScheme name="Westfield Health 2017">
      <a:dk1>
        <a:sysClr val="windowText" lastClr="000000"/>
      </a:dk1>
      <a:lt1>
        <a:sysClr val="window" lastClr="FFFFFF"/>
      </a:lt1>
      <a:dk2>
        <a:srgbClr val="5D686E"/>
      </a:dk2>
      <a:lt2>
        <a:srgbClr val="F2F2F2"/>
      </a:lt2>
      <a:accent1>
        <a:srgbClr val="E94E1B"/>
      </a:accent1>
      <a:accent2>
        <a:srgbClr val="89C7CF"/>
      </a:accent2>
      <a:accent3>
        <a:srgbClr val="F38B00"/>
      </a:accent3>
      <a:accent4>
        <a:srgbClr val="A5C27E"/>
      </a:accent4>
      <a:accent5>
        <a:srgbClr val="94A3C6"/>
      </a:accent5>
      <a:accent6>
        <a:srgbClr val="5D686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stfield Health" id="{11D3E088-556C-45A7-9D4B-50F2D4FE9C71}" vid="{892D9275-E1E6-4457-A0DB-3F3062EDCD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56368091617F4883C1C80E28EA64E3" ma:contentTypeVersion="14" ma:contentTypeDescription="Create a new document." ma:contentTypeScope="" ma:versionID="407c754c47444fbae3c6b289e627c081">
  <xsd:schema xmlns:xsd="http://www.w3.org/2001/XMLSchema" xmlns:xs="http://www.w3.org/2001/XMLSchema" xmlns:p="http://schemas.microsoft.com/office/2006/metadata/properties" xmlns:ns2="c7f04721-209e-4292-a15d-ee33b9ae169f" xmlns:ns3="a78636ca-adca-4e1f-bbaf-703bd906f79e" targetNamespace="http://schemas.microsoft.com/office/2006/metadata/properties" ma:root="true" ma:fieldsID="1b49e7f25a8095275c9acff3eb673a57" ns2:_="" ns3:_="">
    <xsd:import namespace="c7f04721-209e-4292-a15d-ee33b9ae169f"/>
    <xsd:import namespace="a78636ca-adca-4e1f-bbaf-703bd906f7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f04721-209e-4292-a15d-ee33b9ae16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060c3b6-0981-4c04-9542-7ecc064fd0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636ca-adca-4e1f-bbaf-703bd906f79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cf0e933-b3a2-46a4-82ea-31e8e4c4266b}" ma:internalName="TaxCatchAll" ma:showField="CatchAllData" ma:web="a78636ca-adca-4e1f-bbaf-703bd906f7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452FA1-8ED0-4A7D-A5A1-74266A4296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CAB4DC-353E-41FF-AD6D-2A19A26907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f04721-209e-4292-a15d-ee33b9ae169f"/>
    <ds:schemaRef ds:uri="a78636ca-adca-4e1f-bbaf-703bd906f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Westfield Health</Template>
  <TotalTime>20475</TotalTime>
  <Words>139</Words>
  <Application>Microsoft Office PowerPoint</Application>
  <PresentationFormat>A3 Paper (297x420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Westfield Health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Hancock-Fell</dc:creator>
  <cp:lastModifiedBy>Claire O'Toole</cp:lastModifiedBy>
  <cp:revision>98</cp:revision>
  <cp:lastPrinted>2019-04-03T09:03:12Z</cp:lastPrinted>
  <dcterms:created xsi:type="dcterms:W3CDTF">2018-12-20T16:27:29Z</dcterms:created>
  <dcterms:modified xsi:type="dcterms:W3CDTF">2024-01-11T11:31:28Z</dcterms:modified>
</cp:coreProperties>
</file>