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handoutMasterIdLst>
    <p:handoutMasterId r:id="rId3"/>
  </p:handoutMasterIdLst>
  <p:sldIdLst>
    <p:sldId id="258" r:id="rId2"/>
  </p:sldIdLst>
  <p:sldSz cx="9601200" cy="12801600" type="A3"/>
  <p:notesSz cx="9926638" cy="67976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rebuchet MS" panose="020B0603020202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6" d="100"/>
          <a:sy n="46" d="100"/>
        </p:scale>
        <p:origin x="233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74FB-CC7C-492A-8741-DD4D3B1066D8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97DC-F91A-49C5-A511-55E9BB88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0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7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854734"/>
            <a:ext cx="2960370" cy="7387358"/>
          </a:xfrm>
        </p:spPr>
        <p:txBody>
          <a:bodyPr anchor="t">
            <a:normAutofit/>
          </a:bodyPr>
          <a:lstStyle>
            <a:lvl1pPr>
              <a:defRPr sz="2517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" y="718215"/>
            <a:ext cx="2880360" cy="568258"/>
          </a:xfrm>
        </p:spPr>
        <p:txBody>
          <a:bodyPr anchor="ctr">
            <a:noAutofit/>
          </a:bodyPr>
          <a:lstStyle>
            <a:lvl1pPr algn="l">
              <a:defRPr sz="125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5999"/>
            <a:ext cx="6400800" cy="1279560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35570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168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2560320"/>
            <a:ext cx="8761095" cy="981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79701" y="1063298"/>
            <a:ext cx="1501447" cy="934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4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Clr>
          <a:schemeClr val="accent1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AA34FE-2863-4E36-AC68-097BE0592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34"/>
            <a:ext cx="9601200" cy="6400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50475" y="3562531"/>
            <a:ext cx="9837982" cy="4386604"/>
            <a:chOff x="-222359" y="3967001"/>
            <a:chExt cx="9959207" cy="4386604"/>
          </a:xfrm>
        </p:grpSpPr>
        <p:sp>
          <p:nvSpPr>
            <p:cNvPr id="4" name="Isosceles Triangle 3"/>
            <p:cNvSpPr/>
            <p:nvPr/>
          </p:nvSpPr>
          <p:spPr>
            <a:xfrm rot="5400000">
              <a:off x="3687977" y="193954"/>
              <a:ext cx="1060235" cy="860633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rebuchet MS" panose="020B0603020202020204" pitchFamily="34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16200000" flipH="1">
              <a:off x="4119900" y="88215"/>
              <a:ext cx="1274690" cy="9959207"/>
            </a:xfrm>
            <a:prstGeom prst="triangle">
              <a:avLst>
                <a:gd name="adj" fmla="val 392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00834" y="4942042"/>
              <a:ext cx="9837682" cy="3411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7018" y="5221169"/>
            <a:ext cx="528877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800" b="1" spc="-150" dirty="0">
                <a:solidFill>
                  <a:schemeClr val="accent1"/>
                </a:solidFill>
                <a:latin typeface="Trebuchet MS" panose="020B0603020202020204" pitchFamily="34" charset="0"/>
              </a:rPr>
              <a:t>24/7 Advice and Information Line</a:t>
            </a:r>
          </a:p>
        </p:txBody>
      </p:sp>
      <p:sp>
        <p:nvSpPr>
          <p:cNvPr id="8" name="Isosceles Triangle 7"/>
          <p:cNvSpPr/>
          <p:nvPr/>
        </p:nvSpPr>
        <p:spPr>
          <a:xfrm rot="16200000">
            <a:off x="4625025" y="7762360"/>
            <a:ext cx="414214" cy="9821918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017" y="6448800"/>
            <a:ext cx="605260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16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The help you need, when you need it most.</a:t>
            </a:r>
          </a:p>
          <a:p>
            <a:pPr>
              <a:spcAft>
                <a:spcPts val="1800"/>
              </a:spcAft>
            </a:pPr>
            <a:r>
              <a:rPr lang="en-GB" sz="1600" dirty="0">
                <a:solidFill>
                  <a:schemeClr val="accent6"/>
                </a:solidFill>
                <a:latin typeface="Trebuchet MS" panose="020B0603020202020204" pitchFamily="34" charset="0"/>
              </a:rPr>
              <a:t>Whatever the issue, support and advice is just a phone call away with this freephone service:</a:t>
            </a: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GB" sz="1600" dirty="0">
                <a:solidFill>
                  <a:schemeClr val="accent2"/>
                </a:solidFill>
                <a:latin typeface="Trebuchet MS" panose="020B0603020202020204" pitchFamily="34" charset="0"/>
              </a:rPr>
              <a:t>Confidential guidance on a range of issues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Trebuchet MS" panose="020B0603020202020204" pitchFamily="34" charset="0"/>
              </a:rPr>
              <a:t>Anything from stress, bereavement or relationship advice to health and money worries.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GB" sz="1600" dirty="0">
                <a:solidFill>
                  <a:schemeClr val="accent2"/>
                </a:solidFill>
                <a:latin typeface="Trebuchet MS" panose="020B0603020202020204" pitchFamily="34" charset="0"/>
              </a:rPr>
              <a:t>Experienced team of professionals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Trebuchet MS" panose="020B0603020202020204" pitchFamily="34" charset="0"/>
              </a:rPr>
              <a:t>Our expert team of qualified counsellors, legal advisors and nurses are ready to help.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GB" sz="1600" dirty="0">
                <a:solidFill>
                  <a:schemeClr val="accent2"/>
                </a:solidFill>
                <a:latin typeface="Trebuchet MS" panose="020B0603020202020204" pitchFamily="34" charset="0"/>
              </a:rPr>
              <a:t>Access to online wellbeing resources with the Health e-Hub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Trebuchet MS" panose="020B0603020202020204" pitchFamily="34" charset="0"/>
              </a:rPr>
              <a:t>Visit </a:t>
            </a:r>
            <a:r>
              <a:rPr lang="en-GB" sz="1600" dirty="0">
                <a:solidFill>
                  <a:schemeClr val="accent1"/>
                </a:solidFill>
                <a:latin typeface="Trebuchet MS" panose="020B0603020202020204" pitchFamily="34" charset="0"/>
              </a:rPr>
              <a:t>www.healthassuredeap.co.uk </a:t>
            </a:r>
            <a:r>
              <a:rPr lang="en-GB" sz="1600" dirty="0">
                <a:solidFill>
                  <a:schemeClr val="accent6"/>
                </a:solidFill>
                <a:latin typeface="Trebuchet MS" panose="020B0603020202020204" pitchFamily="34" charset="0"/>
              </a:rPr>
              <a:t>or download the app and use your scheme number as your username and password. 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endParaRPr lang="en-GB" sz="16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GB" sz="22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Call 0800 092 0987 </a:t>
            </a:r>
            <a:r>
              <a:rPr lang="en-GB" sz="2200" b="1" dirty="0">
                <a:solidFill>
                  <a:schemeClr val="accent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and</a:t>
            </a:r>
            <a:br>
              <a:rPr lang="en-GB" sz="2200" b="1" dirty="0">
                <a:solidFill>
                  <a:schemeClr val="accent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</a:br>
            <a:r>
              <a:rPr lang="en-GB" sz="2200" b="1" dirty="0">
                <a:solidFill>
                  <a:schemeClr val="accent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quote reference XXXXXX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43" y="11610659"/>
            <a:ext cx="1944935" cy="56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87281-8DA6-4A14-8290-72AD31449C5B}"/>
              </a:ext>
            </a:extLst>
          </p:cNvPr>
          <p:cNvSpPr txBox="1"/>
          <p:nvPr/>
        </p:nvSpPr>
        <p:spPr>
          <a:xfrm>
            <a:off x="727018" y="11851289"/>
            <a:ext cx="580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6"/>
                </a:solidFill>
                <a:latin typeface="Trebuchet MS" panose="020B0603020202020204" pitchFamily="34" charset="0"/>
              </a:rPr>
              <a:t>Westfield Health is a trading name of Westfield Health &amp; Wellbeing Ltd and is registered in England &amp; Wales company number 9871093.</a:t>
            </a:r>
          </a:p>
          <a:p>
            <a:endParaRPr lang="en-GB" sz="800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r>
              <a:rPr lang="en-GB" sz="800" dirty="0">
                <a:solidFill>
                  <a:schemeClr val="accent6"/>
                </a:solidFill>
                <a:latin typeface="Trebuchet MS" panose="020B0603020202020204" pitchFamily="34" charset="0"/>
              </a:rPr>
              <a:t>Westfield Health is a registered trademark.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0CB26-BF05-4E30-8141-B76535D474C2}"/>
              </a:ext>
            </a:extLst>
          </p:cNvPr>
          <p:cNvSpPr/>
          <p:nvPr/>
        </p:nvSpPr>
        <p:spPr>
          <a:xfrm>
            <a:off x="727018" y="11610659"/>
            <a:ext cx="1899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westfieldhealth.com</a:t>
            </a:r>
            <a:endParaRPr lang="en-GB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36453"/>
      </p:ext>
    </p:extLst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20442</TotalTime>
  <Words>145</Words>
  <Application>Microsoft Office PowerPoint</Application>
  <PresentationFormat>A3 Paper (297x420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Trebuchet MS</vt:lpstr>
      <vt:lpstr>Westfield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Hancock-Fell</dc:creator>
  <cp:lastModifiedBy>Hancock Fell, Jonjo</cp:lastModifiedBy>
  <cp:revision>90</cp:revision>
  <cp:lastPrinted>2019-04-03T09:03:12Z</cp:lastPrinted>
  <dcterms:created xsi:type="dcterms:W3CDTF">2018-12-20T16:27:29Z</dcterms:created>
  <dcterms:modified xsi:type="dcterms:W3CDTF">2020-08-20T14:10:22Z</dcterms:modified>
</cp:coreProperties>
</file>