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  <p:sldId id="261" r:id="rId3"/>
    <p:sldId id="264" r:id="rId4"/>
    <p:sldId id="263" r:id="rId5"/>
    <p:sldId id="256" r:id="rId6"/>
    <p:sldId id="259" r:id="rId7"/>
    <p:sldId id="260" r:id="rId8"/>
    <p:sldId id="262" r:id="rId9"/>
  </p:sldIdLst>
  <p:sldSz cx="12192000" cy="7888288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 Text" panose="020B0503060202020204" pitchFamily="34" charset="0"/>
      <p:regular r:id="rId14"/>
      <p:bold r:id="rId15"/>
    </p:embeddedFont>
    <p:embeddedFont>
      <p:font typeface="MV Boli" panose="02000500030200090000" pitchFamily="2" charset="0"/>
      <p:regular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A6"/>
    <a:srgbClr val="FFCA3A"/>
    <a:srgbClr val="00AAA7"/>
    <a:srgbClr val="5D686E"/>
    <a:srgbClr val="5E696D"/>
    <a:srgbClr val="2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660"/>
  </p:normalViewPr>
  <p:slideViewPr>
    <p:cSldViewPr snapToGrid="0">
      <p:cViewPr>
        <p:scale>
          <a:sx n="66" d="100"/>
          <a:sy n="66" d="100"/>
        </p:scale>
        <p:origin x="1531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90977"/>
            <a:ext cx="9144000" cy="274629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3178"/>
            <a:ext cx="9144000" cy="190451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7311275"/>
            <a:ext cx="2743200" cy="419978"/>
          </a:xfrm>
          <a:prstGeom prst="rect">
            <a:avLst/>
          </a:prstGeom>
        </p:spPr>
        <p:txBody>
          <a:bodyPr/>
          <a:lstStyle/>
          <a:p>
            <a:fld id="{EE55BB90-9327-4443-8084-A6DB974ADE95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7311275"/>
            <a:ext cx="4114800" cy="41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7311275"/>
            <a:ext cx="2743200" cy="419978"/>
          </a:xfrm>
          <a:prstGeom prst="rect">
            <a:avLst/>
          </a:prstGeom>
        </p:spPr>
        <p:txBody>
          <a:bodyPr/>
          <a:lstStyle/>
          <a:p>
            <a:fld id="{D1B62209-9D07-416D-8362-5AD52EDA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6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7311275"/>
            <a:ext cx="2743200" cy="419978"/>
          </a:xfrm>
          <a:prstGeom prst="rect">
            <a:avLst/>
          </a:prstGeom>
        </p:spPr>
        <p:txBody>
          <a:bodyPr/>
          <a:lstStyle/>
          <a:p>
            <a:fld id="{EE55BB90-9327-4443-8084-A6DB974ADE95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7311275"/>
            <a:ext cx="4114800" cy="41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7311275"/>
            <a:ext cx="2743200" cy="419978"/>
          </a:xfrm>
          <a:prstGeom prst="rect">
            <a:avLst/>
          </a:prstGeom>
        </p:spPr>
        <p:txBody>
          <a:bodyPr/>
          <a:lstStyle/>
          <a:p>
            <a:fld id="{D1B62209-9D07-416D-8362-5AD52EDA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30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9979"/>
            <a:ext cx="2628900" cy="66849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9979"/>
            <a:ext cx="7734300" cy="66849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7311275"/>
            <a:ext cx="2743200" cy="419978"/>
          </a:xfrm>
          <a:prstGeom prst="rect">
            <a:avLst/>
          </a:prstGeom>
        </p:spPr>
        <p:txBody>
          <a:bodyPr/>
          <a:lstStyle/>
          <a:p>
            <a:fld id="{EE55BB90-9327-4443-8084-A6DB974ADE95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7311275"/>
            <a:ext cx="4114800" cy="41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7311275"/>
            <a:ext cx="2743200" cy="419978"/>
          </a:xfrm>
          <a:prstGeom prst="rect">
            <a:avLst/>
          </a:prstGeom>
        </p:spPr>
        <p:txBody>
          <a:bodyPr/>
          <a:lstStyle/>
          <a:p>
            <a:fld id="{D1B62209-9D07-416D-8362-5AD52EDA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31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33400" y="419979"/>
            <a:ext cx="11125200" cy="152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33400" y="2099891"/>
            <a:ext cx="11125200" cy="4736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320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142879"/>
            <a:ext cx="3759200" cy="4552056"/>
          </a:xfrm>
        </p:spPr>
        <p:txBody>
          <a:bodyPr anchor="t">
            <a:normAutofit/>
          </a:bodyPr>
          <a:lstStyle>
            <a:lvl1pPr>
              <a:defRPr sz="3196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Statement about case study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42561"/>
            <a:ext cx="3657600" cy="350158"/>
          </a:xfrm>
        </p:spPr>
        <p:txBody>
          <a:bodyPr anchor="ctr">
            <a:noAutofit/>
          </a:bodyPr>
          <a:lstStyle>
            <a:lvl1pPr algn="l">
              <a:defRPr sz="1598" b="1"/>
            </a:lvl1pPr>
          </a:lstStyle>
          <a:p>
            <a:pPr lvl="0"/>
            <a:r>
              <a:rPr lang="en-US" dirty="0"/>
              <a:t>Case Study Type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3696"/>
            <a:ext cx="8128000" cy="788459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Case Study Imagery</a:t>
            </a:r>
          </a:p>
        </p:txBody>
      </p:sp>
    </p:spTree>
    <p:extLst>
      <p:ext uri="{BB962C8B-B14F-4D97-AF65-F5344CB8AC3E}">
        <p14:creationId xmlns:p14="http://schemas.microsoft.com/office/powerpoint/2010/main" val="240455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9979"/>
            <a:ext cx="11125200" cy="1040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77658"/>
            <a:ext cx="11125200" cy="604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52002" y="655199"/>
            <a:ext cx="1906599" cy="576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719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66595"/>
            <a:ext cx="10515600" cy="328130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278946"/>
            <a:ext cx="10515600" cy="17255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7311275"/>
            <a:ext cx="2743200" cy="419978"/>
          </a:xfrm>
          <a:prstGeom prst="rect">
            <a:avLst/>
          </a:prstGeom>
        </p:spPr>
        <p:txBody>
          <a:bodyPr/>
          <a:lstStyle/>
          <a:p>
            <a:fld id="{EE55BB90-9327-4443-8084-A6DB974ADE95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7311275"/>
            <a:ext cx="4114800" cy="41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7311275"/>
            <a:ext cx="2743200" cy="419978"/>
          </a:xfrm>
          <a:prstGeom prst="rect">
            <a:avLst/>
          </a:prstGeom>
        </p:spPr>
        <p:txBody>
          <a:bodyPr/>
          <a:lstStyle/>
          <a:p>
            <a:fld id="{D1B62209-9D07-416D-8362-5AD52EDA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03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99892"/>
            <a:ext cx="5181600" cy="50050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99892"/>
            <a:ext cx="5181600" cy="50050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7311275"/>
            <a:ext cx="2743200" cy="419978"/>
          </a:xfrm>
          <a:prstGeom prst="rect">
            <a:avLst/>
          </a:prstGeom>
        </p:spPr>
        <p:txBody>
          <a:bodyPr/>
          <a:lstStyle/>
          <a:p>
            <a:fld id="{EE55BB90-9327-4443-8084-A6DB974ADE95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7311275"/>
            <a:ext cx="4114800" cy="41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7311275"/>
            <a:ext cx="2743200" cy="419978"/>
          </a:xfrm>
          <a:prstGeom prst="rect">
            <a:avLst/>
          </a:prstGeom>
        </p:spPr>
        <p:txBody>
          <a:bodyPr/>
          <a:lstStyle/>
          <a:p>
            <a:fld id="{D1B62209-9D07-416D-8362-5AD52EDA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0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19979"/>
            <a:ext cx="10515600" cy="1524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933727"/>
            <a:ext cx="5157787" cy="9476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881417"/>
            <a:ext cx="5157787" cy="4238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33727"/>
            <a:ext cx="5183188" cy="9476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81417"/>
            <a:ext cx="5183188" cy="4238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7311275"/>
            <a:ext cx="2743200" cy="419978"/>
          </a:xfrm>
          <a:prstGeom prst="rect">
            <a:avLst/>
          </a:prstGeom>
        </p:spPr>
        <p:txBody>
          <a:bodyPr/>
          <a:lstStyle/>
          <a:p>
            <a:fld id="{EE55BB90-9327-4443-8084-A6DB974ADE95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7311275"/>
            <a:ext cx="4114800" cy="41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7311275"/>
            <a:ext cx="2743200" cy="419978"/>
          </a:xfrm>
          <a:prstGeom prst="rect">
            <a:avLst/>
          </a:prstGeom>
        </p:spPr>
        <p:txBody>
          <a:bodyPr/>
          <a:lstStyle/>
          <a:p>
            <a:fld id="{D1B62209-9D07-416D-8362-5AD52EDA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8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7311275"/>
            <a:ext cx="2743200" cy="419978"/>
          </a:xfrm>
          <a:prstGeom prst="rect">
            <a:avLst/>
          </a:prstGeom>
        </p:spPr>
        <p:txBody>
          <a:bodyPr/>
          <a:lstStyle/>
          <a:p>
            <a:fld id="{EE55BB90-9327-4443-8084-A6DB974ADE95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7311275"/>
            <a:ext cx="4114800" cy="41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7311275"/>
            <a:ext cx="2743200" cy="419978"/>
          </a:xfrm>
          <a:prstGeom prst="rect">
            <a:avLst/>
          </a:prstGeom>
        </p:spPr>
        <p:txBody>
          <a:bodyPr/>
          <a:lstStyle/>
          <a:p>
            <a:fld id="{D1B62209-9D07-416D-8362-5AD52EDA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67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7311275"/>
            <a:ext cx="2743200" cy="419978"/>
          </a:xfrm>
          <a:prstGeom prst="rect">
            <a:avLst/>
          </a:prstGeom>
        </p:spPr>
        <p:txBody>
          <a:bodyPr/>
          <a:lstStyle/>
          <a:p>
            <a:fld id="{EE55BB90-9327-4443-8084-A6DB974ADE95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7311275"/>
            <a:ext cx="4114800" cy="41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7311275"/>
            <a:ext cx="2743200" cy="419978"/>
          </a:xfrm>
          <a:prstGeom prst="rect">
            <a:avLst/>
          </a:prstGeom>
        </p:spPr>
        <p:txBody>
          <a:bodyPr/>
          <a:lstStyle/>
          <a:p>
            <a:fld id="{D1B62209-9D07-416D-8362-5AD52EDA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08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525886"/>
            <a:ext cx="3932237" cy="18406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35768"/>
            <a:ext cx="6172200" cy="56057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366486"/>
            <a:ext cx="3932237" cy="43842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7311275"/>
            <a:ext cx="2743200" cy="419978"/>
          </a:xfrm>
          <a:prstGeom prst="rect">
            <a:avLst/>
          </a:prstGeom>
        </p:spPr>
        <p:txBody>
          <a:bodyPr/>
          <a:lstStyle/>
          <a:p>
            <a:fld id="{EE55BB90-9327-4443-8084-A6DB974ADE95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7311275"/>
            <a:ext cx="4114800" cy="41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7311275"/>
            <a:ext cx="2743200" cy="419978"/>
          </a:xfrm>
          <a:prstGeom prst="rect">
            <a:avLst/>
          </a:prstGeom>
        </p:spPr>
        <p:txBody>
          <a:bodyPr/>
          <a:lstStyle/>
          <a:p>
            <a:fld id="{D1B62209-9D07-416D-8362-5AD52EDA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73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525886"/>
            <a:ext cx="3932237" cy="18406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35768"/>
            <a:ext cx="6172200" cy="56057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366486"/>
            <a:ext cx="3932237" cy="43842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7311275"/>
            <a:ext cx="2743200" cy="419978"/>
          </a:xfrm>
          <a:prstGeom prst="rect">
            <a:avLst/>
          </a:prstGeom>
        </p:spPr>
        <p:txBody>
          <a:bodyPr/>
          <a:lstStyle/>
          <a:p>
            <a:fld id="{EE55BB90-9327-4443-8084-A6DB974ADE95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7311275"/>
            <a:ext cx="4114800" cy="41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7311275"/>
            <a:ext cx="2743200" cy="419978"/>
          </a:xfrm>
          <a:prstGeom prst="rect">
            <a:avLst/>
          </a:prstGeom>
        </p:spPr>
        <p:txBody>
          <a:bodyPr/>
          <a:lstStyle/>
          <a:p>
            <a:fld id="{D1B62209-9D07-416D-8362-5AD52EDA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35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19979"/>
            <a:ext cx="11125200" cy="152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099891"/>
            <a:ext cx="11125200" cy="4736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71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36" y="669283"/>
            <a:ext cx="3592567" cy="943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415" y="643883"/>
            <a:ext cx="6442101" cy="1260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90"/>
              </a:spcAft>
            </a:pPr>
            <a:r>
              <a:rPr lang="en-GB" sz="7591" b="1" dirty="0" err="1">
                <a:solidFill>
                  <a:srgbClr val="5E696D"/>
                </a:solidFill>
                <a:latin typeface="Trebuchet MS" panose="020B0603020202020204" pitchFamily="34" charset="0"/>
              </a:rPr>
              <a:t>DoctorLine</a:t>
            </a:r>
            <a:r>
              <a:rPr lang="en-GB" sz="7591" b="1" baseline="30000" dirty="0">
                <a:solidFill>
                  <a:srgbClr val="5E696D"/>
                </a:solidFill>
                <a:latin typeface="Trebuchet MS" panose="020B0603020202020204" pitchFamily="34" charset="0"/>
              </a:rPr>
              <a:t>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642" y="2087484"/>
            <a:ext cx="9078798" cy="5048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21" dirty="0">
                <a:solidFill>
                  <a:srgbClr val="5E696D"/>
                </a:solidFill>
                <a:latin typeface="Trebuchet MS" panose="020B0603020202020204" pitchFamily="34" charset="0"/>
              </a:rPr>
              <a:t>24/7 access to confidential telephone advice from a GP.</a:t>
            </a:r>
          </a:p>
          <a:p>
            <a:endParaRPr lang="en-GB" sz="3221" dirty="0">
              <a:solidFill>
                <a:srgbClr val="5E696D"/>
              </a:solidFill>
              <a:latin typeface="Trebuchet MS" panose="020B0603020202020204" pitchFamily="34" charset="0"/>
            </a:endParaRPr>
          </a:p>
          <a:p>
            <a:pPr marL="457200" indent="-4572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3221" dirty="0">
                <a:solidFill>
                  <a:srgbClr val="5E696D"/>
                </a:solidFill>
                <a:latin typeface="Trebuchet MS" panose="020B0603020202020204" pitchFamily="34" charset="0"/>
              </a:rPr>
              <a:t>For you, your partner and dependent children</a:t>
            </a:r>
          </a:p>
          <a:p>
            <a:pPr marL="457200" indent="-4572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3221" dirty="0">
                <a:solidFill>
                  <a:srgbClr val="5E696D"/>
                </a:solidFill>
                <a:latin typeface="Trebuchet MS" panose="020B0603020202020204" pitchFamily="34" charset="0"/>
              </a:rPr>
              <a:t>Call from anywhere in the world</a:t>
            </a:r>
          </a:p>
          <a:p>
            <a:pPr marL="457200" indent="-4572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3221" dirty="0">
                <a:solidFill>
                  <a:srgbClr val="5E696D"/>
                </a:solidFill>
                <a:latin typeface="Trebuchet MS" panose="020B0603020202020204" pitchFamily="34" charset="0"/>
              </a:rPr>
              <a:t>Webcam consultations available</a:t>
            </a:r>
          </a:p>
          <a:p>
            <a:pPr marL="457200" indent="-4572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3221" dirty="0">
                <a:solidFill>
                  <a:srgbClr val="5E696D"/>
                </a:solidFill>
                <a:latin typeface="Trebuchet MS" panose="020B0603020202020204" pitchFamily="34" charset="0"/>
              </a:rPr>
              <a:t>Provision of private prescriptions</a:t>
            </a:r>
          </a:p>
          <a:p>
            <a:r>
              <a:rPr lang="en-GB" sz="3221" dirty="0">
                <a:solidFill>
                  <a:srgbClr val="5E696D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en-GB" sz="3221" dirty="0">
                <a:solidFill>
                  <a:srgbClr val="5E696D"/>
                </a:solidFill>
                <a:latin typeface="Trebuchet MS" panose="020B0603020202020204" pitchFamily="34" charset="0"/>
              </a:rPr>
              <a:t>Call </a:t>
            </a:r>
            <a:r>
              <a:rPr lang="en-GB" sz="3221" b="1" dirty="0">
                <a:solidFill>
                  <a:schemeClr val="accent1"/>
                </a:solidFill>
                <a:latin typeface="Trebuchet MS" panose="020B0603020202020204" pitchFamily="34" charset="0"/>
              </a:rPr>
              <a:t>0345 612 3861</a:t>
            </a:r>
            <a:r>
              <a:rPr lang="en-GB" sz="322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en-GB" sz="3221" dirty="0">
                <a:solidFill>
                  <a:srgbClr val="5E696D"/>
                </a:solidFill>
                <a:latin typeface="Trebuchet MS" panose="020B0603020202020204" pitchFamily="34" charset="0"/>
              </a:rPr>
              <a:t>and quote </a:t>
            </a:r>
            <a:br>
              <a:rPr lang="en-GB" sz="3221" dirty="0">
                <a:solidFill>
                  <a:srgbClr val="5E696D"/>
                </a:solidFill>
                <a:latin typeface="Trebuchet MS" panose="020B0603020202020204" pitchFamily="34" charset="0"/>
              </a:rPr>
            </a:br>
            <a:r>
              <a:rPr lang="en-GB" sz="3221" dirty="0">
                <a:solidFill>
                  <a:srgbClr val="5E696D"/>
                </a:solidFill>
                <a:latin typeface="Trebuchet MS" panose="020B0603020202020204" pitchFamily="34" charset="0"/>
              </a:rPr>
              <a:t>access number </a:t>
            </a:r>
            <a:r>
              <a:rPr lang="en-GB" sz="3221" b="1" dirty="0">
                <a:solidFill>
                  <a:schemeClr val="accent1"/>
                </a:solidFill>
                <a:latin typeface="Trebuchet MS" panose="020B0603020202020204" pitchFamily="34" charset="0"/>
              </a:rPr>
              <a:t>HEXXXXX</a:t>
            </a:r>
            <a:endParaRPr lang="en-GB" sz="322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rot="16200000">
            <a:off x="6166757" y="1782990"/>
            <a:ext cx="1079500" cy="11203214"/>
          </a:xfrm>
          <a:prstGeom prst="triangle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6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36" y="669283"/>
            <a:ext cx="3592567" cy="943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415" y="643883"/>
            <a:ext cx="11308330" cy="202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90"/>
              </a:spcAft>
            </a:pPr>
            <a:r>
              <a:rPr lang="en-GB" sz="6000" b="1" dirty="0">
                <a:solidFill>
                  <a:srgbClr val="5E696D"/>
                </a:solidFill>
                <a:latin typeface="Trebuchet MS" panose="020B0603020202020204" pitchFamily="34" charset="0"/>
              </a:rPr>
              <a:t>24 Hour Advice &amp; </a:t>
            </a:r>
          </a:p>
          <a:p>
            <a:pPr>
              <a:spcAft>
                <a:spcPts val="690"/>
              </a:spcAft>
            </a:pPr>
            <a:r>
              <a:rPr lang="en-GB" sz="6000" b="1" dirty="0">
                <a:solidFill>
                  <a:srgbClr val="5E696D"/>
                </a:solidFill>
                <a:latin typeface="Trebuchet MS" panose="020B0603020202020204" pitchFamily="34" charset="0"/>
              </a:rPr>
              <a:t>Information Line</a:t>
            </a:r>
            <a:endParaRPr lang="en-GB" sz="6000" b="1" baseline="30000" dirty="0">
              <a:solidFill>
                <a:srgbClr val="5E696D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rot="16200000">
            <a:off x="6166757" y="1782990"/>
            <a:ext cx="1079500" cy="11203214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415" y="5730182"/>
            <a:ext cx="8012430" cy="108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21" dirty="0">
                <a:solidFill>
                  <a:srgbClr val="5E696D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en-GB" sz="3221" dirty="0">
                <a:solidFill>
                  <a:srgbClr val="5E696D"/>
                </a:solidFill>
                <a:latin typeface="Trebuchet MS" panose="020B0603020202020204" pitchFamily="34" charset="0"/>
              </a:rPr>
              <a:t>Call </a:t>
            </a:r>
            <a:r>
              <a:rPr lang="en-GB" sz="3221" b="1" dirty="0">
                <a:solidFill>
                  <a:schemeClr val="accent1"/>
                </a:solidFill>
                <a:latin typeface="Trebuchet MS" panose="020B0603020202020204" pitchFamily="34" charset="0"/>
              </a:rPr>
              <a:t>0800 092 0987 </a:t>
            </a:r>
            <a:r>
              <a:rPr lang="en-GB" sz="3221" dirty="0">
                <a:solidFill>
                  <a:srgbClr val="5E696D"/>
                </a:solidFill>
                <a:latin typeface="Trebuchet MS" panose="020B0603020202020204" pitchFamily="34" charset="0"/>
              </a:rPr>
              <a:t>and quote </a:t>
            </a:r>
            <a:r>
              <a:rPr lang="en-GB" sz="3221" b="1" dirty="0">
                <a:solidFill>
                  <a:schemeClr val="accent1"/>
                </a:solidFill>
                <a:latin typeface="Trebuchet MS" panose="020B0603020202020204" pitchFamily="34" charset="0"/>
              </a:rPr>
              <a:t>XXXXX</a:t>
            </a:r>
            <a:endParaRPr lang="en-GB" sz="322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FB83C6-6327-4708-9141-B0797C06FE54}"/>
              </a:ext>
            </a:extLst>
          </p:cNvPr>
          <p:cNvSpPr txBox="1"/>
          <p:nvPr/>
        </p:nvSpPr>
        <p:spPr>
          <a:xfrm>
            <a:off x="559415" y="3243277"/>
            <a:ext cx="83342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dirty="0">
                <a:solidFill>
                  <a:schemeClr val="accent6"/>
                </a:solidFill>
                <a:latin typeface="Trebuchet MS" panose="020B0603020202020204" pitchFamily="34" charset="0"/>
              </a:rPr>
              <a:t>Confidential guidance on medical, legal or domestic issues from qualified counsellors, legal advisors and nurses</a:t>
            </a:r>
          </a:p>
        </p:txBody>
      </p:sp>
    </p:spTree>
    <p:extLst>
      <p:ext uri="{BB962C8B-B14F-4D97-AF65-F5344CB8AC3E}">
        <p14:creationId xmlns:p14="http://schemas.microsoft.com/office/powerpoint/2010/main" val="187063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16200000">
            <a:off x="6321786" y="1938019"/>
            <a:ext cx="769441" cy="11203214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6F2E7-689A-49E7-99DA-99DCACEDA326}"/>
              </a:ext>
            </a:extLst>
          </p:cNvPr>
          <p:cNvSpPr txBox="1"/>
          <p:nvPr/>
        </p:nvSpPr>
        <p:spPr>
          <a:xfrm>
            <a:off x="685539" y="518836"/>
            <a:ext cx="9677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dirty="0">
                <a:solidFill>
                  <a:schemeClr val="accent1"/>
                </a:solidFill>
                <a:latin typeface="Trebuchet MS" panose="020B0603020202020204" pitchFamily="34" charset="0"/>
              </a:rPr>
              <a:t>What can I use this service for?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4DF64D-F54A-4DDC-B13F-66B0D71BDBB3}"/>
              </a:ext>
            </a:extLst>
          </p:cNvPr>
          <p:cNvGrpSpPr/>
          <p:nvPr/>
        </p:nvGrpSpPr>
        <p:grpSpPr>
          <a:xfrm>
            <a:off x="1001765" y="1707260"/>
            <a:ext cx="4680441" cy="1077218"/>
            <a:chOff x="1001765" y="1707260"/>
            <a:chExt cx="4680441" cy="10772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DFB054-17B4-45D7-9C86-52F899BAC968}"/>
                </a:ext>
              </a:extLst>
            </p:cNvPr>
            <p:cNvSpPr txBox="1"/>
            <p:nvPr/>
          </p:nvSpPr>
          <p:spPr>
            <a:xfrm>
              <a:off x="2425311" y="1707260"/>
              <a:ext cx="32568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600"/>
                </a:spcAft>
              </a:pPr>
              <a:r>
                <a:rPr lang="en-GB" sz="3200" dirty="0">
                  <a:solidFill>
                    <a:schemeClr val="accent6"/>
                  </a:solidFill>
                  <a:latin typeface="Trebuchet MS" panose="020B0603020202020204" pitchFamily="34" charset="0"/>
                </a:rPr>
                <a:t>Family </a:t>
              </a:r>
              <a:br>
                <a:rPr lang="en-GB" sz="3200" dirty="0">
                  <a:solidFill>
                    <a:schemeClr val="accent6"/>
                  </a:solidFill>
                  <a:latin typeface="Trebuchet MS" panose="020B0603020202020204" pitchFamily="34" charset="0"/>
                </a:rPr>
              </a:br>
              <a:r>
                <a:rPr lang="en-GB" sz="3200" dirty="0">
                  <a:solidFill>
                    <a:schemeClr val="accent6"/>
                  </a:solidFill>
                  <a:latin typeface="Trebuchet MS" panose="020B0603020202020204" pitchFamily="34" charset="0"/>
                </a:rPr>
                <a:t>Issues</a:t>
              </a:r>
            </a:p>
          </p:txBody>
        </p:sp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99CBC6A5-BB42-4D42-BE4C-D2CE7D7E8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765" y="1755825"/>
              <a:ext cx="980089" cy="980089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546CCC-0E48-41DB-8F44-8AEA57AE0FAC}"/>
              </a:ext>
            </a:extLst>
          </p:cNvPr>
          <p:cNvGrpSpPr/>
          <p:nvPr/>
        </p:nvGrpSpPr>
        <p:grpSpPr>
          <a:xfrm>
            <a:off x="6383391" y="1707260"/>
            <a:ext cx="4703710" cy="1077218"/>
            <a:chOff x="6383391" y="1723648"/>
            <a:chExt cx="4703710" cy="107721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882E1A-3D6F-4926-8832-08DA513C4E9D}"/>
                </a:ext>
              </a:extLst>
            </p:cNvPr>
            <p:cNvSpPr txBox="1"/>
            <p:nvPr/>
          </p:nvSpPr>
          <p:spPr>
            <a:xfrm>
              <a:off x="7830206" y="1723648"/>
              <a:ext cx="32568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600"/>
                </a:spcAft>
              </a:pPr>
              <a:r>
                <a:rPr lang="en-GB" sz="3200" dirty="0">
                  <a:solidFill>
                    <a:schemeClr val="accent6"/>
                  </a:solidFill>
                  <a:latin typeface="Trebuchet MS" panose="020B0603020202020204" pitchFamily="34" charset="0"/>
                </a:rPr>
                <a:t>Legal Information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F8DC18F-9287-4596-AAD6-AD97A82A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83391" y="1772213"/>
              <a:ext cx="980089" cy="98008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29BB6F-8523-47B0-AFE5-8FF0DF1CE14F}"/>
              </a:ext>
            </a:extLst>
          </p:cNvPr>
          <p:cNvGrpSpPr/>
          <p:nvPr/>
        </p:nvGrpSpPr>
        <p:grpSpPr>
          <a:xfrm>
            <a:off x="1001765" y="6080977"/>
            <a:ext cx="4493810" cy="980089"/>
            <a:chOff x="1001765" y="6080977"/>
            <a:chExt cx="4493810" cy="98008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7EF813-C8E2-4A1A-9BF8-922D6FDB0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1765" y="6080977"/>
              <a:ext cx="980089" cy="98008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7DF4C4-922A-4265-BFF1-889553B92D43}"/>
                </a:ext>
              </a:extLst>
            </p:cNvPr>
            <p:cNvSpPr/>
            <p:nvPr/>
          </p:nvSpPr>
          <p:spPr>
            <a:xfrm>
              <a:off x="2425311" y="6278634"/>
              <a:ext cx="307026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3600"/>
                </a:spcAft>
              </a:pPr>
              <a:r>
                <a:rPr lang="en-GB" sz="3200" dirty="0">
                  <a:solidFill>
                    <a:schemeClr val="accent6"/>
                  </a:solidFill>
                  <a:latin typeface="Trebuchet MS" panose="020B0603020202020204" pitchFamily="34" charset="0"/>
                </a:rPr>
                <a:t>Tax Information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3E5ED1-E443-4E6A-B2E3-8F0CAE0E583F}"/>
              </a:ext>
            </a:extLst>
          </p:cNvPr>
          <p:cNvGrpSpPr/>
          <p:nvPr/>
        </p:nvGrpSpPr>
        <p:grpSpPr>
          <a:xfrm>
            <a:off x="1001765" y="4623072"/>
            <a:ext cx="3538227" cy="1077218"/>
            <a:chOff x="1001765" y="4704780"/>
            <a:chExt cx="3538227" cy="107721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1700B1E-5539-41B7-AA2B-29D1CA2CA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1765" y="4753345"/>
              <a:ext cx="980089" cy="98008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279136-486D-4C6A-86F4-89656DA26263}"/>
                </a:ext>
              </a:extLst>
            </p:cNvPr>
            <p:cNvSpPr/>
            <p:nvPr/>
          </p:nvSpPr>
          <p:spPr>
            <a:xfrm>
              <a:off x="2425311" y="4704780"/>
              <a:ext cx="2114681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3600"/>
                </a:spcAft>
              </a:pPr>
              <a:r>
                <a:rPr lang="en-GB" sz="3200" dirty="0">
                  <a:solidFill>
                    <a:schemeClr val="accent6"/>
                  </a:solidFill>
                  <a:latin typeface="Trebuchet MS" panose="020B0603020202020204" pitchFamily="34" charset="0"/>
                </a:rPr>
                <a:t>Consumer </a:t>
              </a:r>
              <a:br>
                <a:rPr lang="en-GB" sz="3200" dirty="0">
                  <a:solidFill>
                    <a:schemeClr val="accent6"/>
                  </a:solidFill>
                  <a:latin typeface="Trebuchet MS" panose="020B0603020202020204" pitchFamily="34" charset="0"/>
                </a:rPr>
              </a:br>
              <a:r>
                <a:rPr lang="en-GB" sz="3200" dirty="0">
                  <a:solidFill>
                    <a:schemeClr val="accent6"/>
                  </a:solidFill>
                  <a:latin typeface="Trebuchet MS" panose="020B0603020202020204" pitchFamily="34" charset="0"/>
                </a:rPr>
                <a:t>Issues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E52414-D4E5-41A8-BEAA-E94BAA6A7411}"/>
              </a:ext>
            </a:extLst>
          </p:cNvPr>
          <p:cNvGrpSpPr/>
          <p:nvPr/>
        </p:nvGrpSpPr>
        <p:grpSpPr>
          <a:xfrm>
            <a:off x="1001765" y="3165166"/>
            <a:ext cx="3761045" cy="1077218"/>
            <a:chOff x="1001765" y="3082685"/>
            <a:chExt cx="3761045" cy="107721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3ACBD0E-1E47-4146-9BFC-B7B378392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1765" y="3131250"/>
              <a:ext cx="980089" cy="98008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C358AB-6E13-44A7-85EE-6B6AEC471D13}"/>
                </a:ext>
              </a:extLst>
            </p:cNvPr>
            <p:cNvSpPr/>
            <p:nvPr/>
          </p:nvSpPr>
          <p:spPr>
            <a:xfrm>
              <a:off x="2425311" y="3082685"/>
              <a:ext cx="2337499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3600"/>
                </a:spcAft>
              </a:pPr>
              <a:r>
                <a:rPr lang="en-GB" sz="3200" dirty="0">
                  <a:solidFill>
                    <a:schemeClr val="accent6"/>
                  </a:solidFill>
                  <a:latin typeface="Trebuchet MS" panose="020B0603020202020204" pitchFamily="34" charset="0"/>
                </a:rPr>
                <a:t>Medical </a:t>
              </a:r>
              <a:br>
                <a:rPr lang="en-GB" sz="3200" dirty="0">
                  <a:solidFill>
                    <a:schemeClr val="accent6"/>
                  </a:solidFill>
                  <a:latin typeface="Trebuchet MS" panose="020B0603020202020204" pitchFamily="34" charset="0"/>
                </a:rPr>
              </a:br>
              <a:r>
                <a:rPr lang="en-GB" sz="3200" dirty="0">
                  <a:solidFill>
                    <a:schemeClr val="accent6"/>
                  </a:solidFill>
                  <a:latin typeface="Trebuchet MS" panose="020B0603020202020204" pitchFamily="34" charset="0"/>
                </a:rPr>
                <a:t>Information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23C963-EDA2-4AEE-9377-F12FCED7307E}"/>
              </a:ext>
            </a:extLst>
          </p:cNvPr>
          <p:cNvGrpSpPr/>
          <p:nvPr/>
        </p:nvGrpSpPr>
        <p:grpSpPr>
          <a:xfrm>
            <a:off x="6383391" y="6115941"/>
            <a:ext cx="4068045" cy="980089"/>
            <a:chOff x="6383391" y="6115941"/>
            <a:chExt cx="4068045" cy="98008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8EE397A-C836-4E6F-9306-475C37F41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83391" y="6115941"/>
              <a:ext cx="980089" cy="98008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9F18BA-878A-426F-93F4-7271678A3AC4}"/>
                </a:ext>
              </a:extLst>
            </p:cNvPr>
            <p:cNvSpPr/>
            <p:nvPr/>
          </p:nvSpPr>
          <p:spPr>
            <a:xfrm>
              <a:off x="7830206" y="6313598"/>
              <a:ext cx="26212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2400"/>
                </a:spcBef>
                <a:spcAft>
                  <a:spcPts val="3600"/>
                </a:spcAft>
              </a:pPr>
              <a:r>
                <a:rPr lang="en-GB" sz="3200" dirty="0">
                  <a:solidFill>
                    <a:schemeClr val="accent6"/>
                  </a:solidFill>
                  <a:latin typeface="Trebuchet MS" panose="020B0603020202020204" pitchFamily="34" charset="0"/>
                </a:rPr>
                <a:t>Bereavement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710C2B8-5EC4-4FAF-9D84-4FB9DE33BB6A}"/>
              </a:ext>
            </a:extLst>
          </p:cNvPr>
          <p:cNvGrpSpPr/>
          <p:nvPr/>
        </p:nvGrpSpPr>
        <p:grpSpPr>
          <a:xfrm>
            <a:off x="6421142" y="4623072"/>
            <a:ext cx="3209557" cy="1077218"/>
            <a:chOff x="6421142" y="4871090"/>
            <a:chExt cx="3209557" cy="107721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7E0CED8-D746-4995-90C5-6C5EF8EE5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21142" y="4919655"/>
              <a:ext cx="980089" cy="98008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09491C-0A64-43BD-BC9B-7583909B27F6}"/>
                </a:ext>
              </a:extLst>
            </p:cNvPr>
            <p:cNvSpPr/>
            <p:nvPr/>
          </p:nvSpPr>
          <p:spPr>
            <a:xfrm>
              <a:off x="7830206" y="4871090"/>
              <a:ext cx="180049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3600"/>
                </a:spcAft>
              </a:pPr>
              <a:r>
                <a:rPr lang="en-GB" sz="3200" dirty="0">
                  <a:solidFill>
                    <a:schemeClr val="accent6"/>
                  </a:solidFill>
                  <a:latin typeface="Trebuchet MS" panose="020B0603020202020204" pitchFamily="34" charset="0"/>
                </a:rPr>
                <a:t>Stress &amp; </a:t>
              </a:r>
              <a:br>
                <a:rPr lang="en-GB" sz="3200" dirty="0">
                  <a:solidFill>
                    <a:schemeClr val="accent6"/>
                  </a:solidFill>
                  <a:latin typeface="Trebuchet MS" panose="020B0603020202020204" pitchFamily="34" charset="0"/>
                </a:rPr>
              </a:br>
              <a:r>
                <a:rPr lang="en-GB" sz="3200" dirty="0">
                  <a:solidFill>
                    <a:schemeClr val="accent6"/>
                  </a:solidFill>
                  <a:latin typeface="Trebuchet MS" panose="020B0603020202020204" pitchFamily="34" charset="0"/>
                </a:rPr>
                <a:t>Anxiety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4FD5191-5472-4AF5-B5F3-777084DCD9E3}"/>
              </a:ext>
            </a:extLst>
          </p:cNvPr>
          <p:cNvGrpSpPr/>
          <p:nvPr/>
        </p:nvGrpSpPr>
        <p:grpSpPr>
          <a:xfrm>
            <a:off x="6383391" y="3165166"/>
            <a:ext cx="3300207" cy="1077218"/>
            <a:chOff x="6383391" y="3465508"/>
            <a:chExt cx="3300207" cy="107721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C14502E-5CFC-448B-8B0E-1E2BC1ADC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83391" y="3514073"/>
              <a:ext cx="980089" cy="98008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C802C8-9636-44B4-9F9E-0FA05462D82B}"/>
                </a:ext>
              </a:extLst>
            </p:cNvPr>
            <p:cNvSpPr/>
            <p:nvPr/>
          </p:nvSpPr>
          <p:spPr>
            <a:xfrm>
              <a:off x="7830206" y="3465508"/>
              <a:ext cx="1853392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3600"/>
                </a:spcAft>
              </a:pPr>
              <a:r>
                <a:rPr lang="en-GB" sz="3200" dirty="0">
                  <a:solidFill>
                    <a:schemeClr val="accent6"/>
                  </a:solidFill>
                  <a:latin typeface="Trebuchet MS" panose="020B0603020202020204" pitchFamily="34" charset="0"/>
                </a:rPr>
                <a:t>Housing </a:t>
              </a:r>
              <a:br>
                <a:rPr lang="en-GB" sz="3200" dirty="0">
                  <a:solidFill>
                    <a:schemeClr val="accent6"/>
                  </a:solidFill>
                  <a:latin typeface="Trebuchet MS" panose="020B0603020202020204" pitchFamily="34" charset="0"/>
                </a:rPr>
              </a:br>
              <a:r>
                <a:rPr lang="en-GB" sz="3200" dirty="0">
                  <a:solidFill>
                    <a:schemeClr val="accent6"/>
                  </a:solidFill>
                  <a:latin typeface="Trebuchet MS" panose="020B0603020202020204" pitchFamily="34" charset="0"/>
                </a:rPr>
                <a:t>Concerns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05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9257" y="2889560"/>
            <a:ext cx="7617506" cy="3279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90"/>
              </a:spcAft>
            </a:pPr>
            <a:r>
              <a:rPr lang="en-GB" sz="3200" dirty="0">
                <a:latin typeface="Co Text" panose="020B0503060202020204" pitchFamily="34" charset="0"/>
              </a:rPr>
              <a:t>Feeling low or stressed? Habits you </a:t>
            </a:r>
            <a:br>
              <a:rPr lang="en-GB" sz="3200" dirty="0">
                <a:latin typeface="Co Text" panose="020B0503060202020204" pitchFamily="34" charset="0"/>
              </a:rPr>
            </a:br>
            <a:r>
              <a:rPr lang="en-GB" sz="3200" dirty="0">
                <a:latin typeface="Co Text" panose="020B0503060202020204" pitchFamily="34" charset="0"/>
              </a:rPr>
              <a:t>want to kick? Lost or out of control? </a:t>
            </a:r>
            <a:br>
              <a:rPr lang="en-GB" sz="3200" dirty="0">
                <a:latin typeface="Co Text" panose="020B0503060202020204" pitchFamily="34" charset="0"/>
              </a:rPr>
            </a:br>
            <a:r>
              <a:rPr lang="en-GB" sz="3200" b="1" dirty="0" err="1">
                <a:latin typeface="Co Text" panose="020B0503060202020204" pitchFamily="34" charset="0"/>
              </a:rPr>
              <a:t>Togetherall</a:t>
            </a:r>
            <a:r>
              <a:rPr lang="en-GB" sz="3200" b="1" dirty="0">
                <a:latin typeface="Co Text" panose="020B0503060202020204" pitchFamily="34" charset="0"/>
              </a:rPr>
              <a:t> can help.</a:t>
            </a:r>
          </a:p>
          <a:p>
            <a:pPr>
              <a:lnSpc>
                <a:spcPct val="110000"/>
              </a:lnSpc>
              <a:spcAft>
                <a:spcPts val="690"/>
              </a:spcAft>
            </a:pPr>
            <a:endParaRPr lang="en-GB" sz="2000" b="1" dirty="0">
              <a:latin typeface="Co Text" panose="020B0503060202020204" pitchFamily="34" charset="0"/>
            </a:endParaRPr>
          </a:p>
          <a:p>
            <a:pPr>
              <a:lnSpc>
                <a:spcPct val="110000"/>
              </a:lnSpc>
              <a:spcAft>
                <a:spcPts val="690"/>
              </a:spcAft>
            </a:pPr>
            <a:r>
              <a:rPr lang="en-GB" sz="3200" dirty="0">
                <a:latin typeface="Co Text" panose="020B0503060202020204" pitchFamily="34" charset="0"/>
              </a:rPr>
              <a:t>Join our safe and anonymous </a:t>
            </a:r>
            <a:br>
              <a:rPr lang="en-GB" sz="3200" dirty="0">
                <a:latin typeface="Co Text" panose="020B0503060202020204" pitchFamily="34" charset="0"/>
              </a:rPr>
            </a:br>
            <a:r>
              <a:rPr lang="en-GB" sz="3200" dirty="0">
                <a:latin typeface="Co Text" panose="020B0503060202020204" pitchFamily="34" charset="0"/>
              </a:rPr>
              <a:t>community today. Available 24/7.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9D7A144-B27A-4CC3-AEBC-67D6DE6F1C91}"/>
              </a:ext>
            </a:extLst>
          </p:cNvPr>
          <p:cNvSpPr/>
          <p:nvPr/>
        </p:nvSpPr>
        <p:spPr>
          <a:xfrm>
            <a:off x="8519197" y="1219198"/>
            <a:ext cx="5083420" cy="5050089"/>
          </a:xfrm>
          <a:prstGeom prst="wedgeEllipseCallout">
            <a:avLst>
              <a:gd name="adj1" fmla="val -47979"/>
              <a:gd name="adj2" fmla="val 40621"/>
            </a:avLst>
          </a:prstGeom>
          <a:solidFill>
            <a:srgbClr val="FF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6F04B-1E68-4FB8-8533-6CBE9CB19EB0}"/>
              </a:ext>
            </a:extLst>
          </p:cNvPr>
          <p:cNvSpPr txBox="1"/>
          <p:nvPr/>
        </p:nvSpPr>
        <p:spPr>
          <a:xfrm>
            <a:off x="9036572" y="2435767"/>
            <a:ext cx="30229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800" b="1" dirty="0">
                <a:latin typeface="MV Boli" panose="02000500030200090000" pitchFamily="2" charset="0"/>
                <a:cs typeface="MV Boli" panose="02000500030200090000" pitchFamily="2" charset="0"/>
              </a:rPr>
              <a:t>YOU’RE NOT ALONE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686856-8FC8-4886-B147-A8224A2154BA}"/>
              </a:ext>
            </a:extLst>
          </p:cNvPr>
          <p:cNvSpPr/>
          <p:nvPr/>
        </p:nvSpPr>
        <p:spPr>
          <a:xfrm>
            <a:off x="12192000" y="98829"/>
            <a:ext cx="5838092" cy="72908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7B08B1-B300-4D7F-BBD0-F7BCAFCAA975}"/>
              </a:ext>
            </a:extLst>
          </p:cNvPr>
          <p:cNvSpPr txBox="1"/>
          <p:nvPr/>
        </p:nvSpPr>
        <p:spPr>
          <a:xfrm>
            <a:off x="769257" y="6560422"/>
            <a:ext cx="11750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90"/>
              </a:spcAft>
            </a:pPr>
            <a:r>
              <a:rPr lang="en-GB" sz="4000" b="1" dirty="0">
                <a:solidFill>
                  <a:srgbClr val="00A9A6"/>
                </a:solidFill>
                <a:latin typeface="Co Text" panose="020B0503060202020204" pitchFamily="34" charset="0"/>
              </a:rPr>
              <a:t>togetherall.com/</a:t>
            </a:r>
            <a:r>
              <a:rPr lang="en-GB" sz="4000" b="1" dirty="0" err="1">
                <a:solidFill>
                  <a:srgbClr val="00A9A6"/>
                </a:solidFill>
                <a:latin typeface="Co Text" panose="020B0503060202020204" pitchFamily="34" charset="0"/>
              </a:rPr>
              <a:t>joinnow</a:t>
            </a:r>
            <a:r>
              <a:rPr lang="en-GB" sz="4000" b="1" dirty="0">
                <a:solidFill>
                  <a:srgbClr val="00A9A6"/>
                </a:solidFill>
                <a:latin typeface="Co Text" panose="020B0503060202020204" pitchFamily="34" charset="0"/>
              </a:rPr>
              <a:t>/</a:t>
            </a:r>
            <a:r>
              <a:rPr lang="en-GB" sz="4000" b="1" dirty="0" err="1">
                <a:solidFill>
                  <a:srgbClr val="00A9A6"/>
                </a:solidFill>
                <a:latin typeface="Co Text" panose="020B0503060202020204" pitchFamily="34" charset="0"/>
              </a:rPr>
              <a:t>westfieldhealth</a:t>
            </a:r>
            <a:endParaRPr lang="en-GB" sz="4000" dirty="0">
              <a:solidFill>
                <a:srgbClr val="00A9A6"/>
              </a:solidFill>
              <a:latin typeface="Co Text" panose="020B050306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FB1869-13DB-43D7-A885-CB4AA296E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9" y="362043"/>
            <a:ext cx="5534025" cy="21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0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9257" y="2554731"/>
            <a:ext cx="10546443" cy="3952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90"/>
              </a:spcAft>
            </a:pPr>
            <a:r>
              <a:rPr lang="en-GB" sz="2800" dirty="0">
                <a:latin typeface="Trebuchet MS" panose="020B0603020202020204" pitchFamily="34" charset="0"/>
              </a:rPr>
              <a:t>Feeling low or stressed? Habits you want to kick?</a:t>
            </a:r>
          </a:p>
          <a:p>
            <a:pPr>
              <a:spcAft>
                <a:spcPts val="690"/>
              </a:spcAft>
            </a:pPr>
            <a:r>
              <a:rPr lang="en-GB" sz="2800" dirty="0">
                <a:latin typeface="Trebuchet MS" panose="020B0603020202020204" pitchFamily="34" charset="0"/>
              </a:rPr>
              <a:t>Lost or out of control? </a:t>
            </a:r>
            <a:r>
              <a:rPr lang="en-GB" sz="2800" b="1" dirty="0" err="1">
                <a:latin typeface="Trebuchet MS" panose="020B0603020202020204" pitchFamily="34" charset="0"/>
              </a:rPr>
              <a:t>Togetherall</a:t>
            </a:r>
            <a:r>
              <a:rPr lang="en-GB" sz="2800" b="1" dirty="0">
                <a:latin typeface="Trebuchet MS" panose="020B0603020202020204" pitchFamily="34" charset="0"/>
              </a:rPr>
              <a:t> can help.</a:t>
            </a:r>
          </a:p>
          <a:p>
            <a:pPr>
              <a:spcAft>
                <a:spcPts val="690"/>
              </a:spcAft>
            </a:pPr>
            <a:endParaRPr lang="en-GB" b="1" dirty="0">
              <a:latin typeface="Trebuchet MS" panose="020B0603020202020204" pitchFamily="34" charset="0"/>
            </a:endParaRPr>
          </a:p>
          <a:p>
            <a:pPr>
              <a:spcAft>
                <a:spcPts val="690"/>
              </a:spcAft>
            </a:pPr>
            <a:r>
              <a:rPr lang="en-GB" sz="2800" b="1" dirty="0">
                <a:latin typeface="Trebuchet MS" panose="020B0603020202020204" pitchFamily="34" charset="0"/>
              </a:rPr>
              <a:t>Available through Healthy Extras</a:t>
            </a:r>
            <a:endParaRPr lang="en-GB" sz="2800" dirty="0">
              <a:latin typeface="Trebuchet MS" panose="020B0603020202020204" pitchFamily="34" charset="0"/>
            </a:endParaRPr>
          </a:p>
          <a:p>
            <a:pPr>
              <a:spcAft>
                <a:spcPts val="690"/>
              </a:spcAft>
            </a:pPr>
            <a:r>
              <a:rPr lang="en-GB" sz="2800" dirty="0">
                <a:latin typeface="Trebuchet MS" panose="020B0603020202020204" pitchFamily="34" charset="0"/>
              </a:rPr>
              <a:t>Go to</a:t>
            </a:r>
            <a:r>
              <a:rPr lang="en-GB" sz="2800" b="1" dirty="0">
                <a:latin typeface="Trebuchet MS" panose="020B0603020202020204" pitchFamily="34" charset="0"/>
              </a:rPr>
              <a:t> </a:t>
            </a:r>
            <a:r>
              <a:rPr lang="en-GB" sz="2800" b="1" dirty="0">
                <a:solidFill>
                  <a:srgbClr val="00A9A6"/>
                </a:solidFill>
                <a:latin typeface="Trebuchet MS" panose="020B0603020202020204" pitchFamily="34" charset="0"/>
              </a:rPr>
              <a:t>togetherall.com/</a:t>
            </a:r>
            <a:r>
              <a:rPr lang="en-GB" sz="2800" b="1" dirty="0" err="1">
                <a:solidFill>
                  <a:srgbClr val="00A9A6"/>
                </a:solidFill>
                <a:latin typeface="Trebuchet MS" panose="020B0603020202020204" pitchFamily="34" charset="0"/>
              </a:rPr>
              <a:t>joinnow</a:t>
            </a:r>
            <a:r>
              <a:rPr lang="en-GB" sz="2800" b="1" dirty="0">
                <a:solidFill>
                  <a:srgbClr val="00A9A6"/>
                </a:solidFill>
                <a:latin typeface="Trebuchet MS" panose="020B0603020202020204" pitchFamily="34" charset="0"/>
              </a:rPr>
              <a:t>/</a:t>
            </a:r>
            <a:r>
              <a:rPr lang="en-GB" sz="2800" b="1" dirty="0" err="1">
                <a:solidFill>
                  <a:srgbClr val="00A9A6"/>
                </a:solidFill>
                <a:latin typeface="Trebuchet MS" panose="020B0603020202020204" pitchFamily="34" charset="0"/>
              </a:rPr>
              <a:t>westfieldhealth</a:t>
            </a:r>
            <a:endParaRPr lang="en-GB" sz="2800" dirty="0">
              <a:solidFill>
                <a:srgbClr val="00A9A6"/>
              </a:solidFill>
              <a:latin typeface="Trebuchet MS" panose="020B0603020202020204" pitchFamily="34" charset="0"/>
            </a:endParaRPr>
          </a:p>
          <a:p>
            <a:pPr>
              <a:spcAft>
                <a:spcPts val="690"/>
              </a:spcAft>
            </a:pPr>
            <a:r>
              <a:rPr lang="en-GB" sz="2800" dirty="0">
                <a:latin typeface="Trebuchet MS" panose="020B0603020202020204" pitchFamily="34" charset="0"/>
              </a:rPr>
              <a:t>to join our safe and anonymous community today.</a:t>
            </a:r>
          </a:p>
          <a:p>
            <a:pPr>
              <a:spcAft>
                <a:spcPts val="690"/>
              </a:spcAft>
            </a:pPr>
            <a:endParaRPr lang="en-GB" dirty="0">
              <a:latin typeface="Trebuchet MS" panose="020B0603020202020204" pitchFamily="34" charset="0"/>
            </a:endParaRPr>
          </a:p>
          <a:p>
            <a:pPr>
              <a:spcAft>
                <a:spcPts val="690"/>
              </a:spcAft>
            </a:pPr>
            <a:r>
              <a:rPr lang="en-GB" sz="2800" dirty="0">
                <a:latin typeface="Trebuchet MS" panose="020B0603020202020204" pitchFamily="34" charset="0"/>
              </a:rPr>
              <a:t>Available 24/7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27286" y="7080470"/>
            <a:ext cx="2172706" cy="386177"/>
            <a:chOff x="4786414" y="7125453"/>
            <a:chExt cx="2172706" cy="386177"/>
          </a:xfrm>
        </p:grpSpPr>
        <p:sp>
          <p:nvSpPr>
            <p:cNvPr id="10" name="TextBox 9"/>
            <p:cNvSpPr txBox="1"/>
            <p:nvPr/>
          </p:nvSpPr>
          <p:spPr>
            <a:xfrm>
              <a:off x="5157351" y="7126582"/>
              <a:ext cx="1801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90"/>
                </a:spcAft>
              </a:pPr>
              <a:r>
                <a:rPr lang="en-GB" dirty="0">
                  <a:latin typeface="Trebuchet MS" panose="020B0603020202020204" pitchFamily="34" charset="0"/>
                </a:rPr>
                <a:t>@</a:t>
              </a:r>
              <a:r>
                <a:rPr lang="en-GB" dirty="0" err="1">
                  <a:latin typeface="Trebuchet MS" panose="020B0603020202020204" pitchFamily="34" charset="0"/>
                </a:rPr>
                <a:t>Togetheralluk</a:t>
              </a:r>
              <a:endParaRPr lang="en-GB" dirty="0">
                <a:latin typeface="Trebuchet MS" panose="020B0603020202020204" pitchFamily="34" charset="0"/>
              </a:endParaRPr>
            </a:p>
          </p:txBody>
        </p:sp>
        <p:pic>
          <p:nvPicPr>
            <p:cNvPr id="1026" name="Picture 2" descr="Image result for twitter logo"/>
            <p:cNvPicPr>
              <a:picLocks noChangeAspect="1" noChangeArrowheads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414" y="7125453"/>
              <a:ext cx="386177" cy="386177"/>
            </a:xfrm>
            <a:prstGeom prst="rect">
              <a:avLst/>
            </a:prstGeom>
            <a:solidFill>
              <a:srgbClr val="FFFFFF"/>
            </a:solidFill>
          </p:spPr>
        </p:pic>
      </p:grpSp>
      <p:grpSp>
        <p:nvGrpSpPr>
          <p:cNvPr id="20" name="Group 19"/>
          <p:cNvGrpSpPr/>
          <p:nvPr/>
        </p:nvGrpSpPr>
        <p:grpSpPr>
          <a:xfrm>
            <a:off x="814780" y="6984875"/>
            <a:ext cx="2253540" cy="523220"/>
            <a:chOff x="814780" y="7028417"/>
            <a:chExt cx="2253540" cy="523220"/>
          </a:xfrm>
        </p:grpSpPr>
        <p:sp>
          <p:nvSpPr>
            <p:cNvPr id="12" name="Oval 11"/>
            <p:cNvSpPr/>
            <p:nvPr/>
          </p:nvSpPr>
          <p:spPr>
            <a:xfrm>
              <a:off x="866681" y="7131892"/>
              <a:ext cx="367200" cy="3686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4780" y="7028417"/>
              <a:ext cx="314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90"/>
                </a:spcAft>
              </a:pPr>
              <a:r>
                <a:rPr lang="en-GB" sz="28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w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33881" y="7123815"/>
              <a:ext cx="1834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90"/>
                </a:spcAft>
              </a:pPr>
              <a:r>
                <a:rPr lang="en-GB" dirty="0">
                  <a:latin typeface="Trebuchet MS" panose="020B0603020202020204" pitchFamily="34" charset="0"/>
                </a:rPr>
                <a:t>togetherall.com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58958" y="7020220"/>
            <a:ext cx="2572588" cy="584775"/>
            <a:chOff x="4438013" y="7019933"/>
            <a:chExt cx="2572588" cy="584775"/>
          </a:xfrm>
        </p:grpSpPr>
        <p:grpSp>
          <p:nvGrpSpPr>
            <p:cNvPr id="13" name="Group 12"/>
            <p:cNvGrpSpPr/>
            <p:nvPr/>
          </p:nvGrpSpPr>
          <p:grpSpPr>
            <a:xfrm>
              <a:off x="4438013" y="7019933"/>
              <a:ext cx="588479" cy="584775"/>
              <a:chOff x="2299800" y="7000142"/>
              <a:chExt cx="588479" cy="58477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299800" y="7066212"/>
                <a:ext cx="367200" cy="36865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rebuchet MS" panose="020B0603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64352" y="7000142"/>
                <a:ext cx="5239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90"/>
                  </a:spcAft>
                </a:pPr>
                <a:r>
                  <a:rPr lang="en-GB" sz="32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f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801769" y="7083247"/>
              <a:ext cx="2208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90"/>
                </a:spcAft>
              </a:pPr>
              <a:r>
                <a:rPr lang="en-GB" dirty="0">
                  <a:latin typeface="Trebuchet MS" panose="020B0603020202020204" pitchFamily="34" charset="0"/>
                </a:rPr>
                <a:t>@</a:t>
              </a:r>
              <a:r>
                <a:rPr lang="en-GB" dirty="0" err="1">
                  <a:latin typeface="Trebuchet MS" panose="020B0603020202020204" pitchFamily="34" charset="0"/>
                </a:rPr>
                <a:t>WeAreTogetherall</a:t>
              </a:r>
              <a:endParaRPr lang="en-GB" dirty="0">
                <a:latin typeface="Trebuchet MS" panose="020B0603020202020204" pitchFamily="34" charset="0"/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V="1">
            <a:off x="863600" y="6763657"/>
            <a:ext cx="10181771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012A188-759D-4975-8304-67A2E2185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7" y="308226"/>
            <a:ext cx="5534025" cy="21052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233DBE9-1CD5-480F-A01B-3239AB7CE4B7}"/>
              </a:ext>
            </a:extLst>
          </p:cNvPr>
          <p:cNvGrpSpPr/>
          <p:nvPr/>
        </p:nvGrpSpPr>
        <p:grpSpPr>
          <a:xfrm>
            <a:off x="8890513" y="7084046"/>
            <a:ext cx="2486707" cy="374654"/>
            <a:chOff x="8890513" y="7084046"/>
            <a:chExt cx="2486707" cy="374654"/>
          </a:xfrm>
        </p:grpSpPr>
        <p:sp>
          <p:nvSpPr>
            <p:cNvPr id="24" name="Oval 23"/>
            <p:cNvSpPr/>
            <p:nvPr/>
          </p:nvSpPr>
          <p:spPr>
            <a:xfrm>
              <a:off x="8890513" y="7090047"/>
              <a:ext cx="367200" cy="3686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257713" y="7084046"/>
              <a:ext cx="2119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90"/>
                </a:spcAft>
              </a:pPr>
              <a:r>
                <a:rPr lang="en-GB" dirty="0" err="1">
                  <a:latin typeface="Trebuchet MS" panose="020B0603020202020204" pitchFamily="34" charset="0"/>
                </a:rPr>
                <a:t>wearetogetherall</a:t>
              </a:r>
              <a:r>
                <a:rPr lang="en-GB" dirty="0">
                  <a:latin typeface="Trebuchet MS" panose="020B0603020202020204" pitchFamily="34" charset="0"/>
                </a:rPr>
                <a:t>_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015E3B-259E-40CD-9899-E90554606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60705" y="7160965"/>
              <a:ext cx="226817" cy="226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289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36" y="669283"/>
            <a:ext cx="3592567" cy="943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415" y="643883"/>
            <a:ext cx="687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90"/>
              </a:spcAft>
            </a:pPr>
            <a:r>
              <a:rPr lang="en-GB" sz="5400" b="1" dirty="0">
                <a:solidFill>
                  <a:srgbClr val="5E696D"/>
                </a:solidFill>
                <a:latin typeface="Trebuchet MS" panose="020B0603020202020204" pitchFamily="34" charset="0"/>
              </a:rPr>
              <a:t>Westfield Rewards</a:t>
            </a:r>
            <a:endParaRPr lang="en-GB" sz="5400" b="1" baseline="30000" dirty="0">
              <a:solidFill>
                <a:srgbClr val="5E696D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rot="16200000">
            <a:off x="6166757" y="1782990"/>
            <a:ext cx="1079500" cy="11203214"/>
          </a:xfrm>
          <a:prstGeom prst="triangle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415" y="5550867"/>
            <a:ext cx="801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21" dirty="0">
                <a:solidFill>
                  <a:srgbClr val="5E696D"/>
                </a:solidFill>
                <a:latin typeface="Trebuchet MS" panose="020B0603020202020204" pitchFamily="34" charset="0"/>
              </a:rPr>
              <a:t>Visit </a:t>
            </a:r>
            <a:r>
              <a:rPr lang="en-GB" sz="36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www.westfieldrewards.co.uk</a:t>
            </a:r>
            <a:endParaRPr lang="en-GB" sz="322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FB83C6-6327-4708-9141-B0797C06FE54}"/>
              </a:ext>
            </a:extLst>
          </p:cNvPr>
          <p:cNvSpPr txBox="1"/>
          <p:nvPr/>
        </p:nvSpPr>
        <p:spPr>
          <a:xfrm>
            <a:off x="559415" y="2681877"/>
            <a:ext cx="7914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dirty="0">
                <a:solidFill>
                  <a:schemeClr val="accent6"/>
                </a:solidFill>
                <a:latin typeface="Trebuchet MS" panose="020B0603020202020204" pitchFamily="34" charset="0"/>
              </a:rPr>
              <a:t>Discounts and special offers from more than 1,000 leading retailers, restaurants and destinations</a:t>
            </a:r>
          </a:p>
        </p:txBody>
      </p:sp>
    </p:spTree>
    <p:extLst>
      <p:ext uri="{BB962C8B-B14F-4D97-AF65-F5344CB8AC3E}">
        <p14:creationId xmlns:p14="http://schemas.microsoft.com/office/powerpoint/2010/main" val="336461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36" y="669283"/>
            <a:ext cx="3592567" cy="943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415" y="643883"/>
            <a:ext cx="6442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90"/>
              </a:spcAft>
            </a:pPr>
            <a:r>
              <a:rPr lang="en-GB" sz="6000" b="1" dirty="0">
                <a:solidFill>
                  <a:srgbClr val="5E696D"/>
                </a:solidFill>
                <a:latin typeface="Trebuchet MS" panose="020B0603020202020204" pitchFamily="34" charset="0"/>
              </a:rPr>
              <a:t>Healthy Extras</a:t>
            </a:r>
            <a:endParaRPr lang="en-GB" sz="6000" b="1" baseline="30000" dirty="0">
              <a:solidFill>
                <a:srgbClr val="5E696D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642" y="2594380"/>
            <a:ext cx="8334215" cy="486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21" b="1" dirty="0">
                <a:solidFill>
                  <a:schemeClr val="accent5"/>
                </a:solidFill>
                <a:latin typeface="Trebuchet MS" panose="020B0603020202020204" pitchFamily="34" charset="0"/>
              </a:rPr>
              <a:t>24 Hour Advice &amp; Information Line</a:t>
            </a:r>
          </a:p>
          <a:p>
            <a:r>
              <a:rPr lang="en-GB" sz="3221" dirty="0">
                <a:solidFill>
                  <a:srgbClr val="5E696D"/>
                </a:solidFill>
                <a:latin typeface="Trebuchet MS" panose="020B0603020202020204" pitchFamily="34" charset="0"/>
              </a:rPr>
              <a:t>Call </a:t>
            </a:r>
            <a:r>
              <a:rPr lang="en-GB" sz="3221" b="1" dirty="0">
                <a:solidFill>
                  <a:schemeClr val="accent1"/>
                </a:solidFill>
                <a:latin typeface="Trebuchet MS" panose="020B0603020202020204" pitchFamily="34" charset="0"/>
              </a:rPr>
              <a:t>0800 092 0987</a:t>
            </a:r>
          </a:p>
          <a:p>
            <a:r>
              <a:rPr lang="en-GB" sz="3221" dirty="0">
                <a:solidFill>
                  <a:srgbClr val="5E696D"/>
                </a:solidFill>
                <a:latin typeface="Trebuchet MS" panose="020B0603020202020204" pitchFamily="34" charset="0"/>
              </a:rPr>
              <a:t>and quote </a:t>
            </a:r>
            <a:r>
              <a:rPr lang="en-GB" sz="3221" b="1" dirty="0">
                <a:solidFill>
                  <a:schemeClr val="accent1"/>
                </a:solidFill>
                <a:latin typeface="Trebuchet MS" panose="020B0603020202020204" pitchFamily="34" charset="0"/>
              </a:rPr>
              <a:t>XXXXX</a:t>
            </a:r>
            <a:endParaRPr lang="en-GB" sz="3221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endParaRPr lang="en-GB" sz="3221" dirty="0">
              <a:solidFill>
                <a:srgbClr val="5E696D"/>
              </a:solidFill>
              <a:latin typeface="Trebuchet MS" panose="020B0603020202020204" pitchFamily="34" charset="0"/>
            </a:endParaRPr>
          </a:p>
          <a:p>
            <a:endParaRPr lang="en-GB" sz="3221" b="1" dirty="0">
              <a:solidFill>
                <a:schemeClr val="accent1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3221" b="1" dirty="0" err="1">
                <a:solidFill>
                  <a:schemeClr val="accent5"/>
                </a:solidFill>
                <a:latin typeface="Trebuchet MS" panose="020B0603020202020204" pitchFamily="34" charset="0"/>
              </a:rPr>
              <a:t>DoctorLine</a:t>
            </a:r>
            <a:r>
              <a:rPr lang="en-GB" sz="3221" b="1" dirty="0">
                <a:solidFill>
                  <a:schemeClr val="accent5"/>
                </a:solidFill>
                <a:latin typeface="Trebuchet MS" panose="020B0603020202020204" pitchFamily="34" charset="0"/>
              </a:rPr>
              <a:t>™</a:t>
            </a:r>
          </a:p>
          <a:p>
            <a:r>
              <a:rPr lang="en-GB" sz="3221" dirty="0">
                <a:solidFill>
                  <a:srgbClr val="5E696D"/>
                </a:solidFill>
                <a:latin typeface="Trebuchet MS" panose="020B0603020202020204" pitchFamily="34" charset="0"/>
              </a:rPr>
              <a:t>Call </a:t>
            </a:r>
            <a:r>
              <a:rPr lang="en-GB" sz="3221" b="1" dirty="0">
                <a:solidFill>
                  <a:schemeClr val="accent1"/>
                </a:solidFill>
                <a:latin typeface="Trebuchet MS" panose="020B0603020202020204" pitchFamily="34" charset="0"/>
              </a:rPr>
              <a:t>0345 612 3861</a:t>
            </a:r>
            <a:r>
              <a:rPr lang="en-GB" sz="322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en-GB" sz="3221" dirty="0">
                <a:solidFill>
                  <a:srgbClr val="5E696D"/>
                </a:solidFill>
                <a:latin typeface="Trebuchet MS" panose="020B0603020202020204" pitchFamily="34" charset="0"/>
              </a:rPr>
              <a:t>and quote </a:t>
            </a:r>
            <a:br>
              <a:rPr lang="en-GB" sz="3221" dirty="0">
                <a:solidFill>
                  <a:srgbClr val="5E696D"/>
                </a:solidFill>
                <a:latin typeface="Trebuchet MS" panose="020B0603020202020204" pitchFamily="34" charset="0"/>
              </a:rPr>
            </a:br>
            <a:r>
              <a:rPr lang="en-GB" sz="3221" dirty="0">
                <a:solidFill>
                  <a:srgbClr val="5E696D"/>
                </a:solidFill>
                <a:latin typeface="Trebuchet MS" panose="020B0603020202020204" pitchFamily="34" charset="0"/>
              </a:rPr>
              <a:t>access number </a:t>
            </a:r>
            <a:r>
              <a:rPr lang="en-GB" sz="3221" b="1" dirty="0">
                <a:solidFill>
                  <a:schemeClr val="accent1"/>
                </a:solidFill>
                <a:latin typeface="Trebuchet MS" panose="020B0603020202020204" pitchFamily="34" charset="0"/>
              </a:rPr>
              <a:t>HEXXXXX</a:t>
            </a:r>
          </a:p>
          <a:p>
            <a:endParaRPr lang="en-GB" sz="3221" dirty="0">
              <a:solidFill>
                <a:schemeClr val="accent1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rot="16200000">
            <a:off x="6166757" y="1782990"/>
            <a:ext cx="1079500" cy="11203214"/>
          </a:xfrm>
          <a:prstGeom prst="triangle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6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36" y="669283"/>
            <a:ext cx="3592567" cy="943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415" y="643883"/>
            <a:ext cx="6442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90"/>
              </a:spcAft>
            </a:pPr>
            <a:r>
              <a:rPr lang="en-GB" sz="6000" b="1" dirty="0">
                <a:solidFill>
                  <a:srgbClr val="5E696D"/>
                </a:solidFill>
                <a:latin typeface="Trebuchet MS" panose="020B0603020202020204" pitchFamily="34" charset="0"/>
              </a:rPr>
              <a:t>Healthy Extras</a:t>
            </a:r>
            <a:endParaRPr lang="en-GB" sz="6000" b="1" baseline="30000" dirty="0">
              <a:solidFill>
                <a:srgbClr val="5E696D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642" y="2832920"/>
            <a:ext cx="10278341" cy="3370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21" b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Togetherall</a:t>
            </a:r>
            <a:endParaRPr lang="en-GB" sz="3221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r>
              <a:rPr lang="en-GB" sz="3221" dirty="0">
                <a:solidFill>
                  <a:srgbClr val="5E696D"/>
                </a:solidFill>
                <a:latin typeface="Trebuchet MS" panose="020B0603020202020204" pitchFamily="34" charset="0"/>
              </a:rPr>
              <a:t>Visit </a:t>
            </a:r>
            <a:r>
              <a:rPr lang="en-GB" sz="3221" b="1" dirty="0">
                <a:solidFill>
                  <a:schemeClr val="accent1"/>
                </a:solidFill>
                <a:latin typeface="Trebuchet MS" panose="020B0603020202020204" pitchFamily="34" charset="0"/>
              </a:rPr>
              <a:t>togetherall.com/</a:t>
            </a:r>
            <a:r>
              <a:rPr lang="en-GB" sz="3221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joinnow</a:t>
            </a:r>
            <a:r>
              <a:rPr lang="en-GB" sz="3221" b="1" dirty="0">
                <a:solidFill>
                  <a:schemeClr val="accent1"/>
                </a:solidFill>
                <a:latin typeface="Trebuchet MS" panose="020B0603020202020204" pitchFamily="34" charset="0"/>
              </a:rPr>
              <a:t>/</a:t>
            </a:r>
            <a:r>
              <a:rPr lang="en-GB" sz="3221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westfieldhealth</a:t>
            </a:r>
            <a:endParaRPr lang="en-GB" sz="3221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endParaRPr lang="en-GB" sz="3221" b="1" dirty="0">
              <a:solidFill>
                <a:schemeClr val="accent1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endParaRPr lang="en-GB" sz="3221" b="1" dirty="0">
              <a:solidFill>
                <a:schemeClr val="accent1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3221" b="1" dirty="0">
                <a:solidFill>
                  <a:schemeClr val="accent2"/>
                </a:solidFill>
                <a:latin typeface="Trebuchet MS" panose="020B0603020202020204" pitchFamily="34" charset="0"/>
              </a:rPr>
              <a:t>Westfield Rewards</a:t>
            </a:r>
          </a:p>
          <a:p>
            <a:r>
              <a:rPr lang="en-GB" sz="3200" dirty="0">
                <a:solidFill>
                  <a:srgbClr val="5E696D"/>
                </a:solidFill>
                <a:latin typeface="Trebuchet MS" panose="020B0603020202020204" pitchFamily="34" charset="0"/>
              </a:rPr>
              <a:t>Visit </a:t>
            </a:r>
            <a:r>
              <a:rPr lang="en-GB" sz="32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www.westfieldrewards.co.uk</a:t>
            </a:r>
            <a:endParaRPr lang="en-GB" sz="32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rot="16200000">
            <a:off x="6166757" y="1782990"/>
            <a:ext cx="1079500" cy="11203214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45354"/>
      </p:ext>
    </p:extLst>
  </p:cSld>
  <p:clrMapOvr>
    <a:masterClrMapping/>
  </p:clrMapOvr>
</p:sld>
</file>

<file path=ppt/theme/theme1.xml><?xml version="1.0" encoding="utf-8"?>
<a:theme xmlns:a="http://schemas.openxmlformats.org/drawingml/2006/main" name="Westfield Health">
  <a:themeElements>
    <a:clrScheme name="Westfield Health 2017">
      <a:dk1>
        <a:sysClr val="windowText" lastClr="000000"/>
      </a:dk1>
      <a:lt1>
        <a:sysClr val="window" lastClr="FFFFFF"/>
      </a:lt1>
      <a:dk2>
        <a:srgbClr val="5D686E"/>
      </a:dk2>
      <a:lt2>
        <a:srgbClr val="F2F2F2"/>
      </a:lt2>
      <a:accent1>
        <a:srgbClr val="E94E1B"/>
      </a:accent1>
      <a:accent2>
        <a:srgbClr val="89C7CF"/>
      </a:accent2>
      <a:accent3>
        <a:srgbClr val="F38B00"/>
      </a:accent3>
      <a:accent4>
        <a:srgbClr val="A5C27E"/>
      </a:accent4>
      <a:accent5>
        <a:srgbClr val="94A3C6"/>
      </a:accent5>
      <a:accent6>
        <a:srgbClr val="5D686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field Health" id="{11D3E088-556C-45A7-9D4B-50F2D4FE9C71}" vid="{892D9275-E1E6-4457-A0DB-3F3062EDCD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Westfield Health</Template>
  <TotalTime>2806</TotalTime>
  <Words>216</Words>
  <Application>Microsoft Office PowerPoint</Application>
  <PresentationFormat>Custom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Arial</vt:lpstr>
      <vt:lpstr>Co Text</vt:lpstr>
      <vt:lpstr>Trebuchet MS</vt:lpstr>
      <vt:lpstr>MV Boli</vt:lpstr>
      <vt:lpstr>Westfield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Hancock-Fell</dc:creator>
  <cp:lastModifiedBy>Hancock Fell, Jonjo</cp:lastModifiedBy>
  <cp:revision>21</cp:revision>
  <dcterms:created xsi:type="dcterms:W3CDTF">2019-03-12T14:15:19Z</dcterms:created>
  <dcterms:modified xsi:type="dcterms:W3CDTF">2020-08-20T11:50:07Z</dcterms:modified>
</cp:coreProperties>
</file>