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3"/>
  </p:sldMasterIdLst>
  <p:handoutMasterIdLst>
    <p:handoutMasterId r:id="rId5"/>
  </p:handoutMasterIdLst>
  <p:sldIdLst>
    <p:sldId id="259" r:id="rId4"/>
  </p:sldIdLst>
  <p:sldSz cx="9601200" cy="12801600" type="A3"/>
  <p:notesSz cx="9926638" cy="6797675"/>
  <p:embeddedFontLst>
    <p:embeddedFont>
      <p:font typeface="Co Text" panose="020B0604020202020204" charset="0"/>
      <p:regular r:id="rId6"/>
      <p:bold r:id="rId7"/>
    </p:embeddedFont>
    <p:embeddedFont>
      <p:font typeface="Co Text Light" panose="020B0604020202020204" charset="0"/>
      <p:regular r:id="rId8"/>
    </p:embeddedFont>
    <p:embeddedFont>
      <p:font typeface="Trebuchet MS" panose="020B0603020202020204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0" d="100"/>
          <a:sy n="60" d="100"/>
        </p:scale>
        <p:origin x="2862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theme" Target="theme/theme1.xml"/><Relationship Id="rId10" Type="http://schemas.openxmlformats.org/officeDocument/2006/relationships/font" Target="fonts/font5.fntdata"/><Relationship Id="rId4" Type="http://schemas.openxmlformats.org/officeDocument/2006/relationships/slide" Target="slides/slide1.xml"/><Relationship Id="rId9" Type="http://schemas.openxmlformats.org/officeDocument/2006/relationships/font" Target="fonts/font4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F74FB-CC7C-492A-8741-DD4D3B1066D8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C97DC-F91A-49C5-A511-55E9BB885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08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095078"/>
            <a:ext cx="7200900" cy="4456853"/>
          </a:xfrm>
        </p:spPr>
        <p:txBody>
          <a:bodyPr anchor="b"/>
          <a:lstStyle>
            <a:lvl1pPr algn="ctr">
              <a:defRPr sz="472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1890"/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22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574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20053" y="681568"/>
            <a:ext cx="876109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20053" y="3407833"/>
            <a:ext cx="8761095" cy="7686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870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0020" y="1854734"/>
            <a:ext cx="2960370" cy="7387358"/>
          </a:xfrm>
        </p:spPr>
        <p:txBody>
          <a:bodyPr anchor="t">
            <a:normAutofit/>
          </a:bodyPr>
          <a:lstStyle>
            <a:lvl1pPr>
              <a:defRPr sz="2517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Statement about case study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60020" y="718215"/>
            <a:ext cx="2880360" cy="568258"/>
          </a:xfrm>
        </p:spPr>
        <p:txBody>
          <a:bodyPr anchor="ctr">
            <a:noAutofit/>
          </a:bodyPr>
          <a:lstStyle>
            <a:lvl1pPr algn="l">
              <a:defRPr sz="1258" b="1"/>
            </a:lvl1pPr>
          </a:lstStyle>
          <a:p>
            <a:pPr lvl="0"/>
            <a:r>
              <a:rPr lang="en-US" dirty="0"/>
              <a:t>Case Study Type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5999"/>
            <a:ext cx="6400800" cy="12795602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Case Study Imagery</a:t>
            </a:r>
          </a:p>
        </p:txBody>
      </p:sp>
    </p:spTree>
    <p:extLst>
      <p:ext uri="{BB962C8B-B14F-4D97-AF65-F5344CB8AC3E}">
        <p14:creationId xmlns:p14="http://schemas.microsoft.com/office/powerpoint/2010/main" val="355706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053" y="681568"/>
            <a:ext cx="8761095" cy="16891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053" y="2560320"/>
            <a:ext cx="8761095" cy="9814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679701" y="1063298"/>
            <a:ext cx="1501447" cy="9347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948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2"/>
            <a:ext cx="8281035" cy="5325109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6999"/>
            <a:ext cx="8281035" cy="28003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42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83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68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7" y="3138171"/>
            <a:ext cx="4081761" cy="1537969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7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87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82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26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49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81760" y="1843194"/>
            <a:ext cx="4860608" cy="9097433"/>
          </a:xfrm>
        </p:spPr>
        <p:txBody>
          <a:bodyPr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14860F8B-E6DB-4061-9CAC-1BA5701C5A5B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7"/>
            <a:ext cx="2160270" cy="681567"/>
          </a:xfrm>
          <a:prstGeom prst="rect">
            <a:avLst/>
          </a:prstGeom>
        </p:spPr>
        <p:txBody>
          <a:bodyPr/>
          <a:lstStyle/>
          <a:p>
            <a:fld id="{6F7C3F2D-B3F8-4467-8275-2A355502DB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81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0053" y="681568"/>
            <a:ext cx="876109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053" y="3407833"/>
            <a:ext cx="8761095" cy="7686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9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sz="3465" b="1" kern="1200">
          <a:solidFill>
            <a:schemeClr val="accent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Clr>
          <a:schemeClr val="accent1"/>
        </a:buClr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Clr>
          <a:schemeClr val="accent1"/>
        </a:buClr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Clr>
          <a:schemeClr val="accent1"/>
        </a:buClr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Clr>
          <a:schemeClr val="accent1"/>
        </a:buClr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Clr>
          <a:schemeClr val="accent1"/>
        </a:buClr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198024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84CF23-04B6-67DE-6500-DBBA9AD487A6}"/>
              </a:ext>
            </a:extLst>
          </p:cNvPr>
          <p:cNvSpPr/>
          <p:nvPr/>
        </p:nvSpPr>
        <p:spPr>
          <a:xfrm>
            <a:off x="-6356" y="10167305"/>
            <a:ext cx="9607555" cy="26476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4B13D37-F8C7-4700-8AFF-85D473F75B4C}"/>
              </a:ext>
            </a:extLst>
          </p:cNvPr>
          <p:cNvGrpSpPr/>
          <p:nvPr/>
        </p:nvGrpSpPr>
        <p:grpSpPr>
          <a:xfrm>
            <a:off x="-1102234" y="-3590557"/>
            <a:ext cx="7066618" cy="7098292"/>
            <a:chOff x="-1621924" y="-3776189"/>
            <a:chExt cx="8342535" cy="8379928"/>
          </a:xfrm>
          <a:solidFill>
            <a:schemeClr val="accent2"/>
          </a:solidFill>
        </p:grpSpPr>
        <p:grpSp>
          <p:nvGrpSpPr>
            <p:cNvPr id="17" name="Group 2">
              <a:extLst>
                <a:ext uri="{FF2B5EF4-FFF2-40B4-BE49-F238E27FC236}">
                  <a16:creationId xmlns:a16="http://schemas.microsoft.com/office/drawing/2014/main" id="{A8DEE956-3C9D-498B-846A-8D80E833809F}"/>
                </a:ext>
              </a:extLst>
            </p:cNvPr>
            <p:cNvGrpSpPr/>
            <p:nvPr/>
          </p:nvGrpSpPr>
          <p:grpSpPr>
            <a:xfrm>
              <a:off x="-1621924" y="-3776189"/>
              <a:ext cx="8342535" cy="8379928"/>
              <a:chOff x="14167" y="-496654"/>
              <a:chExt cx="6321665" cy="6350000"/>
            </a:xfrm>
            <a:grpFill/>
          </p:grpSpPr>
          <p:sp>
            <p:nvSpPr>
              <p:cNvPr id="20" name="Freeform 3">
                <a:extLst>
                  <a:ext uri="{FF2B5EF4-FFF2-40B4-BE49-F238E27FC236}">
                    <a16:creationId xmlns:a16="http://schemas.microsoft.com/office/drawing/2014/main" id="{F8957A6D-E9B1-49D6-8571-AC3975386A8B}"/>
                  </a:ext>
                </a:extLst>
              </p:cNvPr>
              <p:cNvSpPr/>
              <p:nvPr/>
            </p:nvSpPr>
            <p:spPr>
              <a:xfrm>
                <a:off x="14167" y="-496654"/>
                <a:ext cx="6321665" cy="6350000"/>
              </a:xfrm>
              <a:custGeom>
                <a:avLst/>
                <a:gdLst/>
                <a:ahLst/>
                <a:cxnLst/>
                <a:rect l="l" t="t" r="r" b="b"/>
                <a:pathLst>
                  <a:path w="6321665" h="6350000">
                    <a:moveTo>
                      <a:pt x="3160833" y="0"/>
                    </a:moveTo>
                    <a:lnTo>
                      <a:pt x="3160833" y="0"/>
                    </a:lnTo>
                    <a:cubicBezTo>
                      <a:pt x="4908795" y="7817"/>
                      <a:pt x="6321666" y="1427021"/>
                      <a:pt x="6321666" y="3175000"/>
                    </a:cubicBezTo>
                    <a:cubicBezTo>
                      <a:pt x="6321666" y="4922979"/>
                      <a:pt x="4908795" y="6342183"/>
                      <a:pt x="3160833" y="6350000"/>
                    </a:cubicBezTo>
                    <a:cubicBezTo>
                      <a:pt x="1412871" y="6342183"/>
                      <a:pt x="0" y="4922979"/>
                      <a:pt x="0" y="3175000"/>
                    </a:cubicBezTo>
                    <a:cubicBezTo>
                      <a:pt x="0" y="1427021"/>
                      <a:pt x="1412871" y="7817"/>
                      <a:pt x="3160833" y="0"/>
                    </a:cubicBezTo>
                    <a:close/>
                  </a:path>
                </a:pathLst>
              </a:custGeom>
              <a:grpFill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8" name="TextBox 4">
              <a:extLst>
                <a:ext uri="{FF2B5EF4-FFF2-40B4-BE49-F238E27FC236}">
                  <a16:creationId xmlns:a16="http://schemas.microsoft.com/office/drawing/2014/main" id="{8AC444A7-3EE0-400C-BA21-9A48DEDB132B}"/>
                </a:ext>
              </a:extLst>
            </p:cNvPr>
            <p:cNvSpPr txBox="1"/>
            <p:nvPr/>
          </p:nvSpPr>
          <p:spPr>
            <a:xfrm>
              <a:off x="684419" y="865292"/>
              <a:ext cx="5559377" cy="741834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878"/>
                </a:lnSpc>
              </a:pPr>
              <a:r>
                <a:rPr lang="en-US" sz="4400" spc="-122" dirty="0">
                  <a:solidFill>
                    <a:srgbClr val="FFFFFF"/>
                  </a:solidFill>
                  <a:latin typeface="Co Text Light" panose="020B0503060202020204" pitchFamily="34" charset="0"/>
                </a:rPr>
                <a:t>Healthy Extras</a:t>
              </a:r>
            </a:p>
          </p:txBody>
        </p:sp>
        <p:sp>
          <p:nvSpPr>
            <p:cNvPr id="19" name="TextBox 9">
              <a:extLst>
                <a:ext uri="{FF2B5EF4-FFF2-40B4-BE49-F238E27FC236}">
                  <a16:creationId xmlns:a16="http://schemas.microsoft.com/office/drawing/2014/main" id="{6141AAAF-0912-4688-9EBD-5BC6C2663CF2}"/>
                </a:ext>
              </a:extLst>
            </p:cNvPr>
            <p:cNvSpPr txBox="1"/>
            <p:nvPr/>
          </p:nvSpPr>
          <p:spPr>
            <a:xfrm>
              <a:off x="713821" y="1992758"/>
              <a:ext cx="4488400" cy="1610462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727"/>
                </a:lnSpc>
              </a:pPr>
              <a:r>
                <a:rPr lang="en-US" sz="2200" dirty="0">
                  <a:solidFill>
                    <a:schemeClr val="bg1"/>
                  </a:solidFill>
                  <a:latin typeface="Co Text Light" panose="020B0503060202020204" pitchFamily="34" charset="0"/>
                </a:rPr>
                <a:t>Supporting your emotional wellbeing. Coming soon, access to valuable services when you need them.</a:t>
              </a:r>
            </a:p>
          </p:txBody>
        </p:sp>
      </p:grpSp>
      <p:sp>
        <p:nvSpPr>
          <p:cNvPr id="21" name="TextBox 11">
            <a:extLst>
              <a:ext uri="{FF2B5EF4-FFF2-40B4-BE49-F238E27FC236}">
                <a16:creationId xmlns:a16="http://schemas.microsoft.com/office/drawing/2014/main" id="{508ADB06-5457-430C-B0DE-553E2534E2A5}"/>
              </a:ext>
            </a:extLst>
          </p:cNvPr>
          <p:cNvSpPr txBox="1"/>
          <p:nvPr/>
        </p:nvSpPr>
        <p:spPr>
          <a:xfrm>
            <a:off x="870324" y="3823974"/>
            <a:ext cx="8159376" cy="49552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2"/>
                </a:solidFill>
                <a:latin typeface="Co Text" panose="020B0503060202020204" pitchFamily="34" charset="0"/>
              </a:rPr>
              <a:t>Togetherall </a:t>
            </a:r>
            <a:r>
              <a:rPr lang="en-US" sz="1900" dirty="0">
                <a:solidFill>
                  <a:schemeClr val="tx2"/>
                </a:solidFill>
                <a:latin typeface="Co Text Light" panose="020B0503060202020204" pitchFamily="34" charset="0"/>
              </a:rPr>
              <a:t>– A safe online space to get the support you need, in confidence. </a:t>
            </a:r>
          </a:p>
          <a:p>
            <a:pPr marL="285750" indent="-285750">
              <a:spcAft>
                <a:spcPts val="18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2"/>
                </a:solidFill>
                <a:latin typeface="Co Text" panose="020B0503060202020204" pitchFamily="34" charset="0"/>
              </a:rPr>
              <a:t>24 Hour Advice and Information Line </a:t>
            </a:r>
            <a:r>
              <a:rPr lang="en-US" sz="1900" dirty="0">
                <a:solidFill>
                  <a:schemeClr val="tx2"/>
                </a:solidFill>
                <a:latin typeface="Co Text Light" panose="020B0503060202020204" pitchFamily="34" charset="0"/>
              </a:rPr>
              <a:t>– Confidential guidance on medical, legal or domestic issues.</a:t>
            </a:r>
          </a:p>
          <a:p>
            <a:pPr marL="285750" indent="-285750">
              <a:spcAft>
                <a:spcPts val="18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2"/>
                </a:solidFill>
                <a:latin typeface="Co Text" panose="020B0503060202020204" pitchFamily="34" charset="0"/>
              </a:rPr>
              <a:t>DoctorLine </a:t>
            </a:r>
            <a:r>
              <a:rPr lang="en-US" sz="1900" dirty="0">
                <a:solidFill>
                  <a:schemeClr val="tx2"/>
                </a:solidFill>
                <a:latin typeface="Co Text Light" panose="020B0503060202020204" pitchFamily="34" charset="0"/>
              </a:rPr>
              <a:t>– 24/7 telephone access to a practising UK GP. </a:t>
            </a:r>
          </a:p>
          <a:p>
            <a:pPr marL="285750" indent="-285750">
              <a:spcAft>
                <a:spcPts val="18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2"/>
                </a:solidFill>
                <a:latin typeface="Co Text" panose="020B0503060202020204" pitchFamily="34" charset="0"/>
              </a:rPr>
              <a:t>Westfield Rewards </a:t>
            </a:r>
            <a:r>
              <a:rPr lang="en-US" sz="1900" dirty="0">
                <a:solidFill>
                  <a:schemeClr val="tx2"/>
                </a:solidFill>
                <a:latin typeface="Co Text Light" panose="020B0503060202020204" pitchFamily="34" charset="0"/>
              </a:rPr>
              <a:t>– Offers and discounts at hundreds of retailers, restaurants and destinations.</a:t>
            </a:r>
          </a:p>
          <a:p>
            <a:pPr marL="285750" indent="-285750">
              <a:spcAft>
                <a:spcPts val="18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chemeClr val="tx2"/>
                </a:solidFill>
                <a:latin typeface="Co Text" panose="020B0503060202020204" pitchFamily="34" charset="0"/>
              </a:rPr>
              <a:t>Eldercare Advice </a:t>
            </a:r>
            <a:r>
              <a:rPr lang="en-US" sz="1900" dirty="0">
                <a:solidFill>
                  <a:schemeClr val="tx2"/>
                </a:solidFill>
                <a:latin typeface="Co Text Light" panose="020B0503060202020204" pitchFamily="34" charset="0"/>
              </a:rPr>
              <a:t>–</a:t>
            </a:r>
            <a:r>
              <a:rPr lang="en-GB" sz="1900" dirty="0">
                <a:solidFill>
                  <a:schemeClr val="tx2"/>
                </a:solidFill>
                <a:latin typeface="Co Text Light" panose="020B0503060202020204" pitchFamily="34" charset="0"/>
              </a:rPr>
              <a:t> Advice on navigating the care system, finding care homes and more.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>
                <a:solidFill>
                  <a:schemeClr val="tx2"/>
                </a:solidFill>
                <a:latin typeface="Co Text" panose="020B0503060202020204" pitchFamily="34" charset="0"/>
              </a:rPr>
              <a:t>Gym Discounts</a:t>
            </a:r>
            <a:r>
              <a:rPr lang="en-GB" sz="1900" dirty="0">
                <a:solidFill>
                  <a:schemeClr val="tx2"/>
                </a:solidFill>
                <a:latin typeface="Co Text Light" panose="020B0503060202020204" pitchFamily="34" charset="0"/>
              </a:rPr>
              <a:t> </a:t>
            </a:r>
            <a:r>
              <a:rPr lang="en-US" sz="1900" dirty="0">
                <a:solidFill>
                  <a:schemeClr val="tx2"/>
                </a:solidFill>
                <a:latin typeface="Co Text Light" panose="020B0503060202020204" pitchFamily="34" charset="0"/>
              </a:rPr>
              <a:t>– </a:t>
            </a:r>
            <a:r>
              <a:rPr lang="en-GB" sz="1900" dirty="0">
                <a:solidFill>
                  <a:schemeClr val="tx2"/>
                </a:solidFill>
                <a:latin typeface="Co Text Light" panose="020B0503060202020204" pitchFamily="34" charset="0"/>
              </a:rPr>
              <a:t>Save on membership at selected gyms.</a:t>
            </a:r>
            <a:br>
              <a:rPr lang="en-GB" sz="1900" dirty="0">
                <a:solidFill>
                  <a:schemeClr val="tx2"/>
                </a:solidFill>
                <a:latin typeface="Co Text Light" panose="020B0503060202020204" pitchFamily="34" charset="0"/>
              </a:rPr>
            </a:br>
            <a:endParaRPr lang="en-US" sz="1900" dirty="0">
              <a:solidFill>
                <a:schemeClr val="tx2"/>
              </a:solidFill>
              <a:latin typeface="Co Text Light" panose="020B0503060202020204" pitchFamily="34" charset="0"/>
            </a:endParaRPr>
          </a:p>
          <a:p>
            <a:pPr marL="285750" indent="-285750">
              <a:spcAft>
                <a:spcPts val="1800"/>
              </a:spcAft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2"/>
                </a:solidFill>
                <a:latin typeface="Co Text" panose="020B0503060202020204" pitchFamily="34" charset="0"/>
              </a:rPr>
              <a:t>Structured Counselling Sessions </a:t>
            </a:r>
            <a:r>
              <a:rPr lang="en-US" sz="1900" dirty="0">
                <a:solidFill>
                  <a:schemeClr val="tx2"/>
                </a:solidFill>
                <a:latin typeface="Co Text Light" panose="020B0503060202020204" pitchFamily="34" charset="0"/>
              </a:rPr>
              <a:t>– </a:t>
            </a:r>
            <a:r>
              <a:rPr lang="en-GB" sz="1900" dirty="0">
                <a:solidFill>
                  <a:schemeClr val="tx2"/>
                </a:solidFill>
                <a:latin typeface="Co Text Light" panose="020B0503060202020204" pitchFamily="34" charset="0"/>
              </a:rPr>
              <a:t>Up to six sessions of structured counselling delivered via telephone, online or face-to-face. </a:t>
            </a:r>
            <a:endParaRPr lang="en-US" sz="1900" dirty="0">
              <a:solidFill>
                <a:schemeClr val="tx2"/>
              </a:solidFill>
              <a:latin typeface="Co Text Light" panose="020B0503060202020204" pitchFamily="34" charset="0"/>
            </a:endParaRPr>
          </a:p>
        </p:txBody>
      </p:sp>
      <p:pic>
        <p:nvPicPr>
          <p:cNvPr id="22" name="Picture 16">
            <a:extLst>
              <a:ext uri="{FF2B5EF4-FFF2-40B4-BE49-F238E27FC236}">
                <a16:creationId xmlns:a16="http://schemas.microsoft.com/office/drawing/2014/main" id="{5926780C-0503-4A03-B123-EAB155391E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26158" y="11959005"/>
            <a:ext cx="1851090" cy="513678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3D95E4D1-60D1-4314-AD3F-A63BDD51EC64}"/>
              </a:ext>
            </a:extLst>
          </p:cNvPr>
          <p:cNvSpPr txBox="1"/>
          <p:nvPr/>
        </p:nvSpPr>
        <p:spPr>
          <a:xfrm>
            <a:off x="3216644" y="11944749"/>
            <a:ext cx="54583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6"/>
                </a:solidFill>
                <a:latin typeface="Co Text Light" panose="020B0503060202020204" pitchFamily="34" charset="0"/>
              </a:rPr>
              <a:t>Westfield Health is a trading name of Westfield Health &amp; Wellbeing Ltd and is registered in England &amp; Wales company number 9871093. Westfield Health is a registered trademark. </a:t>
            </a:r>
          </a:p>
        </p:txBody>
      </p:sp>
      <p:pic>
        <p:nvPicPr>
          <p:cNvPr id="32" name="Picture 31" descr="A person sitting at a table using a computer&#10;&#10;Description automatically generated">
            <a:extLst>
              <a:ext uri="{FF2B5EF4-FFF2-40B4-BE49-F238E27FC236}">
                <a16:creationId xmlns:a16="http://schemas.microsoft.com/office/drawing/2014/main" id="{CDD2B0A6-1DAD-4E90-98D2-98D7A1C154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5" t="-28781" r="20583" b="13158"/>
          <a:stretch/>
        </p:blipFill>
        <p:spPr>
          <a:xfrm>
            <a:off x="5256081" y="-1669591"/>
            <a:ext cx="5236285" cy="5229741"/>
          </a:xfrm>
          <a:prstGeom prst="ellipse">
            <a:avLst/>
          </a:prstGeom>
        </p:spPr>
      </p:pic>
      <p:pic>
        <p:nvPicPr>
          <p:cNvPr id="33" name="Picture 8">
            <a:extLst>
              <a:ext uri="{FF2B5EF4-FFF2-40B4-BE49-F238E27FC236}">
                <a16:creationId xmlns:a16="http://schemas.microsoft.com/office/drawing/2014/main" id="{E17A85F6-8318-4C8A-A9B1-0D5DCF309C1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81" r="181"/>
          <a:stretch>
            <a:fillRect/>
          </a:stretch>
        </p:blipFill>
        <p:spPr>
          <a:xfrm>
            <a:off x="5259973" y="-1649996"/>
            <a:ext cx="5228499" cy="5228499"/>
          </a:xfrm>
          <a:prstGeom prst="rect">
            <a:avLst/>
          </a:prstGeom>
        </p:spPr>
      </p:pic>
      <p:grpSp>
        <p:nvGrpSpPr>
          <p:cNvPr id="34" name="Group 13">
            <a:extLst>
              <a:ext uri="{FF2B5EF4-FFF2-40B4-BE49-F238E27FC236}">
                <a16:creationId xmlns:a16="http://schemas.microsoft.com/office/drawing/2014/main" id="{59636AE8-02ED-4242-ADED-D21ED92B5790}"/>
              </a:ext>
            </a:extLst>
          </p:cNvPr>
          <p:cNvGrpSpPr/>
          <p:nvPr/>
        </p:nvGrpSpPr>
        <p:grpSpPr>
          <a:xfrm>
            <a:off x="5342957" y="2292856"/>
            <a:ext cx="1263880" cy="1263880"/>
            <a:chOff x="0" y="0"/>
            <a:chExt cx="6350000" cy="6350000"/>
          </a:xfrm>
          <a:solidFill>
            <a:schemeClr val="accent1"/>
          </a:solidFill>
        </p:grpSpPr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B4BCB26B-0252-40B1-8867-012796C62744}"/>
                </a:ext>
              </a:extLst>
            </p:cNvPr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36" name="Picture 35" descr="Icon&#10;&#10;Description automatically generated">
            <a:extLst>
              <a:ext uri="{FF2B5EF4-FFF2-40B4-BE49-F238E27FC236}">
                <a16:creationId xmlns:a16="http://schemas.microsoft.com/office/drawing/2014/main" id="{A646F4C6-9440-4D32-A877-7AB6460D5B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979" y="2503663"/>
            <a:ext cx="853835" cy="85383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8DAB9AC-2A00-43FC-BF35-4139B3AE9586}"/>
              </a:ext>
            </a:extLst>
          </p:cNvPr>
          <p:cNvSpPr txBox="1"/>
          <p:nvPr/>
        </p:nvSpPr>
        <p:spPr>
          <a:xfrm>
            <a:off x="870324" y="10491607"/>
            <a:ext cx="81783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525"/>
              </a:spcAft>
            </a:pPr>
            <a:r>
              <a:rPr lang="en-GB" sz="2400" dirty="0">
                <a:solidFill>
                  <a:schemeClr val="accent6"/>
                </a:solidFill>
                <a:latin typeface="Co Text" panose="020B0503060202020204" pitchFamily="34" charset="0"/>
              </a:rPr>
              <a:t>We’ll be in touch shortly with more information on how to access your services. </a:t>
            </a:r>
            <a:endParaRPr lang="en-GB" sz="2400" dirty="0">
              <a:solidFill>
                <a:schemeClr val="accent6"/>
              </a:solidFill>
              <a:highlight>
                <a:srgbClr val="FFFF00"/>
              </a:highlight>
              <a:latin typeface="Co Text" panose="020B050306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505817"/>
      </p:ext>
    </p:extLst>
  </p:cSld>
  <p:clrMapOvr>
    <a:masterClrMapping/>
  </p:clrMapOvr>
</p:sld>
</file>

<file path=ppt/theme/theme1.xml><?xml version="1.0" encoding="utf-8"?>
<a:theme xmlns:a="http://schemas.openxmlformats.org/drawingml/2006/main" name="Westfield Health">
  <a:themeElements>
    <a:clrScheme name="Westfield Health 2017">
      <a:dk1>
        <a:sysClr val="windowText" lastClr="000000"/>
      </a:dk1>
      <a:lt1>
        <a:sysClr val="window" lastClr="FFFFFF"/>
      </a:lt1>
      <a:dk2>
        <a:srgbClr val="5D686E"/>
      </a:dk2>
      <a:lt2>
        <a:srgbClr val="F2F2F2"/>
      </a:lt2>
      <a:accent1>
        <a:srgbClr val="E94E1B"/>
      </a:accent1>
      <a:accent2>
        <a:srgbClr val="89C7CF"/>
      </a:accent2>
      <a:accent3>
        <a:srgbClr val="F38B00"/>
      </a:accent3>
      <a:accent4>
        <a:srgbClr val="A5C27E"/>
      </a:accent4>
      <a:accent5>
        <a:srgbClr val="94A3C6"/>
      </a:accent5>
      <a:accent6>
        <a:srgbClr val="5D686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field Health" id="{11D3E088-556C-45A7-9D4B-50F2D4FE9C71}" vid="{892D9275-E1E6-4457-A0DB-3F3062EDCD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56368091617F4883C1C80E28EA64E3" ma:contentTypeVersion="14" ma:contentTypeDescription="Create a new document." ma:contentTypeScope="" ma:versionID="407c754c47444fbae3c6b289e627c081">
  <xsd:schema xmlns:xsd="http://www.w3.org/2001/XMLSchema" xmlns:xs="http://www.w3.org/2001/XMLSchema" xmlns:p="http://schemas.microsoft.com/office/2006/metadata/properties" xmlns:ns2="c7f04721-209e-4292-a15d-ee33b9ae169f" xmlns:ns3="a78636ca-adca-4e1f-bbaf-703bd906f79e" targetNamespace="http://schemas.microsoft.com/office/2006/metadata/properties" ma:root="true" ma:fieldsID="1b49e7f25a8095275c9acff3eb673a57" ns2:_="" ns3:_="">
    <xsd:import namespace="c7f04721-209e-4292-a15d-ee33b9ae169f"/>
    <xsd:import namespace="a78636ca-adca-4e1f-bbaf-703bd906f7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04721-209e-4292-a15d-ee33b9ae16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8060c3b6-0981-4c04-9542-7ecc064fd0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8636ca-adca-4e1f-bbaf-703bd906f79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0cf0e933-b3a2-46a4-82ea-31e8e4c4266b}" ma:internalName="TaxCatchAll" ma:showField="CatchAllData" ma:web="a78636ca-adca-4e1f-bbaf-703bd906f7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D3218A-FA49-4A34-BD8D-8F9677C551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CA7768-47EA-4E4A-BC87-C22104712A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f04721-209e-4292-a15d-ee33b9ae169f"/>
    <ds:schemaRef ds:uri="a78636ca-adca-4e1f-bbaf-703bd906f7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Westfield Health</Template>
  <TotalTime>20420</TotalTime>
  <Words>169</Words>
  <Application>Microsoft Office PowerPoint</Application>
  <PresentationFormat>A3 Paper (297x420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Westfield Health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Hancock-Fell</dc:creator>
  <cp:lastModifiedBy>Hancock Fell, Jonjo</cp:lastModifiedBy>
  <cp:revision>101</cp:revision>
  <cp:lastPrinted>2019-04-03T09:03:12Z</cp:lastPrinted>
  <dcterms:created xsi:type="dcterms:W3CDTF">2018-12-20T16:27:29Z</dcterms:created>
  <dcterms:modified xsi:type="dcterms:W3CDTF">2024-01-11T11:32:37Z</dcterms:modified>
</cp:coreProperties>
</file>