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handoutMasterIdLst>
    <p:handoutMasterId r:id="rId5"/>
  </p:handoutMasterIdLst>
  <p:sldIdLst>
    <p:sldId id="259" r:id="rId2"/>
    <p:sldId id="260" r:id="rId3"/>
    <p:sldId id="261" r:id="rId4"/>
  </p:sldIdLst>
  <p:sldSz cx="9601200" cy="12801600" type="A3"/>
  <p:notesSz cx="9926638" cy="67976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o Text" panose="020B0503060202020204" pitchFamily="34" charset="0"/>
      <p:regular r:id="rId10"/>
      <p:bold r:id="rId11"/>
    </p:embeddedFont>
    <p:embeddedFont>
      <p:font typeface="Co Text Light" panose="020B0503060202020204" pitchFamily="34" charset="0"/>
      <p:regular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0" d="100"/>
          <a:sy n="60" d="100"/>
        </p:scale>
        <p:origin x="2862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74FB-CC7C-492A-8741-DD4D3B1066D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97DC-F91A-49C5-A511-55E9BB885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0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2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7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87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854734"/>
            <a:ext cx="2960370" cy="7387358"/>
          </a:xfrm>
        </p:spPr>
        <p:txBody>
          <a:bodyPr anchor="t">
            <a:normAutofit/>
          </a:bodyPr>
          <a:lstStyle>
            <a:lvl1pPr>
              <a:defRPr sz="2517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 about case study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" y="718215"/>
            <a:ext cx="2880360" cy="568258"/>
          </a:xfrm>
        </p:spPr>
        <p:txBody>
          <a:bodyPr anchor="ctr">
            <a:noAutofit/>
          </a:bodyPr>
          <a:lstStyle>
            <a:lvl1pPr algn="l">
              <a:defRPr sz="1258" b="1"/>
            </a:lvl1pPr>
          </a:lstStyle>
          <a:p>
            <a:pPr lvl="0"/>
            <a:r>
              <a:rPr lang="en-US" dirty="0"/>
              <a:t>Case Study Type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5999"/>
            <a:ext cx="6400800" cy="1279560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Case Study Imagery</a:t>
            </a:r>
          </a:p>
        </p:txBody>
      </p:sp>
    </p:spTree>
    <p:extLst>
      <p:ext uri="{BB962C8B-B14F-4D97-AF65-F5344CB8AC3E}">
        <p14:creationId xmlns:p14="http://schemas.microsoft.com/office/powerpoint/2010/main" val="355706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168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3" y="2560320"/>
            <a:ext cx="8761095" cy="981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79701" y="1063298"/>
            <a:ext cx="1501447" cy="934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4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9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1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b="1" kern="1200">
          <a:solidFill>
            <a:schemeClr val="accent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Clr>
          <a:schemeClr val="accent1"/>
        </a:buClr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7CCAC5B-8788-4B82-B214-307D25AF5935}"/>
              </a:ext>
            </a:extLst>
          </p:cNvPr>
          <p:cNvGrpSpPr/>
          <p:nvPr/>
        </p:nvGrpSpPr>
        <p:grpSpPr>
          <a:xfrm>
            <a:off x="-340242" y="7196563"/>
            <a:ext cx="10674306" cy="10674305"/>
            <a:chOff x="-22645114" y="1273701"/>
            <a:chExt cx="16534650" cy="165346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753931" y="5935422"/>
              <a:ext cx="10933781" cy="7289187"/>
            </a:xfrm>
            <a:prstGeom prst="rect">
              <a:avLst/>
            </a:prstGeom>
          </p:spPr>
        </p:pic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61E62C80-5C72-4FB6-8050-AFB6DA9CCAD3}"/>
                </a:ext>
              </a:extLst>
            </p:cNvPr>
            <p:cNvSpPr/>
            <p:nvPr/>
          </p:nvSpPr>
          <p:spPr>
            <a:xfrm>
              <a:off x="-22645114" y="1273701"/>
              <a:ext cx="16534650" cy="16534650"/>
            </a:xfrm>
            <a:prstGeom prst="donut">
              <a:avLst>
                <a:gd name="adj" fmla="val 28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C528E917-F317-446A-9275-7E04A7F00613}"/>
                </a:ext>
              </a:extLst>
            </p:cNvPr>
            <p:cNvSpPr/>
            <p:nvPr/>
          </p:nvSpPr>
          <p:spPr>
            <a:xfrm>
              <a:off x="-18003726" y="5918797"/>
              <a:ext cx="7290000" cy="7290000"/>
            </a:xfrm>
            <a:prstGeom prst="donut">
              <a:avLst>
                <a:gd name="adj" fmla="val 12274"/>
              </a:avLst>
            </a:prstGeom>
            <a:solidFill>
              <a:srgbClr val="89C7C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43756" y="1550063"/>
            <a:ext cx="7526887" cy="780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dirty="0">
                <a:solidFill>
                  <a:schemeClr val="accent6"/>
                </a:solidFill>
                <a:latin typeface="Co Text Light" panose="020B0503060202020204" pitchFamily="34" charset="0"/>
              </a:rPr>
              <a:t>We all know the importance of physical exercise, but your emotional wellness is just as important.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dirty="0">
                <a:solidFill>
                  <a:schemeClr val="accent6"/>
                </a:solidFill>
                <a:latin typeface="Co Text Light" panose="020B0503060202020204" pitchFamily="34" charset="0"/>
              </a:rPr>
              <a:t>You have access to Healthy Extras, which provides you with access to a range of valuable services to help support your emotional wellbeing. These services include: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accent2"/>
                </a:solidFill>
                <a:latin typeface="Co Text" panose="020B0503060202020204" pitchFamily="34" charset="0"/>
              </a:rPr>
              <a:t>Togetherall</a:t>
            </a:r>
            <a:r>
              <a:rPr lang="en-GB" sz="1800" dirty="0">
                <a:solidFill>
                  <a:schemeClr val="accent2"/>
                </a:solidFill>
                <a:latin typeface="Co Text" panose="020B0503060202020204" pitchFamily="34" charset="0"/>
              </a:rPr>
              <a:t> </a:t>
            </a:r>
            <a:r>
              <a:rPr lang="en-GB" sz="1800" dirty="0">
                <a:solidFill>
                  <a:schemeClr val="accent6"/>
                </a:solidFill>
                <a:latin typeface="Co Text Light" panose="020B0503060202020204" pitchFamily="34" charset="0"/>
              </a:rPr>
              <a:t>– a safe online space to get the support you need, in confidence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2"/>
                </a:solidFill>
                <a:latin typeface="Co Text" panose="020B0503060202020204" pitchFamily="34" charset="0"/>
              </a:rPr>
              <a:t>24 Hour Advice and Information Line </a:t>
            </a:r>
            <a:r>
              <a:rPr lang="en-GB" sz="1800" dirty="0">
                <a:solidFill>
                  <a:schemeClr val="accent6"/>
                </a:solidFill>
                <a:latin typeface="Co Text Light" panose="020B0503060202020204" pitchFamily="34" charset="0"/>
              </a:rPr>
              <a:t>– confidential guidance on medical, legal or domestic issues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2"/>
                </a:solidFill>
                <a:latin typeface="Co Text" panose="020B0503060202020204" pitchFamily="34" charset="0"/>
              </a:rPr>
              <a:t>DoctorLine </a:t>
            </a:r>
            <a:r>
              <a:rPr lang="en-GB" sz="1800" dirty="0">
                <a:solidFill>
                  <a:schemeClr val="accent6"/>
                </a:solidFill>
                <a:latin typeface="Co Text Light" panose="020B0503060202020204" pitchFamily="34" charset="0"/>
              </a:rPr>
              <a:t>– 24/7 telephone access to a practising UK GP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2"/>
                </a:solidFill>
                <a:latin typeface="Co Text" panose="020B0503060202020204" pitchFamily="34" charset="0"/>
              </a:rPr>
              <a:t>Westfield Rewards </a:t>
            </a:r>
            <a:r>
              <a:rPr lang="en-GB" sz="1800" dirty="0">
                <a:solidFill>
                  <a:schemeClr val="accent6"/>
                </a:solidFill>
                <a:latin typeface="Co Text Light" panose="020B0503060202020204" pitchFamily="34" charset="0"/>
              </a:rPr>
              <a:t>– Discounts and special offers at hundreds of retailers, restaurants and destinations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  <a:latin typeface="Co Text" panose="020B0503060202020204" pitchFamily="34" charset="0"/>
              </a:rPr>
              <a:t>Eldercare Advice </a:t>
            </a:r>
            <a:r>
              <a:rPr lang="en-GB" sz="1800" dirty="0">
                <a:solidFill>
                  <a:schemeClr val="accent6"/>
                </a:solidFill>
                <a:latin typeface="Co Text Light" panose="020B0503060202020204" pitchFamily="34" charset="0"/>
              </a:rPr>
              <a:t>– </a:t>
            </a:r>
            <a:r>
              <a:rPr lang="en-GB" dirty="0">
                <a:solidFill>
                  <a:schemeClr val="accent6"/>
                </a:solidFill>
                <a:latin typeface="Co Text Light" panose="020B0503060202020204" pitchFamily="34" charset="0"/>
              </a:rPr>
              <a:t>Advice on navigating the care system, finding care homes and more. 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  <a:latin typeface="Co Text" panose="020B0503060202020204" pitchFamily="34" charset="0"/>
              </a:rPr>
              <a:t>Gym Discounts </a:t>
            </a:r>
            <a:r>
              <a:rPr lang="en-GB" sz="1800" dirty="0">
                <a:solidFill>
                  <a:schemeClr val="accent6"/>
                </a:solidFill>
                <a:latin typeface="Co Text Light" panose="020B0503060202020204" pitchFamily="34" charset="0"/>
              </a:rPr>
              <a:t>– </a:t>
            </a:r>
            <a:r>
              <a:rPr lang="en-GB" dirty="0">
                <a:solidFill>
                  <a:schemeClr val="accent6"/>
                </a:solidFill>
                <a:latin typeface="Co Text Light" panose="020B0503060202020204" pitchFamily="34" charset="0"/>
              </a:rPr>
              <a:t>Save on membership at selected gyms, leisure centres, bootcamps &amp; studios.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  <a:latin typeface="Co Text" panose="020B0503060202020204" pitchFamily="34" charset="0"/>
              </a:rPr>
              <a:t>Structured Counselling Sessions </a:t>
            </a:r>
            <a:r>
              <a:rPr lang="en-GB" dirty="0">
                <a:solidFill>
                  <a:schemeClr val="accent6"/>
                </a:solidFill>
                <a:latin typeface="Co Text Light" panose="020B0503060202020204" pitchFamily="34" charset="0"/>
              </a:rPr>
              <a:t>- Up to six sessions of structured counselling delivered via telephone, online or face-to-face. </a:t>
            </a:r>
          </a:p>
          <a:p>
            <a:pPr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</a:pPr>
            <a:r>
              <a:rPr lang="en-US" dirty="0">
                <a:solidFill>
                  <a:schemeClr val="accent6"/>
                </a:solidFill>
                <a:latin typeface="Co Text" panose="020B0503060202020204" pitchFamily="34" charset="0"/>
              </a:rPr>
              <a:t>See overleaf for more information on the services and how to access them.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96" y="518303"/>
            <a:ext cx="2504547" cy="7231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3756" y="683085"/>
            <a:ext cx="809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600" dirty="0">
                <a:solidFill>
                  <a:schemeClr val="accent1"/>
                </a:solidFill>
                <a:latin typeface="Co Text Light" panose="020B0503060202020204" pitchFamily="34" charset="0"/>
              </a:rPr>
              <a:t>Healthy Extras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F71618-2DC4-4F97-8E81-114792ADD1F0}"/>
              </a:ext>
            </a:extLst>
          </p:cNvPr>
          <p:cNvSpPr/>
          <p:nvPr/>
        </p:nvSpPr>
        <p:spPr>
          <a:xfrm>
            <a:off x="6630131" y="10060224"/>
            <a:ext cx="1862079" cy="18482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atin typeface="Co Text Light" panose="020B050306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070C67E-8052-F9BD-B995-C66D6A6C45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3" y="10275754"/>
            <a:ext cx="1448159" cy="144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5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AD4D29C-94AB-47FA-B756-6A3101FCA49E}"/>
              </a:ext>
            </a:extLst>
          </p:cNvPr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rgbClr val="D4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9F9171-D27C-486C-BBB7-3F05BCCD46C4}"/>
              </a:ext>
            </a:extLst>
          </p:cNvPr>
          <p:cNvGrpSpPr/>
          <p:nvPr/>
        </p:nvGrpSpPr>
        <p:grpSpPr>
          <a:xfrm>
            <a:off x="5854529" y="-2300376"/>
            <a:ext cx="5091963" cy="5091963"/>
            <a:chOff x="-5086350" y="2472160"/>
            <a:chExt cx="7200000" cy="7200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0CF3F64-8CAE-42DE-AE1F-F5B4161894F6}"/>
                </a:ext>
              </a:extLst>
            </p:cNvPr>
            <p:cNvSpPr/>
            <p:nvPr/>
          </p:nvSpPr>
          <p:spPr>
            <a:xfrm>
              <a:off x="-5086350" y="2472160"/>
              <a:ext cx="7200000" cy="720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9A2A5A7-6496-4ACF-A788-BD69E45595E4}"/>
                </a:ext>
              </a:extLst>
            </p:cNvPr>
            <p:cNvSpPr/>
            <p:nvPr/>
          </p:nvSpPr>
          <p:spPr>
            <a:xfrm>
              <a:off x="-4449074" y="3109436"/>
              <a:ext cx="5925448" cy="592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A4BF2CFE-3617-4F3E-919B-C477312533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-60781" r="-1308" b="10759"/>
          <a:stretch/>
        </p:blipFill>
        <p:spPr>
          <a:xfrm>
            <a:off x="6513165" y="-1613001"/>
            <a:ext cx="3810629" cy="3819600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0591" y="1157268"/>
            <a:ext cx="469771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400" spc="-150" dirty="0">
                <a:solidFill>
                  <a:schemeClr val="accent1"/>
                </a:solidFill>
                <a:latin typeface="Co Text Light" panose="020B0503060202020204" pitchFamily="34" charset="0"/>
              </a:rPr>
              <a:t>What’s included?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591" y="1766066"/>
            <a:ext cx="5270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100" dirty="0">
                <a:solidFill>
                  <a:schemeClr val="accent6"/>
                </a:solidFill>
                <a:latin typeface="Co Text Light" panose="020B0503060202020204" pitchFamily="34" charset="0"/>
              </a:rPr>
              <a:t>These services give you quick and easy access to professional help.</a:t>
            </a:r>
          </a:p>
        </p:txBody>
      </p:sp>
      <p:sp>
        <p:nvSpPr>
          <p:cNvPr id="1034" name="Rectangle 1033"/>
          <p:cNvSpPr/>
          <p:nvPr/>
        </p:nvSpPr>
        <p:spPr>
          <a:xfrm>
            <a:off x="962132" y="12186594"/>
            <a:ext cx="7559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6"/>
                </a:solidFill>
                <a:latin typeface="Co Text Light" panose="020B0503060202020204" pitchFamily="34" charset="0"/>
              </a:rPr>
              <a:t>Westfield Health is a trading name of Westfield Health &amp; Wellbeing Ltd and is registered in England &amp; Wales company number 9871093.</a:t>
            </a:r>
          </a:p>
          <a:p>
            <a:endParaRPr lang="en-US" sz="800" dirty="0">
              <a:solidFill>
                <a:schemeClr val="accent6"/>
              </a:solidFill>
              <a:latin typeface="Co Text Light" panose="020B0503060202020204" pitchFamily="34" charset="0"/>
            </a:endParaRPr>
          </a:p>
          <a:p>
            <a:r>
              <a:rPr lang="en-US" sz="800" dirty="0">
                <a:solidFill>
                  <a:schemeClr val="accent6"/>
                </a:solidFill>
                <a:latin typeface="Co Text Light" panose="020B0503060202020204" pitchFamily="34" charset="0"/>
              </a:rPr>
              <a:t>Westfield Health is a registered trademark.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E991D4-3EF1-4BF2-8B2B-83325217F61B}"/>
              </a:ext>
            </a:extLst>
          </p:cNvPr>
          <p:cNvGrpSpPr/>
          <p:nvPr/>
        </p:nvGrpSpPr>
        <p:grpSpPr>
          <a:xfrm>
            <a:off x="962132" y="4710152"/>
            <a:ext cx="7444226" cy="1631216"/>
            <a:chOff x="962132" y="4554702"/>
            <a:chExt cx="7444226" cy="1631216"/>
          </a:xfrm>
        </p:grpSpPr>
        <p:sp>
          <p:nvSpPr>
            <p:cNvPr id="40" name="TextBox 39"/>
            <p:cNvSpPr txBox="1"/>
            <p:nvPr/>
          </p:nvSpPr>
          <p:spPr>
            <a:xfrm>
              <a:off x="2483593" y="4554702"/>
              <a:ext cx="592276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dirty="0">
                  <a:solidFill>
                    <a:schemeClr val="accent6"/>
                  </a:solidFill>
                  <a:latin typeface="Co Text" panose="020B0503060202020204" pitchFamily="34" charset="0"/>
                </a:rPr>
                <a:t>DoctorLine</a:t>
              </a:r>
            </a:p>
            <a:p>
              <a:pPr>
                <a:spcAft>
                  <a:spcPts val="600"/>
                </a:spcAft>
              </a:pPr>
              <a:r>
                <a:rPr lang="en-GB" sz="12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From anywhere in the world, 24 hours a day, you can pick up the phone and arrange a call back from a practising UK GP, to discuss any health issues and receive advice or a diagnosis. You can even choose to have a webcam consultation. Prescription medicines can be sent to your home, workplace or a nearby pharmacy.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Call </a:t>
              </a:r>
              <a:r>
                <a:rPr lang="en-GB" sz="1400" dirty="0">
                  <a:solidFill>
                    <a:schemeClr val="accent1"/>
                  </a:solidFill>
                  <a:latin typeface="Co Text Light" panose="020B0503060202020204" pitchFamily="34" charset="0"/>
                </a:rPr>
                <a:t>0345 319 3991 </a:t>
              </a:r>
              <a:r>
                <a:rPr lang="en-GB" sz="14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and use code</a:t>
              </a:r>
              <a:r>
                <a:rPr lang="en-GB" sz="1400" dirty="0">
                  <a:solidFill>
                    <a:schemeClr val="accent1"/>
                  </a:solidFill>
                  <a:latin typeface="Co Text Light" panose="020B0503060202020204" pitchFamily="34" charset="0"/>
                </a:rPr>
                <a:t> </a:t>
              </a:r>
              <a:r>
                <a:rPr lang="en-GB" sz="1400" dirty="0">
                  <a:solidFill>
                    <a:schemeClr val="accent1"/>
                  </a:solidFill>
                  <a:highlight>
                    <a:srgbClr val="FFFF00"/>
                  </a:highlight>
                  <a:latin typeface="Co Text Light" panose="020B0503060202020204" pitchFamily="34" charset="0"/>
                </a:rPr>
                <a:t>72115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27871A-CC01-40AD-BE74-95CD4AC96E56}"/>
                </a:ext>
              </a:extLst>
            </p:cNvPr>
            <p:cNvGrpSpPr/>
            <p:nvPr/>
          </p:nvGrpSpPr>
          <p:grpSpPr>
            <a:xfrm>
              <a:off x="962132" y="4647977"/>
              <a:ext cx="1260000" cy="1260000"/>
              <a:chOff x="962132" y="4261007"/>
              <a:chExt cx="1260000" cy="12600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962132" y="4261007"/>
                <a:ext cx="1260000" cy="12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Co Text Light" panose="020B0503060202020204" pitchFamily="34" charset="0"/>
                </a:endParaRPr>
              </a:p>
            </p:txBody>
          </p:sp>
          <p:pic>
            <p:nvPicPr>
              <p:cNvPr id="19" name="Picture 18" descr="Shape, icon, arrow&#10;&#10;Description automatically generated">
                <a:extLst>
                  <a:ext uri="{FF2B5EF4-FFF2-40B4-BE49-F238E27FC236}">
                    <a16:creationId xmlns:a16="http://schemas.microsoft.com/office/drawing/2014/main" id="{40BDAB01-CC1A-4259-8BA3-5AADC5104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0082" y="4469654"/>
                <a:ext cx="868908" cy="868908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A945C-610E-46EF-A259-F65958A5039A}"/>
              </a:ext>
            </a:extLst>
          </p:cNvPr>
          <p:cNvGrpSpPr/>
          <p:nvPr/>
        </p:nvGrpSpPr>
        <p:grpSpPr>
          <a:xfrm>
            <a:off x="962132" y="3034388"/>
            <a:ext cx="7444227" cy="1276331"/>
            <a:chOff x="962131" y="3078688"/>
            <a:chExt cx="7444227" cy="1276331"/>
          </a:xfrm>
        </p:grpSpPr>
        <p:sp>
          <p:nvSpPr>
            <p:cNvPr id="34" name="TextBox 33"/>
            <p:cNvSpPr txBox="1"/>
            <p:nvPr/>
          </p:nvSpPr>
          <p:spPr>
            <a:xfrm>
              <a:off x="2483592" y="3093135"/>
              <a:ext cx="592276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dirty="0" err="1">
                  <a:solidFill>
                    <a:schemeClr val="accent6"/>
                  </a:solidFill>
                  <a:latin typeface="Co Text" panose="020B0503060202020204" pitchFamily="34" charset="0"/>
                </a:rPr>
                <a:t>Togetherall</a:t>
              </a:r>
              <a:endParaRPr lang="en-GB" sz="1600" dirty="0">
                <a:solidFill>
                  <a:schemeClr val="accent6"/>
                </a:solidFill>
                <a:latin typeface="Co Text" panose="020B050306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GB" sz="12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Worried, stressed or anxious? Feeling low or not coping? </a:t>
              </a:r>
              <a:r>
                <a:rPr lang="en-GB" sz="1200" dirty="0" err="1">
                  <a:solidFill>
                    <a:schemeClr val="accent6"/>
                  </a:solidFill>
                  <a:latin typeface="Co Text Light" panose="020B0503060202020204" pitchFamily="34" charset="0"/>
                </a:rPr>
                <a:t>Togetherall</a:t>
              </a:r>
              <a:r>
                <a:rPr lang="en-GB" sz="12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 is a safe online space for you to explore things that are troubling you and get support in confidence.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Visit</a:t>
              </a:r>
              <a:r>
                <a:rPr lang="en-GB" sz="1400" b="1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 </a:t>
              </a:r>
              <a:r>
                <a:rPr lang="en-GB" sz="1400" dirty="0">
                  <a:solidFill>
                    <a:schemeClr val="accent1"/>
                  </a:solidFill>
                  <a:latin typeface="Co Text Light" panose="020B0503060202020204" pitchFamily="34" charset="0"/>
                </a:rPr>
                <a:t>togetherall.com/</a:t>
              </a:r>
              <a:r>
                <a:rPr lang="en-GB" sz="1400" dirty="0" err="1">
                  <a:solidFill>
                    <a:schemeClr val="accent1"/>
                  </a:solidFill>
                  <a:latin typeface="Co Text Light" panose="020B0503060202020204" pitchFamily="34" charset="0"/>
                </a:rPr>
                <a:t>joinnow</a:t>
              </a:r>
              <a:r>
                <a:rPr lang="en-GB" sz="1400" dirty="0">
                  <a:solidFill>
                    <a:schemeClr val="accent1"/>
                  </a:solidFill>
                  <a:latin typeface="Co Text Light" panose="020B0503060202020204" pitchFamily="34" charset="0"/>
                </a:rPr>
                <a:t>/</a:t>
              </a:r>
              <a:r>
                <a:rPr lang="en-GB" sz="1400" dirty="0" err="1">
                  <a:solidFill>
                    <a:schemeClr val="accent1"/>
                  </a:solidFill>
                  <a:latin typeface="Co Text Light" panose="020B0503060202020204" pitchFamily="34" charset="0"/>
                </a:rPr>
                <a:t>westfieldhealth</a:t>
              </a:r>
              <a:endParaRPr lang="en-GB" sz="1400" dirty="0">
                <a:solidFill>
                  <a:schemeClr val="accent1"/>
                </a:solidFill>
                <a:latin typeface="Co Text Light" panose="020B050306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A2A89CD-A676-4520-828C-4D3BB5156AAB}"/>
                </a:ext>
              </a:extLst>
            </p:cNvPr>
            <p:cNvGrpSpPr/>
            <p:nvPr/>
          </p:nvGrpSpPr>
          <p:grpSpPr>
            <a:xfrm>
              <a:off x="962131" y="3078688"/>
              <a:ext cx="1260000" cy="1260000"/>
              <a:chOff x="962132" y="2700760"/>
              <a:chExt cx="1260000" cy="12600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962132" y="2700760"/>
                <a:ext cx="1260000" cy="12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Co Text Light" panose="020B0503060202020204" pitchFamily="34" charset="0"/>
                </a:endParaRP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36AC14D-3A14-425D-9FDD-F1D09AC88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17759" y="2869406"/>
                <a:ext cx="922708" cy="922708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9F7B45-1300-4794-8E5F-7E0B8C887F6A}"/>
              </a:ext>
            </a:extLst>
          </p:cNvPr>
          <p:cNvGrpSpPr/>
          <p:nvPr/>
        </p:nvGrpSpPr>
        <p:grpSpPr>
          <a:xfrm>
            <a:off x="962132" y="10217323"/>
            <a:ext cx="7514466" cy="1279407"/>
            <a:chOff x="962132" y="9268922"/>
            <a:chExt cx="7514466" cy="127940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AF830E-6324-46C1-A89D-2B44383CA213}"/>
                </a:ext>
              </a:extLst>
            </p:cNvPr>
            <p:cNvSpPr txBox="1"/>
            <p:nvPr/>
          </p:nvSpPr>
          <p:spPr>
            <a:xfrm>
              <a:off x="2483593" y="9268922"/>
              <a:ext cx="5993005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dirty="0">
                  <a:solidFill>
                    <a:schemeClr val="accent6"/>
                  </a:solidFill>
                  <a:latin typeface="Co Text" panose="020B0503060202020204" pitchFamily="34" charset="0"/>
                </a:rPr>
                <a:t>Westfield Rewards</a:t>
              </a:r>
            </a:p>
            <a:p>
              <a:pPr>
                <a:spcAft>
                  <a:spcPts val="600"/>
                </a:spcAft>
              </a:pPr>
              <a:r>
                <a:rPr lang="en-GB" sz="12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We’re giving you access to our exclusive rewards website, providing you with special offers on all your favourite goods and services from over 1,000 leading restaurants, retailers and destinations.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A1B0B7F-FC4F-40F3-8CE5-93F90EC46DD7}"/>
                </a:ext>
              </a:extLst>
            </p:cNvPr>
            <p:cNvSpPr/>
            <p:nvPr/>
          </p:nvSpPr>
          <p:spPr>
            <a:xfrm>
              <a:off x="962132" y="9288329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latin typeface="Co Text Light" panose="020B0503060202020204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3A9DCEC-81EB-4694-A3E5-92C996C7B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26" y="9543623"/>
              <a:ext cx="749412" cy="74941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7813B79-7284-4B77-99C2-CC9690C5116A}"/>
              </a:ext>
            </a:extLst>
          </p:cNvPr>
          <p:cNvGrpSpPr/>
          <p:nvPr/>
        </p:nvGrpSpPr>
        <p:grpSpPr>
          <a:xfrm>
            <a:off x="962132" y="6556135"/>
            <a:ext cx="7274996" cy="1446550"/>
            <a:chOff x="962132" y="7381826"/>
            <a:chExt cx="7274996" cy="1446550"/>
          </a:xfrm>
        </p:grpSpPr>
        <p:sp>
          <p:nvSpPr>
            <p:cNvPr id="43" name="TextBox 42"/>
            <p:cNvSpPr txBox="1"/>
            <p:nvPr/>
          </p:nvSpPr>
          <p:spPr>
            <a:xfrm>
              <a:off x="2483593" y="7381826"/>
              <a:ext cx="575353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dirty="0">
                  <a:solidFill>
                    <a:schemeClr val="accent6"/>
                  </a:solidFill>
                  <a:latin typeface="Co Text" panose="020B0503060202020204" pitchFamily="34" charset="0"/>
                </a:rPr>
                <a:t>24 Hour Advice and Information Line</a:t>
              </a:r>
            </a:p>
            <a:p>
              <a:pPr>
                <a:spcAft>
                  <a:spcPts val="600"/>
                </a:spcAft>
              </a:pPr>
              <a:r>
                <a:rPr lang="en-GB" sz="12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Whatever the issue, support and advice is just a phone call away. This service gives you and your resident family access to confidential guidance on medical, legal or domestic issues from qualified counsellors, legal advisors and nurses.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Call </a:t>
              </a:r>
              <a:r>
                <a:rPr lang="en-GB" sz="1400" dirty="0">
                  <a:solidFill>
                    <a:schemeClr val="accent1"/>
                  </a:solidFill>
                  <a:latin typeface="Co Text Light" panose="020B0503060202020204" pitchFamily="34" charset="0"/>
                </a:rPr>
                <a:t>0800 092 0987 </a:t>
              </a:r>
              <a:r>
                <a:rPr lang="en-GB" sz="14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and use code</a:t>
              </a:r>
              <a:r>
                <a:rPr lang="en-GB" sz="1400" dirty="0">
                  <a:solidFill>
                    <a:schemeClr val="accent1"/>
                  </a:solidFill>
                  <a:latin typeface="Co Text Light" panose="020B0503060202020204" pitchFamily="34" charset="0"/>
                </a:rPr>
                <a:t> </a:t>
              </a:r>
              <a:r>
                <a:rPr lang="en-GB" sz="1400" dirty="0">
                  <a:solidFill>
                    <a:schemeClr val="accent1"/>
                  </a:solidFill>
                  <a:highlight>
                    <a:srgbClr val="FFFF00"/>
                  </a:highlight>
                  <a:latin typeface="Co Text Light" panose="020B0503060202020204" pitchFamily="34" charset="0"/>
                </a:rPr>
                <a:t>72115</a:t>
              </a:r>
              <a:endParaRPr lang="en-GB" sz="1100" dirty="0">
                <a:solidFill>
                  <a:schemeClr val="accent6"/>
                </a:solidFill>
                <a:highlight>
                  <a:srgbClr val="FFFF00"/>
                </a:highlight>
                <a:latin typeface="Co Text Light" panose="020B050306020202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E5E4341-35B4-417C-A84F-2584B4FE166E}"/>
                </a:ext>
              </a:extLst>
            </p:cNvPr>
            <p:cNvGrpSpPr/>
            <p:nvPr/>
          </p:nvGrpSpPr>
          <p:grpSpPr>
            <a:xfrm>
              <a:off x="962132" y="7382768"/>
              <a:ext cx="1260000" cy="1260000"/>
              <a:chOff x="962132" y="5933886"/>
              <a:chExt cx="1260000" cy="12600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962132" y="5933886"/>
                <a:ext cx="1260000" cy="12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Co Text Light" panose="020B0503060202020204" pitchFamily="34" charset="0"/>
                </a:endParaRPr>
              </a:p>
            </p:txBody>
          </p:sp>
          <p:pic>
            <p:nvPicPr>
              <p:cNvPr id="41" name="Picture 40" descr="Icon&#10;&#10;Description automatically generated">
                <a:extLst>
                  <a:ext uri="{FF2B5EF4-FFF2-40B4-BE49-F238E27FC236}">
                    <a16:creationId xmlns:a16="http://schemas.microsoft.com/office/drawing/2014/main" id="{A447DCCC-5D3C-47DA-B6D2-CA4C85FF09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9722" y="6102532"/>
                <a:ext cx="922708" cy="922708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E80FA0C-A6B7-4E97-BE2A-989BF6BE0D5C}"/>
              </a:ext>
            </a:extLst>
          </p:cNvPr>
          <p:cNvGrpSpPr/>
          <p:nvPr/>
        </p:nvGrpSpPr>
        <p:grpSpPr>
          <a:xfrm>
            <a:off x="962132" y="8402118"/>
            <a:ext cx="7274996" cy="1415772"/>
            <a:chOff x="962132" y="8104134"/>
            <a:chExt cx="7274996" cy="14157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D79658-EA41-43C1-ACD3-1B858CDD07DA}"/>
                </a:ext>
              </a:extLst>
            </p:cNvPr>
            <p:cNvSpPr txBox="1"/>
            <p:nvPr/>
          </p:nvSpPr>
          <p:spPr>
            <a:xfrm>
              <a:off x="2483593" y="8104134"/>
              <a:ext cx="5753535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D686E"/>
                  </a:solidFill>
                  <a:effectLst/>
                  <a:uLnTx/>
                  <a:uFillTx/>
                  <a:latin typeface="Co Text" panose="020B0503060202020204" pitchFamily="34" charset="0"/>
                  <a:ea typeface="+mn-ea"/>
                  <a:cs typeface="+mn-cs"/>
                </a:rPr>
                <a:t>Wisdom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D686E"/>
                  </a:solidFill>
                  <a:effectLst/>
                  <a:uLnTx/>
                  <a:uFillTx/>
                  <a:latin typeface="Co Text Light" panose="020B0503060202020204" pitchFamily="34" charset="0"/>
                  <a:ea typeface="+mn-ea"/>
                  <a:cs typeface="+mn-cs"/>
                </a:rPr>
                <a:t>With the Wisdom app you can access a range of interactive tools and features, helping you track your wellness, improve your mental health and stay resilient during tough times.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D686E"/>
                  </a:solidFill>
                  <a:effectLst/>
                  <a:uLnTx/>
                  <a:uFillTx/>
                  <a:latin typeface="Co Text Light" panose="020B0503060202020204" pitchFamily="34" charset="0"/>
                  <a:ea typeface="+mn-ea"/>
                  <a:cs typeface="+mn-cs"/>
                </a:rPr>
                <a:t>Download the app on iOS and Android or visit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Co Text Light" panose="020B0503060202020204" pitchFamily="34" charset="0"/>
                  <a:ea typeface="+mn-ea"/>
                  <a:cs typeface="+mn-cs"/>
                </a:rPr>
                <a:t>wisdom.healthassured.org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D686E"/>
                  </a:solidFill>
                  <a:effectLst/>
                  <a:uLnTx/>
                  <a:uFillTx/>
                  <a:latin typeface="Co Text Light" panose="020B0503060202020204" pitchFamily="34" charset="0"/>
                  <a:ea typeface="+mn-ea"/>
                  <a:cs typeface="+mn-cs"/>
                </a:rPr>
                <a:t>and use code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Co Text Light" panose="020B0503060202020204" pitchFamily="34" charset="0"/>
                  <a:ea typeface="+mn-ea"/>
                  <a:cs typeface="+mn-cs"/>
                </a:rPr>
                <a:t>WHNI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D686E"/>
                  </a:solidFill>
                  <a:effectLst/>
                  <a:uLnTx/>
                  <a:uFillTx/>
                  <a:latin typeface="Co Text Light" panose="020B0503060202020204" pitchFamily="34" charset="0"/>
                  <a:ea typeface="+mn-ea"/>
                  <a:cs typeface="+mn-cs"/>
                </a:rPr>
                <a:t> to register.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6A50EEB-96E1-40FE-9CB4-3F1CEA747D44}"/>
                </a:ext>
              </a:extLst>
            </p:cNvPr>
            <p:cNvGrpSpPr/>
            <p:nvPr/>
          </p:nvGrpSpPr>
          <p:grpSpPr>
            <a:xfrm>
              <a:off x="962132" y="8182020"/>
              <a:ext cx="1260000" cy="1260000"/>
              <a:chOff x="962132" y="5933886"/>
              <a:chExt cx="1260000" cy="126000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3513D71-716C-44A5-9AC2-034593FE731B}"/>
                  </a:ext>
                </a:extLst>
              </p:cNvPr>
              <p:cNvSpPr/>
              <p:nvPr/>
            </p:nvSpPr>
            <p:spPr>
              <a:xfrm>
                <a:off x="962132" y="5933886"/>
                <a:ext cx="1260000" cy="12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latin typeface="Co Text Light" panose="020B0503060202020204" pitchFamily="34" charset="0"/>
                </a:endParaRP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032DEE45-1E95-4AE3-8608-BCE5539297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30778" y="6102532"/>
                <a:ext cx="922708" cy="9227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0277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AD4D29C-94AB-47FA-B756-6A3101FCA49E}"/>
              </a:ext>
            </a:extLst>
          </p:cNvPr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rgbClr val="D4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4" name="Rectangle 1033"/>
          <p:cNvSpPr/>
          <p:nvPr/>
        </p:nvSpPr>
        <p:spPr>
          <a:xfrm>
            <a:off x="1020690" y="12180980"/>
            <a:ext cx="7559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6"/>
                </a:solidFill>
                <a:latin typeface="Co Text Light" panose="020B0503060202020204" pitchFamily="34" charset="0"/>
              </a:rPr>
              <a:t>Westfield Health is a trading name of Westfield Health &amp; Wellbeing Ltd and is registered in England &amp; Wales company number 9871093.</a:t>
            </a:r>
          </a:p>
          <a:p>
            <a:endParaRPr lang="en-US" sz="800" dirty="0">
              <a:solidFill>
                <a:schemeClr val="accent6"/>
              </a:solidFill>
              <a:latin typeface="Co Text Light" panose="020B0503060202020204" pitchFamily="34" charset="0"/>
            </a:endParaRPr>
          </a:p>
          <a:p>
            <a:r>
              <a:rPr lang="en-US" sz="800" dirty="0">
                <a:solidFill>
                  <a:schemeClr val="accent6"/>
                </a:solidFill>
                <a:latin typeface="Co Text Light" panose="020B0503060202020204" pitchFamily="34" charset="0"/>
              </a:rPr>
              <a:t>Westfield Health is a registered trademark.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E991D4-3EF1-4BF2-8B2B-83325217F61B}"/>
              </a:ext>
            </a:extLst>
          </p:cNvPr>
          <p:cNvGrpSpPr/>
          <p:nvPr/>
        </p:nvGrpSpPr>
        <p:grpSpPr>
          <a:xfrm>
            <a:off x="962634" y="3357002"/>
            <a:ext cx="7444226" cy="1446550"/>
            <a:chOff x="962132" y="4554702"/>
            <a:chExt cx="7444226" cy="1446550"/>
          </a:xfrm>
        </p:grpSpPr>
        <p:sp>
          <p:nvSpPr>
            <p:cNvPr id="40" name="TextBox 39"/>
            <p:cNvSpPr txBox="1"/>
            <p:nvPr/>
          </p:nvSpPr>
          <p:spPr>
            <a:xfrm>
              <a:off x="2483593" y="4554702"/>
              <a:ext cx="592276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dirty="0">
                  <a:solidFill>
                    <a:schemeClr val="accent6"/>
                  </a:solidFill>
                  <a:latin typeface="Co Text" panose="020B0503060202020204" pitchFamily="34" charset="0"/>
                </a:rPr>
                <a:t>Eldercare Advice</a:t>
              </a:r>
            </a:p>
            <a:p>
              <a:pPr>
                <a:spcAft>
                  <a:spcPts val="600"/>
                </a:spcAft>
              </a:pPr>
              <a:r>
                <a:rPr lang="en-GB" sz="12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The Telephone Care Advisory Service can help you understand your rights, navigate NHS/Private residential and home care choices, resolve care issues, research care providers and get practical and emotional support for your caring responsibilities. 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Call </a:t>
              </a:r>
              <a:r>
                <a:rPr lang="en-GB" sz="1400" dirty="0">
                  <a:solidFill>
                    <a:schemeClr val="accent1"/>
                  </a:solidFill>
                  <a:latin typeface="Co Text Light" panose="020B0503060202020204" pitchFamily="34" charset="0"/>
                </a:rPr>
                <a:t>0114 303 1060 </a:t>
              </a:r>
              <a:r>
                <a:rPr lang="en-GB" sz="14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and use code</a:t>
              </a:r>
              <a:r>
                <a:rPr lang="en-GB" sz="1400" dirty="0">
                  <a:solidFill>
                    <a:schemeClr val="accent1"/>
                  </a:solidFill>
                  <a:latin typeface="Co Text Light" panose="020B0503060202020204" pitchFamily="34" charset="0"/>
                </a:rPr>
                <a:t> </a:t>
              </a:r>
              <a:r>
                <a:rPr lang="en-GB" sz="1400" dirty="0">
                  <a:solidFill>
                    <a:schemeClr val="accent1"/>
                  </a:solidFill>
                  <a:highlight>
                    <a:srgbClr val="FFFF00"/>
                  </a:highlight>
                  <a:latin typeface="Co Text Light" panose="020B0503060202020204" pitchFamily="34" charset="0"/>
                </a:rPr>
                <a:t>XXXX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962132" y="4647977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Co Text Light" panose="020B050306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7813B79-7284-4B77-99C2-CC9690C5116A}"/>
              </a:ext>
            </a:extLst>
          </p:cNvPr>
          <p:cNvGrpSpPr/>
          <p:nvPr/>
        </p:nvGrpSpPr>
        <p:grpSpPr>
          <a:xfrm>
            <a:off x="962634" y="5202985"/>
            <a:ext cx="7274996" cy="1800493"/>
            <a:chOff x="962132" y="7381826"/>
            <a:chExt cx="7274996" cy="1800493"/>
          </a:xfrm>
        </p:grpSpPr>
        <p:sp>
          <p:nvSpPr>
            <p:cNvPr id="43" name="TextBox 42"/>
            <p:cNvSpPr txBox="1"/>
            <p:nvPr/>
          </p:nvSpPr>
          <p:spPr>
            <a:xfrm>
              <a:off x="2483593" y="7381826"/>
              <a:ext cx="5753535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dirty="0">
                  <a:solidFill>
                    <a:schemeClr val="accent6"/>
                  </a:solidFill>
                  <a:latin typeface="Co Text" panose="020B0503060202020204" pitchFamily="34" charset="0"/>
                </a:rPr>
                <a:t>Gym Discounts</a:t>
              </a:r>
            </a:p>
            <a:p>
              <a:pPr>
                <a:spcAft>
                  <a:spcPts val="600"/>
                </a:spcAft>
              </a:pPr>
              <a:r>
                <a:rPr lang="en-GB" sz="12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Save up to 40% on membership at nearby gyms, health clubs and leisure centres, as well as discounted online workout subscriptions.</a:t>
              </a:r>
            </a:p>
            <a:p>
              <a:pPr>
                <a:spcAft>
                  <a:spcPts val="600"/>
                </a:spcAft>
              </a:pPr>
              <a:endParaRPr lang="en-GB" sz="1200" dirty="0">
                <a:solidFill>
                  <a:schemeClr val="accent6"/>
                </a:solidFill>
                <a:highlight>
                  <a:srgbClr val="FFFF00"/>
                </a:highlight>
                <a:latin typeface="Co Text Light" panose="020B050306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Access via your My Westfield account at: </a:t>
              </a:r>
              <a:r>
                <a:rPr lang="en-GB" sz="1400" dirty="0">
                  <a:solidFill>
                    <a:schemeClr val="accent1"/>
                  </a:solidFill>
                  <a:latin typeface="Co Text Light" panose="020B0503060202020204" pitchFamily="34" charset="0"/>
                </a:rPr>
                <a:t>westfieldhealth.com/my-</a:t>
              </a:r>
              <a:r>
                <a:rPr lang="en-GB" sz="1400" dirty="0" err="1">
                  <a:solidFill>
                    <a:schemeClr val="accent1"/>
                  </a:solidFill>
                  <a:latin typeface="Co Text Light" panose="020B0503060202020204" pitchFamily="34" charset="0"/>
                </a:rPr>
                <a:t>westfield</a:t>
              </a:r>
              <a:endParaRPr lang="en-GB" sz="1400" dirty="0">
                <a:solidFill>
                  <a:schemeClr val="accent1"/>
                </a:solidFill>
                <a:latin typeface="Co Text Light" panose="020B0503060202020204" pitchFamily="34" charset="0"/>
              </a:endParaRPr>
            </a:p>
            <a:p>
              <a:pPr>
                <a:spcAft>
                  <a:spcPts val="600"/>
                </a:spcAft>
              </a:pPr>
              <a:endParaRPr lang="en-GB" sz="1100" dirty="0">
                <a:solidFill>
                  <a:schemeClr val="accent6"/>
                </a:solidFill>
                <a:highlight>
                  <a:srgbClr val="FFFF00"/>
                </a:highlight>
                <a:latin typeface="Co Text Light" panose="020B050306020202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962132" y="7382768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Co Text Light" panose="020B050306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E80FA0C-A6B7-4E97-BE2A-989BF6BE0D5C}"/>
              </a:ext>
            </a:extLst>
          </p:cNvPr>
          <p:cNvGrpSpPr/>
          <p:nvPr/>
        </p:nvGrpSpPr>
        <p:grpSpPr>
          <a:xfrm>
            <a:off x="962634" y="7048968"/>
            <a:ext cx="7274996" cy="1631216"/>
            <a:chOff x="962132" y="8104134"/>
            <a:chExt cx="7274996" cy="16312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D79658-EA41-43C1-ACD3-1B858CDD07DA}"/>
                </a:ext>
              </a:extLst>
            </p:cNvPr>
            <p:cNvSpPr txBox="1"/>
            <p:nvPr/>
          </p:nvSpPr>
          <p:spPr>
            <a:xfrm>
              <a:off x="2483593" y="8104134"/>
              <a:ext cx="575353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dirty="0">
                  <a:solidFill>
                    <a:schemeClr val="accent6"/>
                  </a:solidFill>
                  <a:latin typeface="Co Text" panose="020B0503060202020204" pitchFamily="34" charset="0"/>
                </a:rPr>
                <a:t>Structured Counselling Sessions</a:t>
              </a:r>
            </a:p>
            <a:p>
              <a:pPr>
                <a:spcAft>
                  <a:spcPts val="600"/>
                </a:spcAft>
              </a:pPr>
              <a:r>
                <a:rPr lang="en-GB" sz="12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You can access up to six sessions of structured counselling in a 12-month period. These sessions can be delivered face-to-face, as structured telephone calls or online and may be Cognitive Behavioural Therapy (CBT) technique sessions. </a:t>
              </a:r>
              <a:br>
                <a:rPr lang="en-GB" sz="12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</a:br>
              <a:endParaRPr lang="en-GB" sz="1200" dirty="0">
                <a:solidFill>
                  <a:schemeClr val="accent6"/>
                </a:solidFill>
                <a:latin typeface="Co Text Light" panose="020B050306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Call </a:t>
              </a:r>
              <a:r>
                <a:rPr lang="en-GB" sz="1400" dirty="0">
                  <a:solidFill>
                    <a:schemeClr val="accent1"/>
                  </a:solidFill>
                  <a:latin typeface="Co Text Light" panose="020B0503060202020204" pitchFamily="34" charset="0"/>
                </a:rPr>
                <a:t>0800 092 0987 </a:t>
              </a:r>
              <a:r>
                <a:rPr lang="en-GB" sz="1400" dirty="0">
                  <a:solidFill>
                    <a:schemeClr val="accent6"/>
                  </a:solidFill>
                  <a:latin typeface="Co Text Light" panose="020B0503060202020204" pitchFamily="34" charset="0"/>
                </a:rPr>
                <a:t>and use code </a:t>
              </a:r>
              <a:r>
                <a:rPr lang="en-GB" sz="1400" dirty="0">
                  <a:solidFill>
                    <a:schemeClr val="accent1"/>
                  </a:solidFill>
                  <a:highlight>
                    <a:srgbClr val="FFFF00"/>
                  </a:highlight>
                  <a:latin typeface="Co Text Light" panose="020B0503060202020204" pitchFamily="34" charset="0"/>
                </a:rPr>
                <a:t>XXXX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513D71-716C-44A5-9AC2-034593FE731B}"/>
                </a:ext>
              </a:extLst>
            </p:cNvPr>
            <p:cNvSpPr/>
            <p:nvPr/>
          </p:nvSpPr>
          <p:spPr>
            <a:xfrm>
              <a:off x="962132" y="8182020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latin typeface="Co Text Light" panose="020B0503060202020204" pitchFamily="34" charset="0"/>
              </a:endParaRPr>
            </a:p>
          </p:txBody>
        </p:sp>
      </p:grpSp>
      <p:pic>
        <p:nvPicPr>
          <p:cNvPr id="10" name="Graphic 9" descr="Chat outline">
            <a:extLst>
              <a:ext uri="{FF2B5EF4-FFF2-40B4-BE49-F238E27FC236}">
                <a16:creationId xmlns:a16="http://schemas.microsoft.com/office/drawing/2014/main" id="{C39B4F6D-E447-243A-FE32-5E4D5B15C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34" y="7310755"/>
            <a:ext cx="914400" cy="914400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D41B0864-CC55-2A26-2339-75C26E06DA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24" y="3618923"/>
            <a:ext cx="922708" cy="922708"/>
          </a:xfrm>
          <a:prstGeom prst="rect">
            <a:avLst/>
          </a:prstGeom>
        </p:spPr>
      </p:pic>
      <p:pic>
        <p:nvPicPr>
          <p:cNvPr id="12" name="Graphic 11" descr="Dumbbell outline">
            <a:extLst>
              <a:ext uri="{FF2B5EF4-FFF2-40B4-BE49-F238E27FC236}">
                <a16:creationId xmlns:a16="http://schemas.microsoft.com/office/drawing/2014/main" id="{7B5D4D73-6F6B-BE6A-9832-4D70A1D92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633" y="5383222"/>
            <a:ext cx="914400" cy="9144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A71EF60-4080-75E5-F408-0F3872E6F1E8}"/>
              </a:ext>
            </a:extLst>
          </p:cNvPr>
          <p:cNvGrpSpPr/>
          <p:nvPr/>
        </p:nvGrpSpPr>
        <p:grpSpPr>
          <a:xfrm>
            <a:off x="5854529" y="-2300376"/>
            <a:ext cx="5091963" cy="5091963"/>
            <a:chOff x="-5086350" y="2472160"/>
            <a:chExt cx="7200000" cy="720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96CEB5-2669-7D90-B9C5-6BDA046ED259}"/>
                </a:ext>
              </a:extLst>
            </p:cNvPr>
            <p:cNvSpPr/>
            <p:nvPr/>
          </p:nvSpPr>
          <p:spPr>
            <a:xfrm>
              <a:off x="-5086350" y="2472160"/>
              <a:ext cx="7200000" cy="720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894363B-2422-FD08-51F6-1F9959711B3E}"/>
                </a:ext>
              </a:extLst>
            </p:cNvPr>
            <p:cNvSpPr/>
            <p:nvPr/>
          </p:nvSpPr>
          <p:spPr>
            <a:xfrm>
              <a:off x="-4449074" y="3109436"/>
              <a:ext cx="5925448" cy="592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D525877-016B-3DD6-4925-8598315971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-60781" r="-1308" b="10759"/>
          <a:stretch/>
        </p:blipFill>
        <p:spPr>
          <a:xfrm>
            <a:off x="6513165" y="-1613001"/>
            <a:ext cx="3810629" cy="3819600"/>
          </a:xfrm>
          <a:prstGeom prst="ellipse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539B08-9A93-A437-63E0-D6A43BBEFA0A}"/>
              </a:ext>
            </a:extLst>
          </p:cNvPr>
          <p:cNvSpPr txBox="1"/>
          <p:nvPr/>
        </p:nvSpPr>
        <p:spPr>
          <a:xfrm>
            <a:off x="870591" y="1157268"/>
            <a:ext cx="469771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400" spc="-150" dirty="0">
                <a:solidFill>
                  <a:schemeClr val="accent1"/>
                </a:solidFill>
                <a:latin typeface="Co Text Light" panose="020B0503060202020204" pitchFamily="34" charset="0"/>
              </a:rPr>
              <a:t>What’s included?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DAFEE3-65F4-A97A-5756-14D841DC9338}"/>
              </a:ext>
            </a:extLst>
          </p:cNvPr>
          <p:cNvSpPr txBox="1"/>
          <p:nvPr/>
        </p:nvSpPr>
        <p:spPr>
          <a:xfrm>
            <a:off x="870591" y="1766066"/>
            <a:ext cx="5270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100" dirty="0">
                <a:solidFill>
                  <a:schemeClr val="accent6"/>
                </a:solidFill>
                <a:latin typeface="Co Text Light" panose="020B0503060202020204" pitchFamily="34" charset="0"/>
              </a:rPr>
              <a:t>These services give you quick and easy access to professional help.</a:t>
            </a:r>
          </a:p>
        </p:txBody>
      </p:sp>
    </p:spTree>
    <p:extLst>
      <p:ext uri="{BB962C8B-B14F-4D97-AF65-F5344CB8AC3E}">
        <p14:creationId xmlns:p14="http://schemas.microsoft.com/office/powerpoint/2010/main" val="3225826485"/>
      </p:ext>
    </p:extLst>
  </p:cSld>
  <p:clrMapOvr>
    <a:masterClrMapping/>
  </p:clrMapOvr>
</p:sld>
</file>

<file path=ppt/theme/theme1.xml><?xml version="1.0" encoding="utf-8"?>
<a:theme xmlns:a="http://schemas.openxmlformats.org/drawingml/2006/main" name="Westfield Health">
  <a:themeElements>
    <a:clrScheme name="Westfield Health 2017">
      <a:dk1>
        <a:sysClr val="windowText" lastClr="000000"/>
      </a:dk1>
      <a:lt1>
        <a:sysClr val="window" lastClr="FFFFFF"/>
      </a:lt1>
      <a:dk2>
        <a:srgbClr val="5D686E"/>
      </a:dk2>
      <a:lt2>
        <a:srgbClr val="F2F2F2"/>
      </a:lt2>
      <a:accent1>
        <a:srgbClr val="E94E1B"/>
      </a:accent1>
      <a:accent2>
        <a:srgbClr val="89C7CF"/>
      </a:accent2>
      <a:accent3>
        <a:srgbClr val="F38B00"/>
      </a:accent3>
      <a:accent4>
        <a:srgbClr val="A5C27E"/>
      </a:accent4>
      <a:accent5>
        <a:srgbClr val="94A3C6"/>
      </a:accent5>
      <a:accent6>
        <a:srgbClr val="5D686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field Health" id="{11D3E088-556C-45A7-9D4B-50F2D4FE9C71}" vid="{892D9275-E1E6-4457-A0DB-3F3062EDCD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6368091617F4883C1C80E28EA64E3" ma:contentTypeVersion="14" ma:contentTypeDescription="Create a new document." ma:contentTypeScope="" ma:versionID="407c754c47444fbae3c6b289e627c081">
  <xsd:schema xmlns:xsd="http://www.w3.org/2001/XMLSchema" xmlns:xs="http://www.w3.org/2001/XMLSchema" xmlns:p="http://schemas.microsoft.com/office/2006/metadata/properties" xmlns:ns2="c7f04721-209e-4292-a15d-ee33b9ae169f" xmlns:ns3="a78636ca-adca-4e1f-bbaf-703bd906f79e" targetNamespace="http://schemas.microsoft.com/office/2006/metadata/properties" ma:root="true" ma:fieldsID="1b49e7f25a8095275c9acff3eb673a57" ns2:_="" ns3:_="">
    <xsd:import namespace="c7f04721-209e-4292-a15d-ee33b9ae169f"/>
    <xsd:import namespace="a78636ca-adca-4e1f-bbaf-703bd906f7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04721-209e-4292-a15d-ee33b9ae1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060c3b6-0981-4c04-9542-7ecc064fd0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636ca-adca-4e1f-bbaf-703bd906f79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cf0e933-b3a2-46a4-82ea-31e8e4c4266b}" ma:internalName="TaxCatchAll" ma:showField="CatchAllData" ma:web="a78636ca-adca-4e1f-bbaf-703bd906f7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22E099-5881-499B-862D-C7F57EC60B55}"/>
</file>

<file path=customXml/itemProps2.xml><?xml version="1.0" encoding="utf-8"?>
<ds:datastoreItem xmlns:ds="http://schemas.openxmlformats.org/officeDocument/2006/customXml" ds:itemID="{D7539320-0208-4F7C-8F43-3E7507BED549}"/>
</file>

<file path=docProps/app.xml><?xml version="1.0" encoding="utf-8"?>
<Properties xmlns="http://schemas.openxmlformats.org/officeDocument/2006/extended-properties" xmlns:vt="http://schemas.openxmlformats.org/officeDocument/2006/docPropsVTypes">
  <Template>Westfield Health</Template>
  <TotalTime>16392</TotalTime>
  <Words>663</Words>
  <Application>Microsoft Office PowerPoint</Application>
  <PresentationFormat>A3 Paper (297x420 mm)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Arial</vt:lpstr>
      <vt:lpstr>Co Text Light</vt:lpstr>
      <vt:lpstr>Trebuchet MS</vt:lpstr>
      <vt:lpstr>Co Text</vt:lpstr>
      <vt:lpstr>Westfield Health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Hancock-Fell</dc:creator>
  <cp:lastModifiedBy>Hancock Fell, Jonjo</cp:lastModifiedBy>
  <cp:revision>101</cp:revision>
  <cp:lastPrinted>2019-04-03T09:03:12Z</cp:lastPrinted>
  <dcterms:created xsi:type="dcterms:W3CDTF">2018-12-20T16:27:29Z</dcterms:created>
  <dcterms:modified xsi:type="dcterms:W3CDTF">2023-12-11T15:37:51Z</dcterms:modified>
</cp:coreProperties>
</file>