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3"/>
  </p:handoutMasterIdLst>
  <p:sldIdLst>
    <p:sldId id="259" r:id="rId2"/>
  </p:sldIdLst>
  <p:sldSz cx="9601200" cy="12801600" type="A3"/>
  <p:notesSz cx="9926638" cy="67976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 Text" panose="020B0503060202020204" pitchFamily="34" charset="0"/>
      <p:regular r:id="rId8"/>
      <p:bold r:id="rId9"/>
    </p:embeddedFont>
    <p:embeddedFont>
      <p:font typeface="Co Text Light" panose="020B0503060202020204" pitchFamily="34" charset="0"/>
      <p:regular r:id="rId10"/>
    </p:embeddedFont>
    <p:embeddedFont>
      <p:font typeface="Trebuchet MS" panose="020B0603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44" d="100"/>
          <a:sy n="44" d="100"/>
        </p:scale>
        <p:origin x="241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79701" y="1063298"/>
            <a:ext cx="1501447" cy="93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F9804-67BA-4AF8-AAE4-D8486A6DDDC5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A8DEE956-3C9D-498B-846A-8D80E833809F}"/>
              </a:ext>
            </a:extLst>
          </p:cNvPr>
          <p:cNvGrpSpPr/>
          <p:nvPr/>
        </p:nvGrpSpPr>
        <p:grpSpPr>
          <a:xfrm>
            <a:off x="-1118071" y="-2643471"/>
            <a:ext cx="7098292" cy="7098292"/>
            <a:chOff x="0" y="0"/>
            <a:chExt cx="6350000" cy="6350000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F8957A6D-E9B1-49D6-8571-AC3975386A8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508ADB06-5457-430C-B0DE-553E2534E2A5}"/>
              </a:ext>
            </a:extLst>
          </p:cNvPr>
          <p:cNvSpPr txBox="1"/>
          <p:nvPr/>
        </p:nvSpPr>
        <p:spPr>
          <a:xfrm>
            <a:off x="870324" y="4857969"/>
            <a:ext cx="7253768" cy="3370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GB" dirty="0" err="1">
                <a:solidFill>
                  <a:schemeClr val="accent6"/>
                </a:solidFill>
                <a:latin typeface="Co Text Light" panose="020B0503060202020204" pitchFamily="34" charset="0"/>
              </a:rPr>
              <a:t>Togetherall</a:t>
            </a:r>
            <a:r>
              <a:rPr lang="en-GB" dirty="0">
                <a:solidFill>
                  <a:schemeClr val="accent6"/>
                </a:solidFill>
                <a:latin typeface="Co Text Light" panose="020B0503060202020204" pitchFamily="34" charset="0"/>
              </a:rPr>
              <a:t> provides a safe online community to support your mental health, 24/7.</a:t>
            </a:r>
          </a:p>
          <a:p>
            <a:pPr marL="285750" indent="-285750" fontAlgn="base">
              <a:spcAft>
                <a:spcPts val="1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Co Text" panose="020B0503060202020204" pitchFamily="34" charset="0"/>
              </a:rPr>
              <a:t>Take a course </a:t>
            </a:r>
            <a:r>
              <a:rPr lang="en-GB" dirty="0">
                <a:solidFill>
                  <a:schemeClr val="accent6"/>
                </a:solidFill>
                <a:latin typeface="Co Text Light" panose="020B0503060202020204" pitchFamily="34" charset="0"/>
              </a:rPr>
              <a:t>– guided support courses on a variety of topics</a:t>
            </a:r>
          </a:p>
          <a:p>
            <a:pPr marL="285750" indent="-285750" fontAlgn="base">
              <a:spcAft>
                <a:spcPts val="1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Co Text" panose="020B0503060202020204" pitchFamily="34" charset="0"/>
              </a:rPr>
              <a:t>Share your thoughts </a:t>
            </a:r>
            <a:r>
              <a:rPr lang="en-GB" dirty="0">
                <a:solidFill>
                  <a:schemeClr val="accent6"/>
                </a:solidFill>
                <a:latin typeface="Co Text Light" panose="020B0503060202020204" pitchFamily="34" charset="0"/>
              </a:rPr>
              <a:t>– share and discuss what's on your mind </a:t>
            </a:r>
          </a:p>
          <a:p>
            <a:pPr marL="285750" indent="-285750" fontAlgn="base">
              <a:spcAft>
                <a:spcPts val="1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Co Text" panose="020B0503060202020204" pitchFamily="34" charset="0"/>
              </a:rPr>
              <a:t>Assess yourself </a:t>
            </a:r>
            <a:r>
              <a:rPr lang="en-GB" dirty="0">
                <a:solidFill>
                  <a:schemeClr val="accent6"/>
                </a:solidFill>
                <a:latin typeface="Co Text Light" panose="020B0503060202020204" pitchFamily="34" charset="0"/>
              </a:rPr>
              <a:t>– find out more about yourself</a:t>
            </a:r>
          </a:p>
          <a:p>
            <a:pPr marL="285750" indent="-285750" fontAlgn="base">
              <a:spcAft>
                <a:spcPts val="1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Co Text" panose="020B0503060202020204" pitchFamily="34" charset="0"/>
              </a:rPr>
              <a:t>Focus on self-improvement </a:t>
            </a:r>
            <a:r>
              <a:rPr lang="en-GB" dirty="0">
                <a:solidFill>
                  <a:schemeClr val="accent6"/>
                </a:solidFill>
                <a:latin typeface="Co Text Light" panose="020B0503060202020204" pitchFamily="34" charset="0"/>
              </a:rPr>
              <a:t>– interpret your feelings, set goals and track your progress</a:t>
            </a:r>
          </a:p>
          <a:p>
            <a:pPr marL="285750" indent="-285750" fontAlgn="base">
              <a:spcAft>
                <a:spcPts val="1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/>
                </a:solidFill>
                <a:latin typeface="Co Text" panose="020B0503060202020204" pitchFamily="34" charset="0"/>
              </a:rPr>
              <a:t>Make friends </a:t>
            </a:r>
            <a:r>
              <a:rPr lang="en-GB" dirty="0">
                <a:solidFill>
                  <a:schemeClr val="accent6"/>
                </a:solidFill>
                <a:latin typeface="Co Text Light" panose="020B0503060202020204" pitchFamily="34" charset="0"/>
              </a:rPr>
              <a:t>– give and receive support anonymously</a:t>
            </a:r>
            <a:endParaRPr lang="en-GB" sz="1600" dirty="0">
              <a:solidFill>
                <a:schemeClr val="accent6"/>
              </a:solidFill>
              <a:latin typeface="Co Text Light" panose="020B0503060202020204" pitchFamily="34" charset="0"/>
            </a:endParaRP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5926780C-0503-4A03-B123-EAB15539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88797" y="11348639"/>
            <a:ext cx="1851090" cy="513678"/>
          </a:xfrm>
          <a:prstGeom prst="rect">
            <a:avLst/>
          </a:prstGeom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A6275511-4BF4-4F58-9E04-A2FFEC966CA9}"/>
              </a:ext>
            </a:extLst>
          </p:cNvPr>
          <p:cNvGrpSpPr/>
          <p:nvPr/>
        </p:nvGrpSpPr>
        <p:grpSpPr>
          <a:xfrm>
            <a:off x="-323638" y="9244305"/>
            <a:ext cx="6471134" cy="6471134"/>
            <a:chOff x="0" y="0"/>
            <a:chExt cx="10186044" cy="10186044"/>
          </a:xfrm>
        </p:grpSpPr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75E9B58D-23FE-4D31-8D95-FA1269B88B3F}"/>
                </a:ext>
              </a:extLst>
            </p:cNvPr>
            <p:cNvGrpSpPr/>
            <p:nvPr/>
          </p:nvGrpSpPr>
          <p:grpSpPr>
            <a:xfrm>
              <a:off x="0" y="0"/>
              <a:ext cx="10186044" cy="10186044"/>
              <a:chOff x="0" y="0"/>
              <a:chExt cx="6350000" cy="6350000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0DB03635-6BB5-4337-96E6-FD2190E76EA3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1"/>
              </a:solidFill>
            </p:spPr>
          </p:sp>
        </p:grpSp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A9FB0928-2C66-4290-816D-34026F31B75C}"/>
                </a:ext>
              </a:extLst>
            </p:cNvPr>
            <p:cNvGrpSpPr/>
            <p:nvPr/>
          </p:nvGrpSpPr>
          <p:grpSpPr>
            <a:xfrm>
              <a:off x="914716" y="914716"/>
              <a:ext cx="8356611" cy="8356611"/>
              <a:chOff x="0" y="0"/>
              <a:chExt cx="6350000" cy="6350000"/>
            </a:xfrm>
          </p:grpSpPr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2053A4FA-DEB9-4143-83B4-1B2FBC22025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6" name="Group 22">
              <a:extLst>
                <a:ext uri="{FF2B5EF4-FFF2-40B4-BE49-F238E27FC236}">
                  <a16:creationId xmlns:a16="http://schemas.microsoft.com/office/drawing/2014/main" id="{863AD46D-6D81-4F36-AD97-78D7ABB274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3054" y="1333069"/>
              <a:ext cx="7519935" cy="7519905"/>
              <a:chOff x="0" y="0"/>
              <a:chExt cx="6350000" cy="6349975"/>
            </a:xfrm>
          </p:grpSpPr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0D1EA8E1-503A-4DF8-8F27-BF885985AE1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2559" r="-37439"/>
                </a:stretch>
              </a:blipFill>
            </p:spPr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8DAB9AC-2A00-43FC-BF35-4139B3AE9586}"/>
              </a:ext>
            </a:extLst>
          </p:cNvPr>
          <p:cNvSpPr txBox="1"/>
          <p:nvPr/>
        </p:nvSpPr>
        <p:spPr>
          <a:xfrm>
            <a:off x="782398" y="8518679"/>
            <a:ext cx="8339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GB" sz="2400" dirty="0">
                <a:solidFill>
                  <a:schemeClr val="tx2"/>
                </a:solidFill>
                <a:latin typeface="Co Text Light" panose="020B0503060202020204" pitchFamily="34" charset="0"/>
              </a:rPr>
              <a:t>Visit </a:t>
            </a:r>
            <a:r>
              <a:rPr lang="en-GB" sz="2400" dirty="0">
                <a:solidFill>
                  <a:schemeClr val="accent1"/>
                </a:solidFill>
                <a:latin typeface="Co Text Light" panose="020B0503060202020204" pitchFamily="34" charset="0"/>
              </a:rPr>
              <a:t>togetherall.com/</a:t>
            </a:r>
            <a:r>
              <a:rPr lang="en-GB" sz="2400" dirty="0" err="1">
                <a:solidFill>
                  <a:schemeClr val="accent1"/>
                </a:solidFill>
                <a:latin typeface="Co Text Light" panose="020B0503060202020204" pitchFamily="34" charset="0"/>
              </a:rPr>
              <a:t>joinnow</a:t>
            </a:r>
            <a:r>
              <a:rPr lang="en-GB" sz="2400" dirty="0">
                <a:solidFill>
                  <a:schemeClr val="accent1"/>
                </a:solidFill>
                <a:latin typeface="Co Text Light" panose="020B0503060202020204" pitchFamily="34" charset="0"/>
              </a:rPr>
              <a:t>/</a:t>
            </a:r>
            <a:r>
              <a:rPr lang="en-GB" sz="2400" dirty="0" err="1">
                <a:solidFill>
                  <a:schemeClr val="accent1"/>
                </a:solidFill>
                <a:latin typeface="Co Text Light" panose="020B0503060202020204" pitchFamily="34" charset="0"/>
              </a:rPr>
              <a:t>westfieldhealth</a:t>
            </a:r>
            <a:endParaRPr lang="en-GB" sz="2400" dirty="0">
              <a:solidFill>
                <a:schemeClr val="accent1"/>
              </a:solidFill>
              <a:latin typeface="Co Text Light" panose="020B050306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95E4D1-60D1-4314-AD3F-A63BDD51EC64}"/>
              </a:ext>
            </a:extLst>
          </p:cNvPr>
          <p:cNvSpPr txBox="1"/>
          <p:nvPr/>
        </p:nvSpPr>
        <p:spPr>
          <a:xfrm>
            <a:off x="6377437" y="12209930"/>
            <a:ext cx="2747738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Health is a trading name of Westfield Health &amp; Wellbeing Ltd and is registered in England &amp; Wales company number 9871093. Westfield Health is a registered trademark.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ADC9152-53A1-47F4-89C2-23AEC830B0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948"/>
          <a:stretch/>
        </p:blipFill>
        <p:spPr>
          <a:xfrm>
            <a:off x="612156" y="1036713"/>
            <a:ext cx="4188444" cy="1662262"/>
          </a:xfrm>
          <a:prstGeom prst="flowChartManualInpu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811CBC5-401C-4E01-86E6-706A2B2AF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-28004" r="9072" b="9335"/>
          <a:stretch/>
        </p:blipFill>
        <p:spPr>
          <a:xfrm>
            <a:off x="5300614" y="-1354050"/>
            <a:ext cx="5249103" cy="5227200"/>
          </a:xfrm>
          <a:prstGeom prst="ellipse">
            <a:avLst/>
          </a:prstGeom>
        </p:spPr>
      </p:pic>
      <p:pic>
        <p:nvPicPr>
          <p:cNvPr id="40" name="Picture 8">
            <a:extLst>
              <a:ext uri="{FF2B5EF4-FFF2-40B4-BE49-F238E27FC236}">
                <a16:creationId xmlns:a16="http://schemas.microsoft.com/office/drawing/2014/main" id="{31075AED-53DC-4E88-8123-4CE305DA33F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81" r="181"/>
          <a:stretch>
            <a:fillRect/>
          </a:stretch>
        </p:blipFill>
        <p:spPr>
          <a:xfrm>
            <a:off x="5300614" y="-1355998"/>
            <a:ext cx="5249103" cy="5228499"/>
          </a:xfrm>
          <a:prstGeom prst="rect">
            <a:avLst/>
          </a:prstGeom>
        </p:spPr>
      </p:pic>
      <p:grpSp>
        <p:nvGrpSpPr>
          <p:cNvPr id="34" name="Group 13">
            <a:extLst>
              <a:ext uri="{FF2B5EF4-FFF2-40B4-BE49-F238E27FC236}">
                <a16:creationId xmlns:a16="http://schemas.microsoft.com/office/drawing/2014/main" id="{59636AE8-02ED-4242-ADED-D21ED92B5790}"/>
              </a:ext>
            </a:extLst>
          </p:cNvPr>
          <p:cNvGrpSpPr/>
          <p:nvPr/>
        </p:nvGrpSpPr>
        <p:grpSpPr>
          <a:xfrm>
            <a:off x="5816488" y="3190942"/>
            <a:ext cx="1263880" cy="1263880"/>
            <a:chOff x="0" y="0"/>
            <a:chExt cx="6350000" cy="6350000"/>
          </a:xfrm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4BCB26B-0252-40B1-8867-012796C6274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1"/>
            </a:solidFill>
          </p:spPr>
        </p: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646F4C6-9440-4D32-A877-7AB6460D5B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10" y="3401749"/>
            <a:ext cx="853835" cy="8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05817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20464</TotalTime>
  <Words>105</Words>
  <Application>Microsoft Office PowerPoint</Application>
  <PresentationFormat>A3 Paper (297x420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Co Text Light</vt:lpstr>
      <vt:lpstr>Trebuchet MS</vt:lpstr>
      <vt:lpstr>Co Text</vt:lpstr>
      <vt:lpstr>Calibri</vt:lpstr>
      <vt:lpstr>Arial</vt:lpstr>
      <vt:lpstr>Westfield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Hancock-Fell</dc:creator>
  <cp:lastModifiedBy>Hancock Fell, Jonjo</cp:lastModifiedBy>
  <cp:revision>95</cp:revision>
  <cp:lastPrinted>2019-04-03T09:03:12Z</cp:lastPrinted>
  <dcterms:created xsi:type="dcterms:W3CDTF">2018-12-20T16:27:29Z</dcterms:created>
  <dcterms:modified xsi:type="dcterms:W3CDTF">2021-10-26T09:32:15Z</dcterms:modified>
</cp:coreProperties>
</file>