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3"/>
  </p:handoutMasterIdLst>
  <p:sldIdLst>
    <p:sldId id="259" r:id="rId2"/>
  </p:sldIdLst>
  <p:sldSz cx="9601200" cy="12801600" type="A3"/>
  <p:notesSz cx="9926638" cy="67976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 Text Light" panose="020B0503060202020204" pitchFamily="34" charset="0"/>
      <p:regular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66" d="100"/>
          <a:sy n="66" d="100"/>
        </p:scale>
        <p:origin x="1728" y="-4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9701" y="1063298"/>
            <a:ext cx="1501447" cy="93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13D37-F8C7-4700-8AFF-85D473F75B4C}"/>
              </a:ext>
            </a:extLst>
          </p:cNvPr>
          <p:cNvGrpSpPr/>
          <p:nvPr/>
        </p:nvGrpSpPr>
        <p:grpSpPr>
          <a:xfrm>
            <a:off x="-1118071" y="-2643471"/>
            <a:ext cx="7098292" cy="7098292"/>
            <a:chOff x="-1640620" y="-3120764"/>
            <a:chExt cx="8379928" cy="8379928"/>
          </a:xfrm>
          <a:solidFill>
            <a:schemeClr val="accent3"/>
          </a:solidFill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A8DEE956-3C9D-498B-846A-8D80E833809F}"/>
                </a:ext>
              </a:extLst>
            </p:cNvPr>
            <p:cNvGrpSpPr/>
            <p:nvPr/>
          </p:nvGrpSpPr>
          <p:grpSpPr>
            <a:xfrm>
              <a:off x="-1640620" y="-3120764"/>
              <a:ext cx="8379928" cy="8379928"/>
              <a:chOff x="0" y="0"/>
              <a:chExt cx="6350000" cy="6350000"/>
            </a:xfrm>
            <a:grpFill/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F8957A6D-E9B1-49D6-8571-AC3975386A8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AC444A7-3EE0-400C-BA21-9A48DEDB132B}"/>
                </a:ext>
              </a:extLst>
            </p:cNvPr>
            <p:cNvSpPr txBox="1"/>
            <p:nvPr/>
          </p:nvSpPr>
          <p:spPr>
            <a:xfrm>
              <a:off x="710148" y="522085"/>
              <a:ext cx="4885668" cy="174406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800" spc="-122" dirty="0">
                  <a:solidFill>
                    <a:srgbClr val="FFFFFF"/>
                  </a:solidFill>
                  <a:latin typeface="Co Text Light" panose="020B0503060202020204" pitchFamily="34" charset="0"/>
                </a:rPr>
                <a:t>Westfield Rewards</a:t>
              </a: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6141AAAF-0912-4688-9EBD-5BC6C2663CF2}"/>
                </a:ext>
              </a:extLst>
            </p:cNvPr>
            <p:cNvSpPr txBox="1"/>
            <p:nvPr/>
          </p:nvSpPr>
          <p:spPr>
            <a:xfrm>
              <a:off x="710148" y="2540613"/>
              <a:ext cx="4488400" cy="1744068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o Text Light" panose="020B0503060202020204" pitchFamily="34" charset="0"/>
                </a:rPr>
                <a:t>Helping your money go further. Access Westfield Rewards through the Smart Spending App!</a:t>
              </a:r>
            </a:p>
          </p:txBody>
        </p:sp>
      </p:grp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3FF4ACA9-825E-0A82-DCE5-E2C0022ED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t="-27932" r="114" b="1032"/>
          <a:stretch/>
        </p:blipFill>
        <p:spPr>
          <a:xfrm>
            <a:off x="5280178" y="-1292839"/>
            <a:ext cx="5226882" cy="5227200"/>
          </a:xfrm>
          <a:prstGeom prst="ellipse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E17A85F6-8318-4C8A-A9B1-0D5DCF30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1" r="181"/>
          <a:stretch>
            <a:fillRect/>
          </a:stretch>
        </p:blipFill>
        <p:spPr>
          <a:xfrm>
            <a:off x="5276847" y="-1298330"/>
            <a:ext cx="5228499" cy="52284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F7C1955-BE9D-87B5-F959-6DDD845BBB1A}"/>
              </a:ext>
            </a:extLst>
          </p:cNvPr>
          <p:cNvGrpSpPr/>
          <p:nvPr/>
        </p:nvGrpSpPr>
        <p:grpSpPr>
          <a:xfrm>
            <a:off x="-293175" y="8804038"/>
            <a:ext cx="6471134" cy="6471134"/>
            <a:chOff x="-323638" y="9244305"/>
            <a:chExt cx="6471134" cy="6471134"/>
          </a:xfrm>
        </p:grpSpPr>
        <p:grpSp>
          <p:nvGrpSpPr>
            <p:cNvPr id="23" name="Group 17">
              <a:extLst>
                <a:ext uri="{FF2B5EF4-FFF2-40B4-BE49-F238E27FC236}">
                  <a16:creationId xmlns:a16="http://schemas.microsoft.com/office/drawing/2014/main" id="{A6275511-4BF4-4F58-9E04-A2FFEC966CA9}"/>
                </a:ext>
              </a:extLst>
            </p:cNvPr>
            <p:cNvGrpSpPr/>
            <p:nvPr/>
          </p:nvGrpSpPr>
          <p:grpSpPr>
            <a:xfrm>
              <a:off x="-323638" y="9244305"/>
              <a:ext cx="6471134" cy="6471134"/>
              <a:chOff x="0" y="0"/>
              <a:chExt cx="10186044" cy="10186044"/>
            </a:xfrm>
          </p:grpSpPr>
          <p:grpSp>
            <p:nvGrpSpPr>
              <p:cNvPr id="24" name="Group 18">
                <a:extLst>
                  <a:ext uri="{FF2B5EF4-FFF2-40B4-BE49-F238E27FC236}">
                    <a16:creationId xmlns:a16="http://schemas.microsoft.com/office/drawing/2014/main" id="{75E9B58D-23FE-4D31-8D95-FA1269B88B3F}"/>
                  </a:ext>
                </a:extLst>
              </p:cNvPr>
              <p:cNvGrpSpPr/>
              <p:nvPr/>
            </p:nvGrpSpPr>
            <p:grpSpPr>
              <a:xfrm>
                <a:off x="0" y="0"/>
                <a:ext cx="10186044" cy="10186044"/>
                <a:chOff x="0" y="0"/>
                <a:chExt cx="6350000" cy="6350000"/>
              </a:xfrm>
            </p:grpSpPr>
            <p:sp>
              <p:nvSpPr>
                <p:cNvPr id="29" name="Freeform 19">
                  <a:extLst>
                    <a:ext uri="{FF2B5EF4-FFF2-40B4-BE49-F238E27FC236}">
                      <a16:creationId xmlns:a16="http://schemas.microsoft.com/office/drawing/2014/main" id="{0DB03635-6BB5-4337-96E6-FD2190E76EA3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grpSp>
            <p:nvGrpSpPr>
              <p:cNvPr id="25" name="Group 20">
                <a:extLst>
                  <a:ext uri="{FF2B5EF4-FFF2-40B4-BE49-F238E27FC236}">
                    <a16:creationId xmlns:a16="http://schemas.microsoft.com/office/drawing/2014/main" id="{A9FB0928-2C66-4290-816D-34026F31B75C}"/>
                  </a:ext>
                </a:extLst>
              </p:cNvPr>
              <p:cNvGrpSpPr/>
              <p:nvPr/>
            </p:nvGrpSpPr>
            <p:grpSpPr>
              <a:xfrm>
                <a:off x="914716" y="914716"/>
                <a:ext cx="8356611" cy="8356611"/>
                <a:chOff x="0" y="0"/>
                <a:chExt cx="6350000" cy="6350000"/>
              </a:xfrm>
            </p:grpSpPr>
            <p:sp>
              <p:nvSpPr>
                <p:cNvPr id="28" name="Freeform 21">
                  <a:extLst>
                    <a:ext uri="{FF2B5EF4-FFF2-40B4-BE49-F238E27FC236}">
                      <a16:creationId xmlns:a16="http://schemas.microsoft.com/office/drawing/2014/main" id="{2053A4FA-DEB9-4143-83B4-1B2FBC220255}"/>
                    </a:ext>
                  </a:extLst>
                </p:cNvPr>
                <p:cNvSpPr/>
                <p:nvPr/>
              </p:nvSpPr>
              <p:spPr>
                <a:xfrm>
                  <a:off x="14167" y="0"/>
                  <a:ext cx="6321665" cy="635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1665" h="6350000">
                      <a:moveTo>
                        <a:pt x="3160833" y="0"/>
                      </a:moveTo>
                      <a:lnTo>
                        <a:pt x="3160833" y="0"/>
                      </a:lnTo>
                      <a:cubicBezTo>
                        <a:pt x="4908795" y="7817"/>
                        <a:pt x="6321666" y="1427021"/>
                        <a:pt x="6321666" y="3175000"/>
                      </a:cubicBezTo>
                      <a:cubicBezTo>
                        <a:pt x="6321666" y="4922979"/>
                        <a:pt x="4908795" y="6342183"/>
                        <a:pt x="3160833" y="6350000"/>
                      </a:cubicBezTo>
                      <a:cubicBezTo>
                        <a:pt x="1412871" y="6342183"/>
                        <a:pt x="0" y="4922979"/>
                        <a:pt x="0" y="3175000"/>
                      </a:cubicBezTo>
                      <a:cubicBezTo>
                        <a:pt x="0" y="1427021"/>
                        <a:pt x="1412871" y="7817"/>
                        <a:pt x="3160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pic>
          <p:nvPicPr>
            <p:cNvPr id="5" name="Picture 4" descr="A picture containing ground, person, outdoor&#10;&#10;Description automatically generated">
              <a:extLst>
                <a:ext uri="{FF2B5EF4-FFF2-40B4-BE49-F238E27FC236}">
                  <a16:creationId xmlns:a16="http://schemas.microsoft.com/office/drawing/2014/main" id="{04EBCC9E-9EAE-C80E-6189-8F9F2AA9E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" t="878" r="4952" b="-42485"/>
            <a:stretch/>
          </p:blipFill>
          <p:spPr>
            <a:xfrm>
              <a:off x="519882" y="10091272"/>
              <a:ext cx="4784095" cy="4777200"/>
            </a:xfrm>
            <a:prstGeom prst="ellipse">
              <a:avLst/>
            </a:prstGeom>
          </p:spPr>
        </p:pic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508ADB06-5457-430C-B0DE-553E2534E2A5}"/>
              </a:ext>
            </a:extLst>
          </p:cNvPr>
          <p:cNvSpPr txBox="1"/>
          <p:nvPr/>
        </p:nvSpPr>
        <p:spPr>
          <a:xfrm>
            <a:off x="836457" y="4801719"/>
            <a:ext cx="7847842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fontAlgn="base">
              <a:spcAft>
                <a:spcPts val="18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Purchase Instant Vouchers at a discount, use them in-store and online, earn Cashback when shopping – all from your smartphone</a:t>
            </a:r>
            <a:endParaRPr lang="en-GB" sz="2000" dirty="0">
              <a:solidFill>
                <a:schemeClr val="accent6"/>
              </a:solidFill>
              <a:latin typeface="Co Text Light" panose="020B0503060202020204" pitchFamily="34" charset="0"/>
            </a:endParaRPr>
          </a:p>
          <a:p>
            <a:pPr marL="342900" indent="-342900" fontAlgn="base">
              <a:spcAft>
                <a:spcPts val="18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Receive alerts when top retailers on Westfield Rewards increase their discount</a:t>
            </a:r>
          </a:p>
          <a:p>
            <a:pPr marL="342900" indent="-342900" fontAlgn="base">
              <a:spcAft>
                <a:spcPts val="18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Log into the app with your existing </a:t>
            </a:r>
            <a:br>
              <a:rPr lang="en-US" sz="2000" dirty="0">
                <a:solidFill>
                  <a:schemeClr val="accent6"/>
                </a:solidFill>
                <a:latin typeface="Co Text Light" panose="020B0503060202020204" pitchFamily="34" charset="0"/>
              </a:rPr>
            </a:br>
            <a:r>
              <a:rPr lang="en-US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Rewards details</a:t>
            </a:r>
          </a:p>
          <a:p>
            <a:pPr marL="342900" indent="-342900" fontAlgn="base">
              <a:spcAft>
                <a:spcPts val="18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Get the Smart Spending App on </a:t>
            </a:r>
            <a:b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</a:br>
            <a:r>
              <a:rPr lang="en-GB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Google Play or the Apple App Store</a:t>
            </a:r>
            <a:r>
              <a:rPr lang="en-US" sz="2000" dirty="0">
                <a:solidFill>
                  <a:schemeClr val="accent6"/>
                </a:solidFill>
                <a:latin typeface="Co Text Light" panose="020B0503060202020204" pitchFamily="34" charset="0"/>
              </a:rPr>
              <a:t> </a:t>
            </a:r>
            <a:endParaRPr lang="en-GB" sz="2000" dirty="0">
              <a:solidFill>
                <a:schemeClr val="accent6"/>
              </a:solidFill>
              <a:latin typeface="Co Text Light" panose="020B0503060202020204" pitchFamily="34" charset="0"/>
            </a:endParaRPr>
          </a:p>
          <a:p>
            <a:pPr marL="342900" indent="-342900" fontAlgn="base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6"/>
              </a:solidFill>
              <a:latin typeface="Co Text Light" panose="020B0503060202020204" pitchFamily="34" charset="0"/>
            </a:endParaRPr>
          </a:p>
          <a:p>
            <a:pPr marL="342900" indent="-342900" fontAlgn="base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6"/>
              </a:solidFill>
              <a:latin typeface="Co Text Light" panose="020B0503060202020204" pitchFamily="34" charset="0"/>
            </a:endParaRPr>
          </a:p>
          <a:p>
            <a:pPr marL="342900" indent="-342900" fontAlgn="base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6"/>
              </a:solidFill>
              <a:latin typeface="Co Text Light" panose="020B0503060202020204" pitchFamily="34" charset="0"/>
            </a:endParaRP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5926780C-0503-4A03-B123-EAB155391E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99765" y="10655057"/>
            <a:ext cx="1851090" cy="5136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D95E4D1-60D1-4314-AD3F-A63BDD51EC64}"/>
              </a:ext>
            </a:extLst>
          </p:cNvPr>
          <p:cNvSpPr txBox="1"/>
          <p:nvPr/>
        </p:nvSpPr>
        <p:spPr>
          <a:xfrm>
            <a:off x="6414082" y="11488939"/>
            <a:ext cx="2747738" cy="103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trading name of Westfield Contributory Health Scheme Ltd and is registered in England &amp; Wales company number 303523. We are </a:t>
            </a:r>
            <a:r>
              <a:rPr lang="en-US" sz="678" dirty="0" err="1">
                <a:solidFill>
                  <a:schemeClr val="accent6"/>
                </a:solidFill>
                <a:latin typeface="Co Text Light" panose="020B0503060202020204" pitchFamily="34" charset="0"/>
              </a:rPr>
              <a:t>authorised</a:t>
            </a:r>
            <a:r>
              <a:rPr lang="en-US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 by the Prudential Regulation Authority and regulated by the Financial Conduct Authority and the Prudential Regulation Authority. Our financial services registration number is 202609. Westfield Health is a registered trademark. Registered address: Westfield House, 60 Charter Row, Sheffield, S1 3FZ.</a:t>
            </a:r>
            <a:endParaRPr lang="en-GB" sz="678" dirty="0">
              <a:solidFill>
                <a:schemeClr val="accent6"/>
              </a:solidFill>
              <a:latin typeface="Co Text Light" panose="020B0503060202020204" pitchFamily="34" charset="0"/>
            </a:endParaRPr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59636AE8-02ED-4242-ADED-D21ED92B5790}"/>
              </a:ext>
            </a:extLst>
          </p:cNvPr>
          <p:cNvGrpSpPr/>
          <p:nvPr/>
        </p:nvGrpSpPr>
        <p:grpSpPr>
          <a:xfrm>
            <a:off x="5816488" y="3190942"/>
            <a:ext cx="1263880" cy="1263880"/>
            <a:chOff x="0" y="0"/>
            <a:chExt cx="6350000" cy="6350000"/>
          </a:xfrm>
          <a:solidFill>
            <a:schemeClr val="accent3"/>
          </a:solidFill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4BCB26B-0252-40B1-8867-012796C627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3"/>
            </a:solidFill>
          </p:spPr>
        </p: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646F4C6-9440-4D32-A877-7AB6460D5B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10" y="3401749"/>
            <a:ext cx="853835" cy="853835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52489ACC-760C-645B-BFC1-E71D2293F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83" y="6710005"/>
            <a:ext cx="2598358" cy="25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5817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20621</TotalTime>
  <Words>149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Co Text Light</vt:lpstr>
      <vt:lpstr>Calibri</vt:lpstr>
      <vt:lpstr>Arial</vt:lpstr>
      <vt:lpstr>Trebuchet MS</vt:lpstr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Hancock Fell, Jonjo</cp:lastModifiedBy>
  <cp:revision>100</cp:revision>
  <cp:lastPrinted>2019-04-03T09:03:12Z</cp:lastPrinted>
  <dcterms:created xsi:type="dcterms:W3CDTF">2018-12-20T16:27:29Z</dcterms:created>
  <dcterms:modified xsi:type="dcterms:W3CDTF">2023-02-06T17:12:47Z</dcterms:modified>
</cp:coreProperties>
</file>