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1"/>
    <p:sldMasterId id="2147483698" r:id="rId2"/>
  </p:sldMasterIdLst>
  <p:notesMasterIdLst>
    <p:notesMasterId r:id="rId31"/>
  </p:notesMasterIdLst>
  <p:handoutMasterIdLst>
    <p:handoutMasterId r:id="rId32"/>
  </p:handoutMasterIdLst>
  <p:sldIdLst>
    <p:sldId id="279" r:id="rId3"/>
    <p:sldId id="280" r:id="rId4"/>
    <p:sldId id="282" r:id="rId5"/>
    <p:sldId id="283" r:id="rId6"/>
    <p:sldId id="284" r:id="rId7"/>
    <p:sldId id="285" r:id="rId8"/>
    <p:sldId id="288" r:id="rId9"/>
    <p:sldId id="290" r:id="rId10"/>
    <p:sldId id="257" r:id="rId11"/>
    <p:sldId id="375" r:id="rId12"/>
    <p:sldId id="351" r:id="rId13"/>
    <p:sldId id="352" r:id="rId14"/>
    <p:sldId id="353" r:id="rId15"/>
    <p:sldId id="355" r:id="rId16"/>
    <p:sldId id="363" r:id="rId17"/>
    <p:sldId id="361" r:id="rId18"/>
    <p:sldId id="366" r:id="rId19"/>
    <p:sldId id="362" r:id="rId20"/>
    <p:sldId id="374" r:id="rId21"/>
    <p:sldId id="364" r:id="rId22"/>
    <p:sldId id="371" r:id="rId23"/>
    <p:sldId id="379" r:id="rId24"/>
    <p:sldId id="360" r:id="rId25"/>
    <p:sldId id="369" r:id="rId26"/>
    <p:sldId id="370" r:id="rId27"/>
    <p:sldId id="372" r:id="rId28"/>
    <p:sldId id="260" r:id="rId29"/>
    <p:sldId id="264" r:id="rId30"/>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o Text" panose="020B0503060202020204" pitchFamily="34" charset="0"/>
      <p:regular r:id="rId37"/>
      <p:bold r:id="rId38"/>
    </p:embeddedFont>
    <p:embeddedFont>
      <p:font typeface="Co Text Light" panose="020B0503060202020204" pitchFamily="3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60A203-937F-5792-775B-ADF42C596CAA}" name="Nick Pearson" initials="NP" userId="S::NPearson@westfieldhealth.com::9f456a32-5fd6-4ec6-a838-add463c19bf4" providerId="AD"/>
  <p188:author id="{49523142-D68A-1FCB-29FC-11B053E9C8A3}" name="Clare Willoughby" initials="CW" userId="S::clare.willoughby@westfieldhealth.com::4cbcd6da-4ddc-45dc-8512-6d4fbfbb2301" providerId="AD"/>
  <p188:author id="{30FCEC6A-8085-C13F-B2E0-8C0322B6BB28}" name="Hancock Fell, Jonjo" initials="HFJ" userId="S::jhancockfell@westfieldhealth.com::63c53da7-54ab-4f78-83ac-a5cd6682a8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00FF00"/>
    <a:srgbClr val="FF00FF"/>
    <a:srgbClr val="89C7CF"/>
    <a:srgbClr val="E6E6E6"/>
    <a:srgbClr val="D4E8EB"/>
    <a:srgbClr val="000000"/>
    <a:srgbClr val="5B686E"/>
    <a:srgbClr val="E94D1B"/>
    <a:srgbClr val="D5E8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snapToObjects="1">
      <p:cViewPr varScale="1">
        <p:scale>
          <a:sx n="99" d="100"/>
          <a:sy n="99" d="100"/>
        </p:scale>
        <p:origin x="420" y="72"/>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4D5D64-2799-4F2E-9971-2ECE412F81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615DDE9-5AC3-4645-973C-BB1BFCDACD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36C5FF-6532-445E-8809-FC0BBFECA7D8}" type="datetimeFigureOut">
              <a:rPr lang="en-GB" smtClean="0"/>
              <a:t>05/12/2023</a:t>
            </a:fld>
            <a:endParaRPr lang="en-GB"/>
          </a:p>
        </p:txBody>
      </p:sp>
      <p:sp>
        <p:nvSpPr>
          <p:cNvPr id="4" name="Footer Placeholder 3">
            <a:extLst>
              <a:ext uri="{FF2B5EF4-FFF2-40B4-BE49-F238E27FC236}">
                <a16:creationId xmlns:a16="http://schemas.microsoft.com/office/drawing/2014/main" id="{BD59083E-8054-42BB-84CB-FCF928F5A3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7797889-F9AC-4111-8AAC-7F4AA9452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03C012-1489-4BA7-8BCF-AF6B2B5752E1}" type="slidenum">
              <a:rPr lang="en-GB" smtClean="0"/>
              <a:t>‹#›</a:t>
            </a:fld>
            <a:endParaRPr lang="en-GB"/>
          </a:p>
        </p:txBody>
      </p:sp>
    </p:spTree>
    <p:extLst>
      <p:ext uri="{BB962C8B-B14F-4D97-AF65-F5344CB8AC3E}">
        <p14:creationId xmlns:p14="http://schemas.microsoft.com/office/powerpoint/2010/main" val="147902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18A3A-5791-3649-8FD9-BA9AD5AFE847}"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B4C24-A7BF-7743-8629-710555E8E168}" type="slidenum">
              <a:rPr lang="en-US" smtClean="0"/>
              <a:t>‹#›</a:t>
            </a:fld>
            <a:endParaRPr lang="en-US"/>
          </a:p>
        </p:txBody>
      </p:sp>
    </p:spTree>
    <p:extLst>
      <p:ext uri="{BB962C8B-B14F-4D97-AF65-F5344CB8AC3E}">
        <p14:creationId xmlns:p14="http://schemas.microsoft.com/office/powerpoint/2010/main" val="335713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2</a:t>
            </a:fld>
            <a:endParaRPr lang="en-US"/>
          </a:p>
        </p:txBody>
      </p:sp>
    </p:spTree>
    <p:extLst>
      <p:ext uri="{BB962C8B-B14F-4D97-AF65-F5344CB8AC3E}">
        <p14:creationId xmlns:p14="http://schemas.microsoft.com/office/powerpoint/2010/main" val="40205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3</a:t>
            </a:fld>
            <a:endParaRPr lang="en-US"/>
          </a:p>
        </p:txBody>
      </p:sp>
    </p:spTree>
    <p:extLst>
      <p:ext uri="{BB962C8B-B14F-4D97-AF65-F5344CB8AC3E}">
        <p14:creationId xmlns:p14="http://schemas.microsoft.com/office/powerpoint/2010/main" val="7905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4</a:t>
            </a:fld>
            <a:endParaRPr lang="en-US"/>
          </a:p>
        </p:txBody>
      </p:sp>
    </p:spTree>
    <p:extLst>
      <p:ext uri="{BB962C8B-B14F-4D97-AF65-F5344CB8AC3E}">
        <p14:creationId xmlns:p14="http://schemas.microsoft.com/office/powerpoint/2010/main" val="373766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5</a:t>
            </a:fld>
            <a:endParaRPr lang="en-US"/>
          </a:p>
        </p:txBody>
      </p:sp>
    </p:spTree>
    <p:extLst>
      <p:ext uri="{BB962C8B-B14F-4D97-AF65-F5344CB8AC3E}">
        <p14:creationId xmlns:p14="http://schemas.microsoft.com/office/powerpoint/2010/main" val="147962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6</a:t>
            </a:fld>
            <a:endParaRPr lang="en-US"/>
          </a:p>
        </p:txBody>
      </p:sp>
    </p:spTree>
    <p:extLst>
      <p:ext uri="{BB962C8B-B14F-4D97-AF65-F5344CB8AC3E}">
        <p14:creationId xmlns:p14="http://schemas.microsoft.com/office/powerpoint/2010/main" val="394799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18</a:t>
            </a:fld>
            <a:endParaRPr lang="en-US"/>
          </a:p>
        </p:txBody>
      </p:sp>
    </p:spTree>
    <p:extLst>
      <p:ext uri="{BB962C8B-B14F-4D97-AF65-F5344CB8AC3E}">
        <p14:creationId xmlns:p14="http://schemas.microsoft.com/office/powerpoint/2010/main" val="314738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B4C24-A7BF-7743-8629-710555E8E168}" type="slidenum">
              <a:rPr lang="en-US" smtClean="0"/>
              <a:t>22</a:t>
            </a:fld>
            <a:endParaRPr lang="en-US"/>
          </a:p>
        </p:txBody>
      </p:sp>
    </p:spTree>
    <p:extLst>
      <p:ext uri="{BB962C8B-B14F-4D97-AF65-F5344CB8AC3E}">
        <p14:creationId xmlns:p14="http://schemas.microsoft.com/office/powerpoint/2010/main" val="2155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B4C24-A7BF-7743-8629-710555E8E168}" type="slidenum">
              <a:rPr lang="en-US" smtClean="0"/>
              <a:t>27</a:t>
            </a:fld>
            <a:endParaRPr lang="en-US"/>
          </a:p>
        </p:txBody>
      </p:sp>
    </p:spTree>
    <p:extLst>
      <p:ext uri="{BB962C8B-B14F-4D97-AF65-F5344CB8AC3E}">
        <p14:creationId xmlns:p14="http://schemas.microsoft.com/office/powerpoint/2010/main" val="4202402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C21D-5B56-442C-9890-5F5EBC65B083}"/>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3398D6-77A5-2946-97EA-C10231FE1493}"/>
              </a:ext>
            </a:extLst>
          </p:cNvPr>
          <p:cNvSpPr>
            <a:spLocks noGrp="1"/>
          </p:cNvSpPr>
          <p:nvPr>
            <p:ph type="ctrTitle" hasCustomPrompt="1"/>
          </p:nvPr>
        </p:nvSpPr>
        <p:spPr>
          <a:xfrm>
            <a:off x="612741" y="2528139"/>
            <a:ext cx="5267359" cy="1311128"/>
          </a:xfrm>
          <a:noFill/>
        </p:spPr>
        <p:txBody>
          <a:bodyPr wrap="square" rtlCol="0">
            <a:spAutoFit/>
          </a:bodyPr>
          <a:lstStyle>
            <a:lvl1pPr>
              <a:defRPr lang="en-US" b="0" dirty="0">
                <a:solidFill>
                  <a:srgbClr val="5B686E"/>
                </a:solidFill>
                <a:latin typeface="Co Text Light" panose="020B0303060202020204" pitchFamily="34" charset="0"/>
                <a:ea typeface="+mn-ea"/>
                <a:cs typeface="Co Text Light" panose="020B030306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Presentation</a:t>
            </a:r>
            <a:br>
              <a:rPr lang="en-GB" dirty="0"/>
            </a:br>
            <a:r>
              <a:rPr lang="en-US" dirty="0">
                <a:latin typeface="Co Text" panose="020B0503060202020204" pitchFamily="34" charset="0"/>
              </a:rPr>
              <a:t>m</a:t>
            </a:r>
            <a:r>
              <a:rPr lang="en-GB" dirty="0">
                <a:latin typeface="Co Text" panose="020B0503060202020204" pitchFamily="34" charset="0"/>
              </a:rPr>
              <a:t>ain title</a:t>
            </a:r>
            <a:endParaRPr lang="en-US" dirty="0"/>
          </a:p>
        </p:txBody>
      </p:sp>
      <p:sp>
        <p:nvSpPr>
          <p:cNvPr id="3" name="Subtitle 2">
            <a:extLst>
              <a:ext uri="{FF2B5EF4-FFF2-40B4-BE49-F238E27FC236}">
                <a16:creationId xmlns:a16="http://schemas.microsoft.com/office/drawing/2014/main" id="{BA56154B-FD22-EF40-803B-308DCBCF2BE7}"/>
              </a:ext>
            </a:extLst>
          </p:cNvPr>
          <p:cNvSpPr>
            <a:spLocks noGrp="1"/>
          </p:cNvSpPr>
          <p:nvPr>
            <p:ph type="subTitle" idx="1" hasCustomPrompt="1"/>
          </p:nvPr>
        </p:nvSpPr>
        <p:spPr>
          <a:xfrm>
            <a:off x="612741" y="4016049"/>
            <a:ext cx="4440025"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pic>
        <p:nvPicPr>
          <p:cNvPr id="8" name="Picture 7" descr="A picture containing text, sign, tableware, dishware&#10;&#10;Description automatically generated">
            <a:extLst>
              <a:ext uri="{FF2B5EF4-FFF2-40B4-BE49-F238E27FC236}">
                <a16:creationId xmlns:a16="http://schemas.microsoft.com/office/drawing/2014/main" id="{F7226863-686B-4661-AE9D-8C93CAEC7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
        <p:nvSpPr>
          <p:cNvPr id="11" name="Oval 10">
            <a:extLst>
              <a:ext uri="{FF2B5EF4-FFF2-40B4-BE49-F238E27FC236}">
                <a16:creationId xmlns:a16="http://schemas.microsoft.com/office/drawing/2014/main" id="{8E02EA32-7221-4E54-9CA1-0FC02B248BE7}"/>
              </a:ext>
            </a:extLst>
          </p:cNvPr>
          <p:cNvSpPr/>
          <p:nvPr userDrawn="1"/>
        </p:nvSpPr>
        <p:spPr>
          <a:xfrm>
            <a:off x="5788383" y="-723182"/>
            <a:ext cx="8304363" cy="83043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ghnut 4">
            <a:extLst>
              <a:ext uri="{FF2B5EF4-FFF2-40B4-BE49-F238E27FC236}">
                <a16:creationId xmlns:a16="http://schemas.microsoft.com/office/drawing/2014/main" id="{C4507606-E270-46E3-ACED-3D03E97BC2AA}"/>
              </a:ext>
            </a:extLst>
          </p:cNvPr>
          <p:cNvSpPr/>
          <p:nvPr userDrawn="1"/>
        </p:nvSpPr>
        <p:spPr>
          <a:xfrm>
            <a:off x="5788383"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435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6805096" y="5312792"/>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6805096" y="3593138"/>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5817" y="2978002"/>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0840571" y="5356204"/>
            <a:ext cx="515530" cy="390514"/>
          </a:xfrm>
          <a:prstGeom prst="rect">
            <a:avLst/>
          </a:prstGeom>
        </p:spPr>
      </p:pic>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18217312" y="430647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18217312" y="2616581"/>
            <a:ext cx="4671263"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18217312" y="2995205"/>
            <a:ext cx="4671263"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1359244"/>
            <a:ext cx="10743360" cy="688777"/>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73098"/>
            <a:ext cx="5091280"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Quote with image</a:t>
            </a:r>
          </a:p>
        </p:txBody>
      </p:sp>
      <p:sp>
        <p:nvSpPr>
          <p:cNvPr id="20" name="Oval 19">
            <a:extLst>
              <a:ext uri="{FF2B5EF4-FFF2-40B4-BE49-F238E27FC236}">
                <a16:creationId xmlns:a16="http://schemas.microsoft.com/office/drawing/2014/main" id="{2D08A510-F021-4D75-A205-A500C1918F65}"/>
              </a:ext>
            </a:extLst>
          </p:cNvPr>
          <p:cNvSpPr/>
          <p:nvPr userDrawn="1"/>
        </p:nvSpPr>
        <p:spPr>
          <a:xfrm flipH="1">
            <a:off x="445696" y="2263805"/>
            <a:ext cx="5378055" cy="537805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ughnut 10">
            <a:extLst>
              <a:ext uri="{FF2B5EF4-FFF2-40B4-BE49-F238E27FC236}">
                <a16:creationId xmlns:a16="http://schemas.microsoft.com/office/drawing/2014/main" id="{F60790E6-D73D-4820-AFDB-B77044986AB3}"/>
              </a:ext>
            </a:extLst>
          </p:cNvPr>
          <p:cNvSpPr/>
          <p:nvPr userDrawn="1"/>
        </p:nvSpPr>
        <p:spPr>
          <a:xfrm flipH="1">
            <a:off x="450360" y="2263805"/>
            <a:ext cx="5373391" cy="5378055"/>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313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righ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DDCAF46-E13D-490C-9FD5-3D9B8FE67064}"/>
              </a:ext>
            </a:extLst>
          </p:cNvPr>
          <p:cNvSpPr>
            <a:spLocks noGrp="1"/>
          </p:cNvSpPr>
          <p:nvPr>
            <p:ph type="body" sz="quarter" idx="13" hasCustomPrompt="1"/>
          </p:nvPr>
        </p:nvSpPr>
        <p:spPr>
          <a:xfrm>
            <a:off x="6365908" y="2444508"/>
            <a:ext cx="508314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3615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2019873"/>
            <a:ext cx="5217690" cy="4339011"/>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right</a:t>
            </a:r>
          </a:p>
        </p:txBody>
      </p:sp>
      <p:pic>
        <p:nvPicPr>
          <p:cNvPr id="11" name="Picture 10" descr="Icon&#10;&#10;Description automatically generated">
            <a:extLst>
              <a:ext uri="{FF2B5EF4-FFF2-40B4-BE49-F238E27FC236}">
                <a16:creationId xmlns:a16="http://schemas.microsoft.com/office/drawing/2014/main" id="{FA6C5031-5847-4BAE-90CF-9D8C36B623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2505" y="390907"/>
            <a:ext cx="1628966" cy="1628966"/>
          </a:xfrm>
          <a:prstGeom prst="rect">
            <a:avLst/>
          </a:prstGeom>
        </p:spPr>
      </p:pic>
    </p:spTree>
    <p:extLst>
      <p:ext uri="{BB962C8B-B14F-4D97-AF65-F5344CB8AC3E}">
        <p14:creationId xmlns:p14="http://schemas.microsoft.com/office/powerpoint/2010/main" val="163262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E1C08-7AEF-4A37-A060-8DE1324A0305}"/>
              </a:ext>
            </a:extLst>
          </p:cNvPr>
          <p:cNvSpPr>
            <a:spLocks noGrp="1"/>
          </p:cNvSpPr>
          <p:nvPr>
            <p:ph type="body" sz="quarter" idx="13" hasCustomPrompt="1"/>
          </p:nvPr>
        </p:nvSpPr>
        <p:spPr>
          <a:xfrm>
            <a:off x="625508" y="2441040"/>
            <a:ext cx="505051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pic>
        <p:nvPicPr>
          <p:cNvPr id="23" name="Picture 22" descr="Icon&#10;&#10;Description automatically generated">
            <a:extLst>
              <a:ext uri="{FF2B5EF4-FFF2-40B4-BE49-F238E27FC236}">
                <a16:creationId xmlns:a16="http://schemas.microsoft.com/office/drawing/2014/main" id="{4B5FBCEE-0618-4393-9F5A-34B659E4B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3782" y="287817"/>
            <a:ext cx="1838118" cy="1838118"/>
          </a:xfrm>
          <a:prstGeom prst="rect">
            <a:avLst/>
          </a:prstGeom>
        </p:spPr>
      </p:pic>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365841" y="2440467"/>
            <a:ext cx="5217690" cy="3914949"/>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211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left</a:t>
            </a:r>
          </a:p>
        </p:txBody>
      </p:sp>
    </p:spTree>
    <p:extLst>
      <p:ext uri="{BB962C8B-B14F-4D97-AF65-F5344CB8AC3E}">
        <p14:creationId xmlns:p14="http://schemas.microsoft.com/office/powerpoint/2010/main" val="343148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highlighted sectio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811598" y="2830567"/>
            <a:ext cx="5210652" cy="34274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19" name="Text Placeholder 21">
            <a:extLst>
              <a:ext uri="{FF2B5EF4-FFF2-40B4-BE49-F238E27FC236}">
                <a16:creationId xmlns:a16="http://schemas.microsoft.com/office/drawing/2014/main" id="{70F17D42-B423-4287-8870-5F7C59933E85}"/>
              </a:ext>
            </a:extLst>
          </p:cNvPr>
          <p:cNvSpPr>
            <a:spLocks noGrp="1"/>
          </p:cNvSpPr>
          <p:nvPr>
            <p:ph type="body" sz="quarter" idx="11" hasCustomPrompt="1"/>
          </p:nvPr>
        </p:nvSpPr>
        <p:spPr>
          <a:xfrm>
            <a:off x="811598" y="1678356"/>
            <a:ext cx="5805815" cy="842902"/>
          </a:xfrm>
        </p:spPr>
        <p:txBody>
          <a:bodyPr/>
          <a:lstStyle>
            <a:lvl1pPr marL="0" indent="0">
              <a:spcAft>
                <a:spcPts val="600"/>
              </a:spcAft>
              <a:buNone/>
              <a:defRPr>
                <a:latin typeface="Co Text" panose="020B050306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consectet</a:t>
            </a:r>
            <a:r>
              <a:rPr lang="en-GB" dirty="0"/>
              <a:t> </a:t>
            </a:r>
            <a:r>
              <a:rPr lang="en-GB" dirty="0" err="1"/>
              <a:t>uradipiscing</a:t>
            </a:r>
            <a:r>
              <a:rPr lang="en-GB" dirty="0"/>
              <a:t> </a:t>
            </a:r>
            <a:r>
              <a:rPr lang="en-GB" dirty="0" err="1"/>
              <a:t>elit</a:t>
            </a:r>
            <a:r>
              <a:rPr lang="en-GB" dirty="0"/>
              <a:t>. </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11598" y="684752"/>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Text with highlighted section</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7010870" y="643217"/>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7010870" y="643217"/>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020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with sub-headings">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84B90C90-51B0-4672-809B-A065B7B981FC}"/>
              </a:ext>
            </a:extLst>
          </p:cNvPr>
          <p:cNvSpPr>
            <a:spLocks noGrp="1"/>
          </p:cNvSpPr>
          <p:nvPr>
            <p:ph type="body" sz="quarter" idx="24" hasCustomPrompt="1"/>
          </p:nvPr>
        </p:nvSpPr>
        <p:spPr>
          <a:xfrm>
            <a:off x="6199076"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0" name="Text Placeholder 21">
            <a:extLst>
              <a:ext uri="{FF2B5EF4-FFF2-40B4-BE49-F238E27FC236}">
                <a16:creationId xmlns:a16="http://schemas.microsoft.com/office/drawing/2014/main" id="{B0E0DBAB-1B66-4BAB-A3AE-7C4397AA2446}"/>
              </a:ext>
            </a:extLst>
          </p:cNvPr>
          <p:cNvSpPr>
            <a:spLocks noGrp="1"/>
          </p:cNvSpPr>
          <p:nvPr>
            <p:ph type="body" sz="quarter" idx="25" hasCustomPrompt="1"/>
          </p:nvPr>
        </p:nvSpPr>
        <p:spPr>
          <a:xfrm>
            <a:off x="6199076"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7" name="Text Placeholder 2">
            <a:extLst>
              <a:ext uri="{FF2B5EF4-FFF2-40B4-BE49-F238E27FC236}">
                <a16:creationId xmlns:a16="http://schemas.microsoft.com/office/drawing/2014/main" id="{3803B4A7-9707-4B37-BBFE-D86868D65599}"/>
              </a:ext>
            </a:extLst>
          </p:cNvPr>
          <p:cNvSpPr>
            <a:spLocks noGrp="1"/>
          </p:cNvSpPr>
          <p:nvPr>
            <p:ph type="body" sz="quarter" idx="22" hasCustomPrompt="1"/>
          </p:nvPr>
        </p:nvSpPr>
        <p:spPr>
          <a:xfrm>
            <a:off x="6199076"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8" name="Text Placeholder 21">
            <a:extLst>
              <a:ext uri="{FF2B5EF4-FFF2-40B4-BE49-F238E27FC236}">
                <a16:creationId xmlns:a16="http://schemas.microsoft.com/office/drawing/2014/main" id="{76BE8C93-8442-41F5-9E95-0FAF9CF0A011}"/>
              </a:ext>
            </a:extLst>
          </p:cNvPr>
          <p:cNvSpPr>
            <a:spLocks noGrp="1"/>
          </p:cNvSpPr>
          <p:nvPr>
            <p:ph type="body" sz="quarter" idx="23" hasCustomPrompt="1"/>
          </p:nvPr>
        </p:nvSpPr>
        <p:spPr>
          <a:xfrm>
            <a:off x="6199076"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3" name="Text Placeholder 2">
            <a:extLst>
              <a:ext uri="{FF2B5EF4-FFF2-40B4-BE49-F238E27FC236}">
                <a16:creationId xmlns:a16="http://schemas.microsoft.com/office/drawing/2014/main" id="{FEA22597-A270-4BCB-AC8C-8AD75ADBF147}"/>
              </a:ext>
            </a:extLst>
          </p:cNvPr>
          <p:cNvSpPr>
            <a:spLocks noGrp="1"/>
          </p:cNvSpPr>
          <p:nvPr>
            <p:ph type="body" sz="quarter" idx="20" hasCustomPrompt="1"/>
          </p:nvPr>
        </p:nvSpPr>
        <p:spPr>
          <a:xfrm>
            <a:off x="6199076"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4" name="Text Placeholder 21">
            <a:extLst>
              <a:ext uri="{FF2B5EF4-FFF2-40B4-BE49-F238E27FC236}">
                <a16:creationId xmlns:a16="http://schemas.microsoft.com/office/drawing/2014/main" id="{C9954B38-B9C9-4C63-91DE-6E9B9E91DF6E}"/>
              </a:ext>
            </a:extLst>
          </p:cNvPr>
          <p:cNvSpPr>
            <a:spLocks noGrp="1"/>
          </p:cNvSpPr>
          <p:nvPr>
            <p:ph type="body" sz="quarter" idx="21" hasCustomPrompt="1"/>
          </p:nvPr>
        </p:nvSpPr>
        <p:spPr>
          <a:xfrm>
            <a:off x="6199076"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1" name="Text Placeholder 2">
            <a:extLst>
              <a:ext uri="{FF2B5EF4-FFF2-40B4-BE49-F238E27FC236}">
                <a16:creationId xmlns:a16="http://schemas.microsoft.com/office/drawing/2014/main" id="{A9DB1E0A-BAF5-4F9A-BFD5-2A8E703E17D5}"/>
              </a:ext>
            </a:extLst>
          </p:cNvPr>
          <p:cNvSpPr>
            <a:spLocks noGrp="1"/>
          </p:cNvSpPr>
          <p:nvPr>
            <p:ph type="body" sz="quarter" idx="18" hasCustomPrompt="1"/>
          </p:nvPr>
        </p:nvSpPr>
        <p:spPr>
          <a:xfrm>
            <a:off x="731634"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6645C2B3-134F-43CE-9A22-A7FEECCC01A2}"/>
              </a:ext>
            </a:extLst>
          </p:cNvPr>
          <p:cNvSpPr>
            <a:spLocks noGrp="1"/>
          </p:cNvSpPr>
          <p:nvPr>
            <p:ph type="body" sz="quarter" idx="19" hasCustomPrompt="1"/>
          </p:nvPr>
        </p:nvSpPr>
        <p:spPr>
          <a:xfrm>
            <a:off x="731634"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7" name="Text Placeholder 2">
            <a:extLst>
              <a:ext uri="{FF2B5EF4-FFF2-40B4-BE49-F238E27FC236}">
                <a16:creationId xmlns:a16="http://schemas.microsoft.com/office/drawing/2014/main" id="{B6249EE3-A0EB-46F5-8250-3D7D56B8493F}"/>
              </a:ext>
            </a:extLst>
          </p:cNvPr>
          <p:cNvSpPr>
            <a:spLocks noGrp="1"/>
          </p:cNvSpPr>
          <p:nvPr>
            <p:ph type="body" sz="quarter" idx="16" hasCustomPrompt="1"/>
          </p:nvPr>
        </p:nvSpPr>
        <p:spPr>
          <a:xfrm>
            <a:off x="731634"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731634"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31634"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731634"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99082" y="665600"/>
            <a:ext cx="6048141"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sub-headings</a:t>
            </a:r>
          </a:p>
        </p:txBody>
      </p:sp>
    </p:spTree>
    <p:extLst>
      <p:ext uri="{BB962C8B-B14F-4D97-AF65-F5344CB8AC3E}">
        <p14:creationId xmlns:p14="http://schemas.microsoft.com/office/powerpoint/2010/main" val="190014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title ic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111ED0-216F-4DA8-AE9D-E24A9332CC06}"/>
              </a:ext>
            </a:extLst>
          </p:cNvPr>
          <p:cNvSpPr/>
          <p:nvPr userDrawn="1"/>
        </p:nvSpPr>
        <p:spPr>
          <a:xfrm>
            <a:off x="8281850" y="0"/>
            <a:ext cx="3910149"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8891452" y="1711271"/>
            <a:ext cx="2739830" cy="1103312"/>
          </a:xfrm>
        </p:spPr>
        <p:txBody>
          <a:bodyPr>
            <a:noAutofit/>
          </a:bodyPr>
          <a:lstStyle>
            <a:lvl1pPr marL="0" indent="0">
              <a:spcAft>
                <a:spcPts val="600"/>
              </a:spcAft>
              <a:buFont typeface="Arial" panose="020B0604020202020204" pitchFamily="34" charset="0"/>
              <a:buNone/>
              <a:defRPr sz="1600"/>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51" name="Text Placeholder 2">
            <a:extLst>
              <a:ext uri="{FF2B5EF4-FFF2-40B4-BE49-F238E27FC236}">
                <a16:creationId xmlns:a16="http://schemas.microsoft.com/office/drawing/2014/main" id="{6E5C9AFE-C2C7-4843-9F65-28F4551CA40B}"/>
              </a:ext>
            </a:extLst>
          </p:cNvPr>
          <p:cNvSpPr>
            <a:spLocks noGrp="1"/>
          </p:cNvSpPr>
          <p:nvPr>
            <p:ph type="body" sz="quarter" idx="35" hasCustomPrompt="1"/>
          </p:nvPr>
        </p:nvSpPr>
        <p:spPr>
          <a:xfrm>
            <a:off x="5803636" y="4760187"/>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2" name="Text Placeholder 2">
            <a:extLst>
              <a:ext uri="{FF2B5EF4-FFF2-40B4-BE49-F238E27FC236}">
                <a16:creationId xmlns:a16="http://schemas.microsoft.com/office/drawing/2014/main" id="{EDF47AD7-37CF-4DCC-99C1-34E7737ADF0C}"/>
              </a:ext>
            </a:extLst>
          </p:cNvPr>
          <p:cNvSpPr>
            <a:spLocks noGrp="1"/>
          </p:cNvSpPr>
          <p:nvPr>
            <p:ph type="body" sz="quarter" idx="36" hasCustomPrompt="1"/>
          </p:nvPr>
        </p:nvSpPr>
        <p:spPr>
          <a:xfrm>
            <a:off x="5803278" y="5200726"/>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5" name="Text Placeholder 2">
            <a:extLst>
              <a:ext uri="{FF2B5EF4-FFF2-40B4-BE49-F238E27FC236}">
                <a16:creationId xmlns:a16="http://schemas.microsoft.com/office/drawing/2014/main" id="{FCFF7CF2-3E8B-4E79-845F-5F4775BE2527}"/>
              </a:ext>
            </a:extLst>
          </p:cNvPr>
          <p:cNvSpPr>
            <a:spLocks noGrp="1"/>
          </p:cNvSpPr>
          <p:nvPr>
            <p:ph type="body" sz="quarter" idx="29" hasCustomPrompt="1"/>
          </p:nvPr>
        </p:nvSpPr>
        <p:spPr>
          <a:xfrm>
            <a:off x="5803278"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6" name="Text Placeholder 2">
            <a:extLst>
              <a:ext uri="{FF2B5EF4-FFF2-40B4-BE49-F238E27FC236}">
                <a16:creationId xmlns:a16="http://schemas.microsoft.com/office/drawing/2014/main" id="{EDD0613B-9F9C-4E57-AFFA-4DDAE3BFB147}"/>
              </a:ext>
            </a:extLst>
          </p:cNvPr>
          <p:cNvSpPr>
            <a:spLocks noGrp="1"/>
          </p:cNvSpPr>
          <p:nvPr>
            <p:ph type="body" sz="quarter" idx="30" hasCustomPrompt="1"/>
          </p:nvPr>
        </p:nvSpPr>
        <p:spPr>
          <a:xfrm>
            <a:off x="5802920"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3" name="Text Placeholder 2">
            <a:extLst>
              <a:ext uri="{FF2B5EF4-FFF2-40B4-BE49-F238E27FC236}">
                <a16:creationId xmlns:a16="http://schemas.microsoft.com/office/drawing/2014/main" id="{42AA5C2E-EA2F-4488-AD05-BB57CA8B5565}"/>
              </a:ext>
            </a:extLst>
          </p:cNvPr>
          <p:cNvSpPr>
            <a:spLocks noGrp="1"/>
          </p:cNvSpPr>
          <p:nvPr>
            <p:ph type="body" sz="quarter" idx="27" hasCustomPrompt="1"/>
          </p:nvPr>
        </p:nvSpPr>
        <p:spPr>
          <a:xfrm>
            <a:off x="316486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4" name="Text Placeholder 2">
            <a:extLst>
              <a:ext uri="{FF2B5EF4-FFF2-40B4-BE49-F238E27FC236}">
                <a16:creationId xmlns:a16="http://schemas.microsoft.com/office/drawing/2014/main" id="{B8B9B9AA-F3AB-4C3B-96FF-EA3A11E9FEE3}"/>
              </a:ext>
            </a:extLst>
          </p:cNvPr>
          <p:cNvSpPr>
            <a:spLocks noGrp="1"/>
          </p:cNvSpPr>
          <p:nvPr>
            <p:ph type="body" sz="quarter" idx="28" hasCustomPrompt="1"/>
          </p:nvPr>
        </p:nvSpPr>
        <p:spPr>
          <a:xfrm>
            <a:off x="316451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56071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pic>
        <p:nvPicPr>
          <p:cNvPr id="19" name="Picture 18" descr="Icon&#10;&#10;Description automatically generated">
            <a:extLst>
              <a:ext uri="{FF2B5EF4-FFF2-40B4-BE49-F238E27FC236}">
                <a16:creationId xmlns:a16="http://schemas.microsoft.com/office/drawing/2014/main" id="{E3125AF7-F170-4FCF-AB88-342387A7B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7927" y="546463"/>
            <a:ext cx="1077219" cy="1077219"/>
          </a:xfrm>
          <a:prstGeom prst="rect">
            <a:avLst/>
          </a:prstGeom>
        </p:spPr>
      </p:pic>
      <p:pic>
        <p:nvPicPr>
          <p:cNvPr id="20" name="Picture 19" descr="Icon&#10;&#10;Description automatically generated">
            <a:extLst>
              <a:ext uri="{FF2B5EF4-FFF2-40B4-BE49-F238E27FC236}">
                <a16:creationId xmlns:a16="http://schemas.microsoft.com/office/drawing/2014/main" id="{2E907D1B-4E94-4068-9C3B-1557D4E282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719" y="3437707"/>
            <a:ext cx="1077220" cy="1077220"/>
          </a:xfrm>
          <a:prstGeom prst="rect">
            <a:avLst/>
          </a:prstGeom>
        </p:spPr>
      </p:pic>
      <p:pic>
        <p:nvPicPr>
          <p:cNvPr id="21" name="Picture 20" descr="Icon&#10;&#10;Description automatically generated">
            <a:extLst>
              <a:ext uri="{FF2B5EF4-FFF2-40B4-BE49-F238E27FC236}">
                <a16:creationId xmlns:a16="http://schemas.microsoft.com/office/drawing/2014/main" id="{9DD818CD-ADF8-4802-A666-6FA49A1DA4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70" y="3437705"/>
            <a:ext cx="1077221" cy="1077221"/>
          </a:xfrm>
          <a:prstGeom prst="rect">
            <a:avLst/>
          </a:prstGeom>
        </p:spPr>
      </p:pic>
      <p:pic>
        <p:nvPicPr>
          <p:cNvPr id="22" name="Picture 21" descr="Icon&#10;&#10;Description automatically generated">
            <a:extLst>
              <a:ext uri="{FF2B5EF4-FFF2-40B4-BE49-F238E27FC236}">
                <a16:creationId xmlns:a16="http://schemas.microsoft.com/office/drawing/2014/main" id="{FE7118D9-44ED-48F0-8615-8CF5EC3D6E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22222" y="3432001"/>
            <a:ext cx="1082925" cy="1082925"/>
          </a:xfrm>
          <a:prstGeom prst="rect">
            <a:avLst/>
          </a:prstGeom>
        </p:spPr>
      </p:pic>
      <p:pic>
        <p:nvPicPr>
          <p:cNvPr id="24" name="Picture 23" descr="Icon&#10;&#10;Description automatically generated">
            <a:extLst>
              <a:ext uri="{FF2B5EF4-FFF2-40B4-BE49-F238E27FC236}">
                <a16:creationId xmlns:a16="http://schemas.microsoft.com/office/drawing/2014/main" id="{01FED19A-F965-4D78-A80D-09C9F95974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9720" y="546463"/>
            <a:ext cx="1077219" cy="1077219"/>
          </a:xfrm>
          <a:prstGeom prst="rect">
            <a:avLst/>
          </a:prstGeom>
        </p:spPr>
      </p:pic>
      <p:pic>
        <p:nvPicPr>
          <p:cNvPr id="29" name="Picture 28" descr="Icon&#10;&#10;Description automatically generated">
            <a:extLst>
              <a:ext uri="{FF2B5EF4-FFF2-40B4-BE49-F238E27FC236}">
                <a16:creationId xmlns:a16="http://schemas.microsoft.com/office/drawing/2014/main" id="{E408E787-9AE8-45E8-943C-8AAB9F71D0E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05973" y="546463"/>
            <a:ext cx="1077219" cy="1077219"/>
          </a:xfrm>
          <a:prstGeom prst="rect">
            <a:avLst/>
          </a:prstGeom>
        </p:spPr>
      </p:pic>
      <p:sp>
        <p:nvSpPr>
          <p:cNvPr id="3" name="Text Placeholder 2">
            <a:extLst>
              <a:ext uri="{FF2B5EF4-FFF2-40B4-BE49-F238E27FC236}">
                <a16:creationId xmlns:a16="http://schemas.microsoft.com/office/drawing/2014/main" id="{A4878DEE-CEC5-4CF5-ADD3-061A8AA09EE1}"/>
              </a:ext>
            </a:extLst>
          </p:cNvPr>
          <p:cNvSpPr>
            <a:spLocks noGrp="1"/>
          </p:cNvSpPr>
          <p:nvPr>
            <p:ph type="body" sz="quarter" idx="26" hasCustomPrompt="1"/>
          </p:nvPr>
        </p:nvSpPr>
        <p:spPr>
          <a:xfrm>
            <a:off x="56036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7" name="Text Placeholder 2">
            <a:extLst>
              <a:ext uri="{FF2B5EF4-FFF2-40B4-BE49-F238E27FC236}">
                <a16:creationId xmlns:a16="http://schemas.microsoft.com/office/drawing/2014/main" id="{E73976F9-77C1-4E59-B71A-C09D4CA13441}"/>
              </a:ext>
            </a:extLst>
          </p:cNvPr>
          <p:cNvSpPr>
            <a:spLocks noGrp="1"/>
          </p:cNvSpPr>
          <p:nvPr>
            <p:ph type="body" sz="quarter" idx="31" hasCustomPrompt="1"/>
          </p:nvPr>
        </p:nvSpPr>
        <p:spPr>
          <a:xfrm>
            <a:off x="560719"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8" name="Text Placeholder 2">
            <a:extLst>
              <a:ext uri="{FF2B5EF4-FFF2-40B4-BE49-F238E27FC236}">
                <a16:creationId xmlns:a16="http://schemas.microsoft.com/office/drawing/2014/main" id="{B10510E7-D804-47D4-B347-EFDEED75D17A}"/>
              </a:ext>
            </a:extLst>
          </p:cNvPr>
          <p:cNvSpPr>
            <a:spLocks noGrp="1"/>
          </p:cNvSpPr>
          <p:nvPr>
            <p:ph type="body" sz="quarter" idx="32" hasCustomPrompt="1"/>
          </p:nvPr>
        </p:nvSpPr>
        <p:spPr>
          <a:xfrm>
            <a:off x="560361"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9" name="Text Placeholder 2">
            <a:extLst>
              <a:ext uri="{FF2B5EF4-FFF2-40B4-BE49-F238E27FC236}">
                <a16:creationId xmlns:a16="http://schemas.microsoft.com/office/drawing/2014/main" id="{02BBB5EF-9FD8-4A3A-BE3B-DA10E8BE0769}"/>
              </a:ext>
            </a:extLst>
          </p:cNvPr>
          <p:cNvSpPr>
            <a:spLocks noGrp="1"/>
          </p:cNvSpPr>
          <p:nvPr>
            <p:ph type="body" sz="quarter" idx="33" hasCustomPrompt="1"/>
          </p:nvPr>
        </p:nvSpPr>
        <p:spPr>
          <a:xfrm>
            <a:off x="3167468"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0" name="Text Placeholder 2">
            <a:extLst>
              <a:ext uri="{FF2B5EF4-FFF2-40B4-BE49-F238E27FC236}">
                <a16:creationId xmlns:a16="http://schemas.microsoft.com/office/drawing/2014/main" id="{52BEEFED-D6E2-46AC-80EF-CE082749A282}"/>
              </a:ext>
            </a:extLst>
          </p:cNvPr>
          <p:cNvSpPr>
            <a:spLocks noGrp="1"/>
          </p:cNvSpPr>
          <p:nvPr>
            <p:ph type="body" sz="quarter" idx="34" hasCustomPrompt="1"/>
          </p:nvPr>
        </p:nvSpPr>
        <p:spPr>
          <a:xfrm>
            <a:off x="3167110"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891452" y="681941"/>
            <a:ext cx="2478639"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Main title icon slide</a:t>
            </a:r>
          </a:p>
        </p:txBody>
      </p:sp>
    </p:spTree>
    <p:extLst>
      <p:ext uri="{BB962C8B-B14F-4D97-AF65-F5344CB8AC3E}">
        <p14:creationId xmlns:p14="http://schemas.microsoft.com/office/powerpoint/2010/main" val="64812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in boxes">
    <p:spTree>
      <p:nvGrpSpPr>
        <p:cNvPr id="1" name=""/>
        <p:cNvGrpSpPr/>
        <p:nvPr/>
      </p:nvGrpSpPr>
      <p:grpSpPr>
        <a:xfrm>
          <a:off x="0" y="0"/>
          <a:ext cx="0" cy="0"/>
          <a:chOff x="0" y="0"/>
          <a:chExt cx="0" cy="0"/>
        </a:xfrm>
      </p:grpSpPr>
      <p:sp>
        <p:nvSpPr>
          <p:cNvPr id="35" name="Text Placeholder 21">
            <a:extLst>
              <a:ext uri="{FF2B5EF4-FFF2-40B4-BE49-F238E27FC236}">
                <a16:creationId xmlns:a16="http://schemas.microsoft.com/office/drawing/2014/main" id="{0481DFC1-11AA-4955-83BC-035EBF862D09}"/>
              </a:ext>
            </a:extLst>
          </p:cNvPr>
          <p:cNvSpPr>
            <a:spLocks noGrp="1"/>
          </p:cNvSpPr>
          <p:nvPr>
            <p:ph type="body" sz="quarter" idx="28" hasCustomPrompt="1"/>
          </p:nvPr>
        </p:nvSpPr>
        <p:spPr>
          <a:xfrm>
            <a:off x="8478148"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6" name="Text Placeholder 2">
            <a:extLst>
              <a:ext uri="{FF2B5EF4-FFF2-40B4-BE49-F238E27FC236}">
                <a16:creationId xmlns:a16="http://schemas.microsoft.com/office/drawing/2014/main" id="{59CEC101-28FB-4604-93F9-DC224B7C01BA}"/>
              </a:ext>
            </a:extLst>
          </p:cNvPr>
          <p:cNvSpPr>
            <a:spLocks noGrp="1"/>
          </p:cNvSpPr>
          <p:nvPr>
            <p:ph type="body" sz="quarter" idx="29" hasCustomPrompt="1"/>
          </p:nvPr>
        </p:nvSpPr>
        <p:spPr>
          <a:xfrm>
            <a:off x="8478149"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9" name="Text Placeholder 21">
            <a:extLst>
              <a:ext uri="{FF2B5EF4-FFF2-40B4-BE49-F238E27FC236}">
                <a16:creationId xmlns:a16="http://schemas.microsoft.com/office/drawing/2014/main" id="{338F1C80-4514-4FEF-90F0-2FCE9F6998A4}"/>
              </a:ext>
            </a:extLst>
          </p:cNvPr>
          <p:cNvSpPr>
            <a:spLocks noGrp="1"/>
          </p:cNvSpPr>
          <p:nvPr>
            <p:ph type="body" sz="quarter" idx="26" hasCustomPrompt="1"/>
          </p:nvPr>
        </p:nvSpPr>
        <p:spPr>
          <a:xfrm>
            <a:off x="4721413"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0" name="Text Placeholder 2">
            <a:extLst>
              <a:ext uri="{FF2B5EF4-FFF2-40B4-BE49-F238E27FC236}">
                <a16:creationId xmlns:a16="http://schemas.microsoft.com/office/drawing/2014/main" id="{E899A974-94A6-4A1A-AEE8-AFC2D292CEF0}"/>
              </a:ext>
            </a:extLst>
          </p:cNvPr>
          <p:cNvSpPr>
            <a:spLocks noGrp="1"/>
          </p:cNvSpPr>
          <p:nvPr>
            <p:ph type="body" sz="quarter" idx="27" hasCustomPrompt="1"/>
          </p:nvPr>
        </p:nvSpPr>
        <p:spPr>
          <a:xfrm>
            <a:off x="4721414"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938047"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938048"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265"/>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
        <p:nvSpPr>
          <p:cNvPr id="16" name="TextBox 15">
            <a:extLst>
              <a:ext uri="{FF2B5EF4-FFF2-40B4-BE49-F238E27FC236}">
                <a16:creationId xmlns:a16="http://schemas.microsoft.com/office/drawing/2014/main" id="{6599B7F9-45F2-4236-8FAE-4B91F0B46845}"/>
              </a:ext>
            </a:extLst>
          </p:cNvPr>
          <p:cNvSpPr txBox="1"/>
          <p:nvPr userDrawn="1"/>
        </p:nvSpPr>
        <p:spPr>
          <a:xfrm>
            <a:off x="612741" y="680265"/>
            <a:ext cx="5483259"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Tree>
    <p:extLst>
      <p:ext uri="{BB962C8B-B14F-4D97-AF65-F5344CB8AC3E}">
        <p14:creationId xmlns:p14="http://schemas.microsoft.com/office/powerpoint/2010/main" val="1905771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for tabl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CC5AB43-FF40-498D-B982-0A880FB7BA0F}"/>
              </a:ext>
            </a:extLst>
          </p:cNvPr>
          <p:cNvSpPr/>
          <p:nvPr userDrawn="1"/>
        </p:nvSpPr>
        <p:spPr>
          <a:xfrm>
            <a:off x="9754403" y="341101"/>
            <a:ext cx="1822968" cy="1822968"/>
          </a:xfrm>
          <a:prstGeom prst="ellipse">
            <a:avLst/>
          </a:prstGeom>
          <a:solidFill>
            <a:srgbClr val="E94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08E61197-5EFD-4ED6-B853-72BD1D2A05DF}"/>
              </a:ext>
            </a:extLst>
          </p:cNvPr>
          <p:cNvSpPr>
            <a:spLocks noGrp="1"/>
          </p:cNvSpPr>
          <p:nvPr>
            <p:ph type="body" sz="quarter" idx="12" hasCustomPrompt="1"/>
          </p:nvPr>
        </p:nvSpPr>
        <p:spPr>
          <a:xfrm>
            <a:off x="9996344" y="746830"/>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
        <p:nvSpPr>
          <p:cNvPr id="13" name="Subtitle 2">
            <a:extLst>
              <a:ext uri="{FF2B5EF4-FFF2-40B4-BE49-F238E27FC236}">
                <a16:creationId xmlns:a16="http://schemas.microsoft.com/office/drawing/2014/main" id="{ED136ACB-62B9-4A5F-A19F-46A086CC738D}"/>
              </a:ext>
            </a:extLst>
          </p:cNvPr>
          <p:cNvSpPr>
            <a:spLocks noGrp="1"/>
          </p:cNvSpPr>
          <p:nvPr>
            <p:ph type="subTitle" idx="1" hasCustomPrompt="1"/>
          </p:nvPr>
        </p:nvSpPr>
        <p:spPr>
          <a:xfrm>
            <a:off x="612741" y="1376809"/>
            <a:ext cx="4264059"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67140"/>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Slide for table</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18993320" y="664654"/>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18993320" y="664654"/>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8">
            <a:extLst>
              <a:ext uri="{FF2B5EF4-FFF2-40B4-BE49-F238E27FC236}">
                <a16:creationId xmlns:a16="http://schemas.microsoft.com/office/drawing/2014/main" id="{2C4BFE9F-9EA1-4830-B0BB-FBB69E122509}"/>
              </a:ext>
            </a:extLst>
          </p:cNvPr>
          <p:cNvGraphicFramePr>
            <a:graphicFrameLocks noGrp="1"/>
          </p:cNvGraphicFramePr>
          <p:nvPr userDrawn="1">
            <p:extLst>
              <p:ext uri="{D42A27DB-BD31-4B8C-83A1-F6EECF244321}">
                <p14:modId xmlns:p14="http://schemas.microsoft.com/office/powerpoint/2010/main" val="124032400"/>
              </p:ext>
            </p:extLst>
          </p:nvPr>
        </p:nvGraphicFramePr>
        <p:xfrm>
          <a:off x="693393" y="2482478"/>
          <a:ext cx="10885864" cy="3895794"/>
        </p:xfrm>
        <a:graphic>
          <a:graphicData uri="http://schemas.openxmlformats.org/drawingml/2006/table">
            <a:tbl>
              <a:tblPr firstRow="1" bandRow="1">
                <a:tableStyleId>{5C22544A-7EE6-4342-B048-85BDC9FD1C3A}</a:tableStyleId>
              </a:tblPr>
              <a:tblGrid>
                <a:gridCol w="2721466">
                  <a:extLst>
                    <a:ext uri="{9D8B030D-6E8A-4147-A177-3AD203B41FA5}">
                      <a16:colId xmlns:a16="http://schemas.microsoft.com/office/drawing/2014/main" val="3782526024"/>
                    </a:ext>
                  </a:extLst>
                </a:gridCol>
                <a:gridCol w="2721466">
                  <a:extLst>
                    <a:ext uri="{9D8B030D-6E8A-4147-A177-3AD203B41FA5}">
                      <a16:colId xmlns:a16="http://schemas.microsoft.com/office/drawing/2014/main" val="2881339177"/>
                    </a:ext>
                  </a:extLst>
                </a:gridCol>
                <a:gridCol w="2721466">
                  <a:extLst>
                    <a:ext uri="{9D8B030D-6E8A-4147-A177-3AD203B41FA5}">
                      <a16:colId xmlns:a16="http://schemas.microsoft.com/office/drawing/2014/main" val="1687496125"/>
                    </a:ext>
                  </a:extLst>
                </a:gridCol>
                <a:gridCol w="2721466">
                  <a:extLst>
                    <a:ext uri="{9D8B030D-6E8A-4147-A177-3AD203B41FA5}">
                      <a16:colId xmlns:a16="http://schemas.microsoft.com/office/drawing/2014/main" val="3712663140"/>
                    </a:ext>
                  </a:extLst>
                </a:gridCol>
              </a:tblGrid>
              <a:tr h="649299">
                <a:tc>
                  <a:txBody>
                    <a:bodyPr/>
                    <a:lstStyle/>
                    <a:p>
                      <a:pPr lvl="0" algn="ctr"/>
                      <a:r>
                        <a:rPr lang="en-US" sz="1400" b="0" i="0" dirty="0">
                          <a:solidFill>
                            <a:srgbClr val="5B686E"/>
                          </a:solidFill>
                          <a:latin typeface="Co Text Light" panose="020B0303060202020204" pitchFamily="34" charset="0"/>
                          <a:cs typeface="Co Text Light" panose="020B0303060202020204" pitchFamily="34" charset="0"/>
                        </a:rPr>
                        <a:t>Item 1</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2</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3</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4</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extLst>
                  <a:ext uri="{0D108BD9-81ED-4DB2-BD59-A6C34878D82A}">
                    <a16:rowId xmlns:a16="http://schemas.microsoft.com/office/drawing/2014/main" val="210988523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224313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04348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7425906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3982227"/>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2407737"/>
                  </a:ext>
                </a:extLst>
              </a:tr>
            </a:tbl>
          </a:graphicData>
        </a:graphic>
      </p:graphicFrame>
      <p:sp>
        <p:nvSpPr>
          <p:cNvPr id="3" name="Table Placeholder 2">
            <a:extLst>
              <a:ext uri="{FF2B5EF4-FFF2-40B4-BE49-F238E27FC236}">
                <a16:creationId xmlns:a16="http://schemas.microsoft.com/office/drawing/2014/main" id="{49418EFF-B1B7-4582-85E2-20950B905BC3}"/>
              </a:ext>
            </a:extLst>
          </p:cNvPr>
          <p:cNvSpPr>
            <a:spLocks noGrp="1"/>
          </p:cNvSpPr>
          <p:nvPr>
            <p:ph type="tbl" sz="quarter" idx="13"/>
          </p:nvPr>
        </p:nvSpPr>
        <p:spPr>
          <a:xfrm>
            <a:off x="693737" y="2482850"/>
            <a:ext cx="10885519" cy="3895725"/>
          </a:xfrm>
        </p:spPr>
        <p:txBody>
          <a:bodyPr/>
          <a:lstStyle/>
          <a:p>
            <a:r>
              <a:rPr lang="en-US"/>
              <a:t>Click icon to add table</a:t>
            </a:r>
            <a:endParaRPr lang="en-GB" dirty="0"/>
          </a:p>
        </p:txBody>
      </p:sp>
    </p:spTree>
    <p:extLst>
      <p:ext uri="{BB962C8B-B14F-4D97-AF65-F5344CB8AC3E}">
        <p14:creationId xmlns:p14="http://schemas.microsoft.com/office/powerpoint/2010/main" val="1561087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C615DD-D952-4730-923C-D2F89EC6C3B6}"/>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C8753-B207-496B-851E-09F024362A30}"/>
              </a:ext>
            </a:extLst>
          </p:cNvPr>
          <p:cNvSpPr>
            <a:spLocks noGrp="1"/>
          </p:cNvSpPr>
          <p:nvPr>
            <p:ph type="title" hasCustomPrompt="1"/>
          </p:nvPr>
        </p:nvSpPr>
        <p:spPr>
          <a:xfrm>
            <a:off x="6998524" y="1766734"/>
            <a:ext cx="4264059" cy="1325563"/>
          </a:xfrm>
        </p:spPr>
        <p:txBody>
          <a:bodyPr>
            <a:normAutofit/>
          </a:bodyPr>
          <a:lstStyle>
            <a:lvl1pPr>
              <a:defRPr sz="3600"/>
            </a:lvl1pPr>
          </a:lstStyle>
          <a:p>
            <a:r>
              <a:rPr lang="en-US" dirty="0"/>
              <a:t>Thank you</a:t>
            </a:r>
            <a:endParaRPr lang="en-GB" dirty="0"/>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013580" y="4434563"/>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www.westfieldhealth.com</a:t>
            </a:r>
          </a:p>
        </p:txBody>
      </p:sp>
      <p:sp>
        <p:nvSpPr>
          <p:cNvPr id="14" name="Oval 13">
            <a:extLst>
              <a:ext uri="{FF2B5EF4-FFF2-40B4-BE49-F238E27FC236}">
                <a16:creationId xmlns:a16="http://schemas.microsoft.com/office/drawing/2014/main" id="{8610D895-B478-4262-8561-685916CBF86B}"/>
              </a:ext>
            </a:extLst>
          </p:cNvPr>
          <p:cNvSpPr/>
          <p:nvPr userDrawn="1"/>
        </p:nvSpPr>
        <p:spPr>
          <a:xfrm>
            <a:off x="-1984017" y="-723182"/>
            <a:ext cx="8304363" cy="830436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ghnut 9">
            <a:extLst>
              <a:ext uri="{FF2B5EF4-FFF2-40B4-BE49-F238E27FC236}">
                <a16:creationId xmlns:a16="http://schemas.microsoft.com/office/drawing/2014/main" id="{B0783C07-E8C0-47FF-BE30-B233780A87D5}"/>
              </a:ext>
            </a:extLst>
          </p:cNvPr>
          <p:cNvSpPr/>
          <p:nvPr userDrawn="1"/>
        </p:nvSpPr>
        <p:spPr>
          <a:xfrm>
            <a:off x="-1984017"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Subtitle 2">
            <a:extLst>
              <a:ext uri="{FF2B5EF4-FFF2-40B4-BE49-F238E27FC236}">
                <a16:creationId xmlns:a16="http://schemas.microsoft.com/office/drawing/2014/main" id="{125DC894-0888-4857-AA27-0FC4C2CC0334}"/>
              </a:ext>
            </a:extLst>
          </p:cNvPr>
          <p:cNvSpPr>
            <a:spLocks noGrp="1"/>
          </p:cNvSpPr>
          <p:nvPr>
            <p:ph type="subTitle" idx="1" hasCustomPrompt="1"/>
          </p:nvPr>
        </p:nvSpPr>
        <p:spPr>
          <a:xfrm>
            <a:off x="6998524" y="2971021"/>
            <a:ext cx="4264059" cy="1569660"/>
          </a:xfrm>
          <a:noFill/>
        </p:spPr>
        <p:txBody>
          <a:bodyPr wrap="square" rtlCol="0">
            <a:spAutoFit/>
          </a:bodyPr>
          <a:lstStyle>
            <a:lvl1pPr marL="0" indent="0">
              <a:lnSpc>
                <a:spcPct val="100000"/>
              </a:lnSpc>
              <a:spcBef>
                <a:spcPts val="0"/>
              </a:spcBef>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Address line 1</a:t>
            </a:r>
          </a:p>
          <a:p>
            <a:r>
              <a:rPr lang="en-GB" sz="1600" dirty="0">
                <a:solidFill>
                  <a:srgbClr val="5B686E"/>
                </a:solidFill>
                <a:latin typeface="Co Text Light" panose="020B0303060202020204" pitchFamily="34" charset="0"/>
                <a:cs typeface="Co Text Light" panose="020B0303060202020204" pitchFamily="34" charset="0"/>
              </a:rPr>
              <a:t>Address line 2</a:t>
            </a:r>
          </a:p>
          <a:p>
            <a:r>
              <a:rPr lang="en-GB" sz="1600" dirty="0">
                <a:solidFill>
                  <a:srgbClr val="5B686E"/>
                </a:solidFill>
                <a:latin typeface="Co Text Light" panose="020B0303060202020204" pitchFamily="34" charset="0"/>
                <a:cs typeface="Co Text Light" panose="020B0303060202020204" pitchFamily="34" charset="0"/>
              </a:rPr>
              <a:t>Sheffield</a:t>
            </a:r>
          </a:p>
          <a:p>
            <a:r>
              <a:rPr lang="en-GB" sz="1600" dirty="0">
                <a:solidFill>
                  <a:srgbClr val="5B686E"/>
                </a:solidFill>
                <a:latin typeface="Co Text Light" panose="020B0303060202020204" pitchFamily="34" charset="0"/>
                <a:cs typeface="Co Text Light" panose="020B0303060202020204" pitchFamily="34" charset="0"/>
              </a:rPr>
              <a:t>Postcode</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Contact number</a:t>
            </a:r>
          </a:p>
        </p:txBody>
      </p:sp>
    </p:spTree>
    <p:extLst>
      <p:ext uri="{BB962C8B-B14F-4D97-AF65-F5344CB8AC3E}">
        <p14:creationId xmlns:p14="http://schemas.microsoft.com/office/powerpoint/2010/main" val="1507635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6EF96-948F-4521-8204-8CBFEF5A8625}"/>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464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for 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0" name="Oval 9">
            <a:extLst>
              <a:ext uri="{FF2B5EF4-FFF2-40B4-BE49-F238E27FC236}">
                <a16:creationId xmlns:a16="http://schemas.microsoft.com/office/drawing/2014/main" id="{344DACF8-4424-4EF5-BCE1-9B1C02530E9B}"/>
              </a:ext>
            </a:extLst>
          </p:cNvPr>
          <p:cNvSpPr/>
          <p:nvPr userDrawn="1"/>
        </p:nvSpPr>
        <p:spPr>
          <a:xfrm>
            <a:off x="7383691" y="194605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C3F288-8BA3-4453-9F8B-447BE129372F}"/>
              </a:ext>
            </a:extLst>
          </p:cNvPr>
          <p:cNvSpPr/>
          <p:nvPr userDrawn="1"/>
        </p:nvSpPr>
        <p:spPr>
          <a:xfrm>
            <a:off x="7867398" y="242976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FE44300-6185-4C67-AB51-277BD2E594C8}"/>
              </a:ext>
            </a:extLst>
          </p:cNvPr>
          <p:cNvSpPr/>
          <p:nvPr userDrawn="1"/>
        </p:nvSpPr>
        <p:spPr>
          <a:xfrm>
            <a:off x="8122183" y="2684546"/>
            <a:ext cx="4682558" cy="4682558"/>
          </a:xfrm>
          <a:prstGeom prst="ellipse">
            <a:avLst/>
          </a:prstGeom>
          <a:blipFill dpi="0" rotWithShape="1">
            <a:blip r:embed="rId2" cstate="print">
              <a:extLst>
                <a:ext uri="{28A0092B-C50C-407E-A947-70E740481C1C}">
                  <a14:useLocalDpi xmlns:a14="http://schemas.microsoft.com/office/drawing/2010/main"/>
                </a:ext>
              </a:extLst>
            </a:blip>
            <a:srcRect/>
            <a:stretch>
              <a:fillRect b="5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A98A06D-1546-495A-B2D2-14745241AE84}"/>
              </a:ext>
            </a:extLst>
          </p:cNvPr>
          <p:cNvSpPr/>
          <p:nvPr userDrawn="1"/>
        </p:nvSpPr>
        <p:spPr>
          <a:xfrm>
            <a:off x="5480315" y="956188"/>
            <a:ext cx="2990550" cy="29905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ughnut 11">
            <a:extLst>
              <a:ext uri="{FF2B5EF4-FFF2-40B4-BE49-F238E27FC236}">
                <a16:creationId xmlns:a16="http://schemas.microsoft.com/office/drawing/2014/main" id="{93C6465D-97B4-4A5D-A6D7-2D2AD4BB5A99}"/>
              </a:ext>
            </a:extLst>
          </p:cNvPr>
          <p:cNvSpPr/>
          <p:nvPr userDrawn="1"/>
        </p:nvSpPr>
        <p:spPr>
          <a:xfrm>
            <a:off x="5480315" y="956188"/>
            <a:ext cx="2990550" cy="299055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284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51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Tree>
    <p:extLst>
      <p:ext uri="{BB962C8B-B14F-4D97-AF65-F5344CB8AC3E}">
        <p14:creationId xmlns:p14="http://schemas.microsoft.com/office/powerpoint/2010/main" val="187497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2C21D-5B56-442C-9890-5F5EBC65B083}"/>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3398D6-77A5-2946-97EA-C10231FE1493}"/>
              </a:ext>
            </a:extLst>
          </p:cNvPr>
          <p:cNvSpPr>
            <a:spLocks noGrp="1"/>
          </p:cNvSpPr>
          <p:nvPr>
            <p:ph type="ctrTitle" hasCustomPrompt="1"/>
          </p:nvPr>
        </p:nvSpPr>
        <p:spPr>
          <a:xfrm>
            <a:off x="612741" y="2528139"/>
            <a:ext cx="5267359" cy="1311128"/>
          </a:xfrm>
          <a:noFill/>
        </p:spPr>
        <p:txBody>
          <a:bodyPr wrap="square" rtlCol="0">
            <a:spAutoFit/>
          </a:bodyPr>
          <a:lstStyle>
            <a:lvl1pPr>
              <a:defRPr lang="en-US" b="0" dirty="0">
                <a:solidFill>
                  <a:srgbClr val="5B686E"/>
                </a:solidFill>
                <a:latin typeface="Co Text Light" panose="020B0303060202020204" pitchFamily="34" charset="0"/>
                <a:ea typeface="+mn-ea"/>
                <a:cs typeface="Co Text Light" panose="020B030306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t>Presentation</a:t>
            </a:r>
            <a:br>
              <a:rPr lang="en-GB" dirty="0"/>
            </a:br>
            <a:r>
              <a:rPr lang="en-US" dirty="0">
                <a:latin typeface="Co Text" panose="020B0503060202020204" pitchFamily="34" charset="0"/>
              </a:rPr>
              <a:t>m</a:t>
            </a:r>
            <a:r>
              <a:rPr lang="en-GB" dirty="0">
                <a:latin typeface="Co Text" panose="020B0503060202020204" pitchFamily="34" charset="0"/>
              </a:rPr>
              <a:t>ain title</a:t>
            </a:r>
            <a:endParaRPr lang="en-US" dirty="0"/>
          </a:p>
        </p:txBody>
      </p:sp>
      <p:sp>
        <p:nvSpPr>
          <p:cNvPr id="3" name="Subtitle 2">
            <a:extLst>
              <a:ext uri="{FF2B5EF4-FFF2-40B4-BE49-F238E27FC236}">
                <a16:creationId xmlns:a16="http://schemas.microsoft.com/office/drawing/2014/main" id="{BA56154B-FD22-EF40-803B-308DCBCF2BE7}"/>
              </a:ext>
            </a:extLst>
          </p:cNvPr>
          <p:cNvSpPr>
            <a:spLocks noGrp="1"/>
          </p:cNvSpPr>
          <p:nvPr>
            <p:ph type="subTitle" idx="1" hasCustomPrompt="1"/>
          </p:nvPr>
        </p:nvSpPr>
        <p:spPr>
          <a:xfrm>
            <a:off x="612741" y="4016049"/>
            <a:ext cx="4440025"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pic>
        <p:nvPicPr>
          <p:cNvPr id="8" name="Picture 7" descr="A picture containing text, sign, tableware, dishware&#10;&#10;Description automatically generated">
            <a:extLst>
              <a:ext uri="{FF2B5EF4-FFF2-40B4-BE49-F238E27FC236}">
                <a16:creationId xmlns:a16="http://schemas.microsoft.com/office/drawing/2014/main" id="{F7226863-686B-4661-AE9D-8C93CAEC73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Tree>
    <p:extLst>
      <p:ext uri="{BB962C8B-B14F-4D97-AF65-F5344CB8AC3E}">
        <p14:creationId xmlns:p14="http://schemas.microsoft.com/office/powerpoint/2010/main" val="1729146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title for 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2457545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title for chapt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71219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for chapt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7733451" y="2590792"/>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7733451" y="3863809"/>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216815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py slide with image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Tree>
    <p:extLst>
      <p:ext uri="{BB962C8B-B14F-4D97-AF65-F5344CB8AC3E}">
        <p14:creationId xmlns:p14="http://schemas.microsoft.com/office/powerpoint/2010/main" val="1466721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 slide with image on lef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left</a:t>
            </a:r>
          </a:p>
        </p:txBody>
      </p:sp>
    </p:spTree>
    <p:extLst>
      <p:ext uri="{BB962C8B-B14F-4D97-AF65-F5344CB8AC3E}">
        <p14:creationId xmlns:p14="http://schemas.microsoft.com/office/powerpoint/2010/main" val="1883668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Tree>
    <p:extLst>
      <p:ext uri="{BB962C8B-B14F-4D97-AF65-F5344CB8AC3E}">
        <p14:creationId xmlns:p14="http://schemas.microsoft.com/office/powerpoint/2010/main" val="410075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 slide with image on right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285750" indent="-285750">
              <a:spcAft>
                <a:spcPts val="600"/>
              </a:spcAft>
              <a:buFont typeface="Arial" panose="020B0604020202020204" pitchFamily="34" charset="0"/>
              <a:buChar char="•"/>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p>
          <a:p>
            <a:pPr lvl="0"/>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p>
          <a:p>
            <a:pPr lvl="0"/>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Tree>
    <p:extLst>
      <p:ext uri="{BB962C8B-B14F-4D97-AF65-F5344CB8AC3E}">
        <p14:creationId xmlns:p14="http://schemas.microsoft.com/office/powerpoint/2010/main" val="337811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for chapter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625602" y="2319393"/>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625602" y="3592410"/>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5" name="Oval 14">
            <a:extLst>
              <a:ext uri="{FF2B5EF4-FFF2-40B4-BE49-F238E27FC236}">
                <a16:creationId xmlns:a16="http://schemas.microsoft.com/office/drawing/2014/main" id="{6FB0CD22-C06B-4E35-AEEE-0BC13053FD89}"/>
              </a:ext>
            </a:extLst>
          </p:cNvPr>
          <p:cNvSpPr/>
          <p:nvPr userDrawn="1"/>
        </p:nvSpPr>
        <p:spPr>
          <a:xfrm>
            <a:off x="7092995" y="501459"/>
            <a:ext cx="5855082" cy="5855082"/>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ughnut 9">
            <a:extLst>
              <a:ext uri="{FF2B5EF4-FFF2-40B4-BE49-F238E27FC236}">
                <a16:creationId xmlns:a16="http://schemas.microsoft.com/office/drawing/2014/main" id="{7A99CB0D-FEDC-450F-8578-7A9933E95418}"/>
              </a:ext>
            </a:extLst>
          </p:cNvPr>
          <p:cNvSpPr/>
          <p:nvPr userDrawn="1"/>
        </p:nvSpPr>
        <p:spPr>
          <a:xfrm>
            <a:off x="7092995" y="501459"/>
            <a:ext cx="5855082" cy="5855082"/>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2526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 slide with numbered bullets and 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1CC495-5EF0-4B19-A306-B62624ECF8F1}"/>
              </a:ext>
            </a:extLst>
          </p:cNvPr>
          <p:cNvSpPr/>
          <p:nvPr userDrawn="1"/>
        </p:nvSpPr>
        <p:spPr>
          <a:xfrm>
            <a:off x="736847" y="1975915"/>
            <a:ext cx="5359153" cy="3830083"/>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6881501" y="473788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6881501" y="3047991"/>
            <a:ext cx="4342437"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6881501" y="3426615"/>
            <a:ext cx="4342437"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881501" y="1922647"/>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053"/>
            <a:ext cx="509128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numbered bullets and quote</a:t>
            </a:r>
          </a:p>
        </p:txBody>
      </p:sp>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1237549" y="4728357"/>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1237549" y="3008703"/>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270" y="2393567"/>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273024" y="4771769"/>
            <a:ext cx="515530" cy="390514"/>
          </a:xfrm>
          <a:prstGeom prst="rect">
            <a:avLst/>
          </a:prstGeom>
        </p:spPr>
      </p:pic>
    </p:spTree>
    <p:extLst>
      <p:ext uri="{BB962C8B-B14F-4D97-AF65-F5344CB8AC3E}">
        <p14:creationId xmlns:p14="http://schemas.microsoft.com/office/powerpoint/2010/main" val="2524006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6805096" y="5312792"/>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6805096" y="3593138"/>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95817" y="2978002"/>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0840571" y="5356204"/>
            <a:ext cx="515530" cy="390514"/>
          </a:xfrm>
          <a:prstGeom prst="rect">
            <a:avLst/>
          </a:prstGeom>
        </p:spPr>
      </p:pic>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18217312" y="430647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18217312" y="2616581"/>
            <a:ext cx="4671263"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18217312" y="2995205"/>
            <a:ext cx="4671263"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1359244"/>
            <a:ext cx="10743360" cy="688777"/>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73098"/>
            <a:ext cx="5091280"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Quote with image</a:t>
            </a:r>
          </a:p>
        </p:txBody>
      </p:sp>
    </p:spTree>
    <p:extLst>
      <p:ext uri="{BB962C8B-B14F-4D97-AF65-F5344CB8AC3E}">
        <p14:creationId xmlns:p14="http://schemas.microsoft.com/office/powerpoint/2010/main" val="1187189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right">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DDCAF46-E13D-490C-9FD5-3D9B8FE67064}"/>
              </a:ext>
            </a:extLst>
          </p:cNvPr>
          <p:cNvSpPr>
            <a:spLocks noGrp="1"/>
          </p:cNvSpPr>
          <p:nvPr>
            <p:ph type="body" sz="quarter" idx="13" hasCustomPrompt="1"/>
          </p:nvPr>
        </p:nvSpPr>
        <p:spPr>
          <a:xfrm>
            <a:off x="6365908" y="2444508"/>
            <a:ext cx="508314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3615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12741" y="2019873"/>
            <a:ext cx="5217690" cy="4339011"/>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right</a:t>
            </a:r>
          </a:p>
        </p:txBody>
      </p:sp>
      <p:pic>
        <p:nvPicPr>
          <p:cNvPr id="11" name="Picture 10" descr="Icon&#10;&#10;Description automatically generated">
            <a:extLst>
              <a:ext uri="{FF2B5EF4-FFF2-40B4-BE49-F238E27FC236}">
                <a16:creationId xmlns:a16="http://schemas.microsoft.com/office/drawing/2014/main" id="{FA6C5031-5847-4BAE-90CF-9D8C36B623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2505" y="390907"/>
            <a:ext cx="1628966" cy="1628966"/>
          </a:xfrm>
          <a:prstGeom prst="rect">
            <a:avLst/>
          </a:prstGeom>
        </p:spPr>
      </p:pic>
    </p:spTree>
    <p:extLst>
      <p:ext uri="{BB962C8B-B14F-4D97-AF65-F5344CB8AC3E}">
        <p14:creationId xmlns:p14="http://schemas.microsoft.com/office/powerpoint/2010/main" val="158246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vy copy slide with bullet points on the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E1C08-7AEF-4A37-A060-8DE1324A0305}"/>
              </a:ext>
            </a:extLst>
          </p:cNvPr>
          <p:cNvSpPr>
            <a:spLocks noGrp="1"/>
          </p:cNvSpPr>
          <p:nvPr>
            <p:ph type="body" sz="quarter" idx="13" hasCustomPrompt="1"/>
          </p:nvPr>
        </p:nvSpPr>
        <p:spPr>
          <a:xfrm>
            <a:off x="625508" y="2441040"/>
            <a:ext cx="5050512" cy="3914376"/>
          </a:xfrm>
        </p:spPr>
        <p:txBody>
          <a:body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pic>
        <p:nvPicPr>
          <p:cNvPr id="23" name="Picture 22" descr="Icon&#10;&#10;Description automatically generated">
            <a:extLst>
              <a:ext uri="{FF2B5EF4-FFF2-40B4-BE49-F238E27FC236}">
                <a16:creationId xmlns:a16="http://schemas.microsoft.com/office/drawing/2014/main" id="{4B5FBCEE-0618-4393-9F5A-34B659E4BF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3782" y="287817"/>
            <a:ext cx="1838118" cy="1838118"/>
          </a:xfrm>
          <a:prstGeom prst="rect">
            <a:avLst/>
          </a:prstGeom>
        </p:spPr>
      </p:pic>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365841" y="2440467"/>
            <a:ext cx="5217690" cy="3914949"/>
          </a:xfrm>
        </p:spPr>
        <p:txBody>
          <a:bodyPr/>
          <a:lstStyle>
            <a:lvl1pPr marL="0" indent="0">
              <a:spcAft>
                <a:spcPts val="600"/>
              </a:spcAft>
              <a:buNone/>
              <a:defRPr>
                <a:solidFill>
                  <a:srgbClr val="5B686E"/>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p:txBody>
      </p:sp>
      <p:sp>
        <p:nvSpPr>
          <p:cNvPr id="20" name="Text Placeholder 2">
            <a:extLst>
              <a:ext uri="{FF2B5EF4-FFF2-40B4-BE49-F238E27FC236}">
                <a16:creationId xmlns:a16="http://schemas.microsoft.com/office/drawing/2014/main" id="{31DCE206-388E-440B-AE47-074E4A659EC4}"/>
              </a:ext>
            </a:extLst>
          </p:cNvPr>
          <p:cNvSpPr>
            <a:spLocks noGrp="1"/>
          </p:cNvSpPr>
          <p:nvPr>
            <p:ph type="body" sz="quarter" idx="12" hasCustomPrompt="1"/>
          </p:nvPr>
        </p:nvSpPr>
        <p:spPr>
          <a:xfrm>
            <a:off x="621170" y="2019873"/>
            <a:ext cx="5054850"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25508" y="681665"/>
            <a:ext cx="6300948"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Heavy copy slide with bullet points on the left</a:t>
            </a:r>
          </a:p>
        </p:txBody>
      </p:sp>
    </p:spTree>
    <p:extLst>
      <p:ext uri="{BB962C8B-B14F-4D97-AF65-F5344CB8AC3E}">
        <p14:creationId xmlns:p14="http://schemas.microsoft.com/office/powerpoint/2010/main" val="345075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highlighted sectio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811598" y="2830567"/>
            <a:ext cx="5210652" cy="34274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19" name="Text Placeholder 21">
            <a:extLst>
              <a:ext uri="{FF2B5EF4-FFF2-40B4-BE49-F238E27FC236}">
                <a16:creationId xmlns:a16="http://schemas.microsoft.com/office/drawing/2014/main" id="{70F17D42-B423-4287-8870-5F7C59933E85}"/>
              </a:ext>
            </a:extLst>
          </p:cNvPr>
          <p:cNvSpPr>
            <a:spLocks noGrp="1"/>
          </p:cNvSpPr>
          <p:nvPr>
            <p:ph type="body" sz="quarter" idx="11" hasCustomPrompt="1"/>
          </p:nvPr>
        </p:nvSpPr>
        <p:spPr>
          <a:xfrm>
            <a:off x="811598" y="1678356"/>
            <a:ext cx="5805815" cy="842902"/>
          </a:xfrm>
        </p:spPr>
        <p:txBody>
          <a:bodyPr/>
          <a:lstStyle>
            <a:lvl1pPr marL="0" indent="0">
              <a:spcAft>
                <a:spcPts val="600"/>
              </a:spcAft>
              <a:buNone/>
              <a:defRPr>
                <a:latin typeface="Co Text" panose="020B050306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consectet</a:t>
            </a:r>
            <a:r>
              <a:rPr lang="en-GB" dirty="0"/>
              <a:t> </a:t>
            </a:r>
            <a:r>
              <a:rPr lang="en-GB" dirty="0" err="1"/>
              <a:t>uradipiscing</a:t>
            </a:r>
            <a:r>
              <a:rPr lang="en-GB" dirty="0"/>
              <a:t> </a:t>
            </a:r>
            <a:r>
              <a:rPr lang="en-GB" dirty="0" err="1"/>
              <a:t>elit</a:t>
            </a:r>
            <a:r>
              <a:rPr lang="en-GB" dirty="0"/>
              <a:t>. </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11598" y="684752"/>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Text with highlighted section</a:t>
            </a:r>
          </a:p>
        </p:txBody>
      </p:sp>
    </p:spTree>
    <p:extLst>
      <p:ext uri="{BB962C8B-B14F-4D97-AF65-F5344CB8AC3E}">
        <p14:creationId xmlns:p14="http://schemas.microsoft.com/office/powerpoint/2010/main" val="1171124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py slide with sub-headings">
    <p:spTree>
      <p:nvGrpSpPr>
        <p:cNvPr id="1" name=""/>
        <p:cNvGrpSpPr/>
        <p:nvPr/>
      </p:nvGrpSpPr>
      <p:grpSpPr>
        <a:xfrm>
          <a:off x="0" y="0"/>
          <a:ext cx="0" cy="0"/>
          <a:chOff x="0" y="0"/>
          <a:chExt cx="0" cy="0"/>
        </a:xfrm>
      </p:grpSpPr>
      <p:sp>
        <p:nvSpPr>
          <p:cNvPr id="39" name="Text Placeholder 2">
            <a:extLst>
              <a:ext uri="{FF2B5EF4-FFF2-40B4-BE49-F238E27FC236}">
                <a16:creationId xmlns:a16="http://schemas.microsoft.com/office/drawing/2014/main" id="{84B90C90-51B0-4672-809B-A065B7B981FC}"/>
              </a:ext>
            </a:extLst>
          </p:cNvPr>
          <p:cNvSpPr>
            <a:spLocks noGrp="1"/>
          </p:cNvSpPr>
          <p:nvPr>
            <p:ph type="body" sz="quarter" idx="24" hasCustomPrompt="1"/>
          </p:nvPr>
        </p:nvSpPr>
        <p:spPr>
          <a:xfrm>
            <a:off x="6199076"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0" name="Text Placeholder 21">
            <a:extLst>
              <a:ext uri="{FF2B5EF4-FFF2-40B4-BE49-F238E27FC236}">
                <a16:creationId xmlns:a16="http://schemas.microsoft.com/office/drawing/2014/main" id="{B0E0DBAB-1B66-4BAB-A3AE-7C4397AA2446}"/>
              </a:ext>
            </a:extLst>
          </p:cNvPr>
          <p:cNvSpPr>
            <a:spLocks noGrp="1"/>
          </p:cNvSpPr>
          <p:nvPr>
            <p:ph type="body" sz="quarter" idx="25" hasCustomPrompt="1"/>
          </p:nvPr>
        </p:nvSpPr>
        <p:spPr>
          <a:xfrm>
            <a:off x="6199076"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7" name="Text Placeholder 2">
            <a:extLst>
              <a:ext uri="{FF2B5EF4-FFF2-40B4-BE49-F238E27FC236}">
                <a16:creationId xmlns:a16="http://schemas.microsoft.com/office/drawing/2014/main" id="{3803B4A7-9707-4B37-BBFE-D86868D65599}"/>
              </a:ext>
            </a:extLst>
          </p:cNvPr>
          <p:cNvSpPr>
            <a:spLocks noGrp="1"/>
          </p:cNvSpPr>
          <p:nvPr>
            <p:ph type="body" sz="quarter" idx="22" hasCustomPrompt="1"/>
          </p:nvPr>
        </p:nvSpPr>
        <p:spPr>
          <a:xfrm>
            <a:off x="6199076"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8" name="Text Placeholder 21">
            <a:extLst>
              <a:ext uri="{FF2B5EF4-FFF2-40B4-BE49-F238E27FC236}">
                <a16:creationId xmlns:a16="http://schemas.microsoft.com/office/drawing/2014/main" id="{76BE8C93-8442-41F5-9E95-0FAF9CF0A011}"/>
              </a:ext>
            </a:extLst>
          </p:cNvPr>
          <p:cNvSpPr>
            <a:spLocks noGrp="1"/>
          </p:cNvSpPr>
          <p:nvPr>
            <p:ph type="body" sz="quarter" idx="23" hasCustomPrompt="1"/>
          </p:nvPr>
        </p:nvSpPr>
        <p:spPr>
          <a:xfrm>
            <a:off x="6199076"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3" name="Text Placeholder 2">
            <a:extLst>
              <a:ext uri="{FF2B5EF4-FFF2-40B4-BE49-F238E27FC236}">
                <a16:creationId xmlns:a16="http://schemas.microsoft.com/office/drawing/2014/main" id="{FEA22597-A270-4BCB-AC8C-8AD75ADBF147}"/>
              </a:ext>
            </a:extLst>
          </p:cNvPr>
          <p:cNvSpPr>
            <a:spLocks noGrp="1"/>
          </p:cNvSpPr>
          <p:nvPr>
            <p:ph type="body" sz="quarter" idx="20" hasCustomPrompt="1"/>
          </p:nvPr>
        </p:nvSpPr>
        <p:spPr>
          <a:xfrm>
            <a:off x="6199076"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4" name="Text Placeholder 21">
            <a:extLst>
              <a:ext uri="{FF2B5EF4-FFF2-40B4-BE49-F238E27FC236}">
                <a16:creationId xmlns:a16="http://schemas.microsoft.com/office/drawing/2014/main" id="{C9954B38-B9C9-4C63-91DE-6E9B9E91DF6E}"/>
              </a:ext>
            </a:extLst>
          </p:cNvPr>
          <p:cNvSpPr>
            <a:spLocks noGrp="1"/>
          </p:cNvSpPr>
          <p:nvPr>
            <p:ph type="body" sz="quarter" idx="21" hasCustomPrompt="1"/>
          </p:nvPr>
        </p:nvSpPr>
        <p:spPr>
          <a:xfrm>
            <a:off x="6199076"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31" name="Text Placeholder 2">
            <a:extLst>
              <a:ext uri="{FF2B5EF4-FFF2-40B4-BE49-F238E27FC236}">
                <a16:creationId xmlns:a16="http://schemas.microsoft.com/office/drawing/2014/main" id="{A9DB1E0A-BAF5-4F9A-BFD5-2A8E703E17D5}"/>
              </a:ext>
            </a:extLst>
          </p:cNvPr>
          <p:cNvSpPr>
            <a:spLocks noGrp="1"/>
          </p:cNvSpPr>
          <p:nvPr>
            <p:ph type="body" sz="quarter" idx="18" hasCustomPrompt="1"/>
          </p:nvPr>
        </p:nvSpPr>
        <p:spPr>
          <a:xfrm>
            <a:off x="731634" y="4764096"/>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6645C2B3-134F-43CE-9A22-A7FEECCC01A2}"/>
              </a:ext>
            </a:extLst>
          </p:cNvPr>
          <p:cNvSpPr>
            <a:spLocks noGrp="1"/>
          </p:cNvSpPr>
          <p:nvPr>
            <p:ph type="body" sz="quarter" idx="19" hasCustomPrompt="1"/>
          </p:nvPr>
        </p:nvSpPr>
        <p:spPr>
          <a:xfrm>
            <a:off x="731634" y="5080455"/>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7" name="Text Placeholder 2">
            <a:extLst>
              <a:ext uri="{FF2B5EF4-FFF2-40B4-BE49-F238E27FC236}">
                <a16:creationId xmlns:a16="http://schemas.microsoft.com/office/drawing/2014/main" id="{B6249EE3-A0EB-46F5-8250-3D7D56B8493F}"/>
              </a:ext>
            </a:extLst>
          </p:cNvPr>
          <p:cNvSpPr>
            <a:spLocks noGrp="1"/>
          </p:cNvSpPr>
          <p:nvPr>
            <p:ph type="body" sz="quarter" idx="16" hasCustomPrompt="1"/>
          </p:nvPr>
        </p:nvSpPr>
        <p:spPr>
          <a:xfrm>
            <a:off x="731634" y="3290549"/>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731634" y="3606908"/>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31634" y="1828512"/>
            <a:ext cx="5163257" cy="342900"/>
          </a:xfrm>
        </p:spPr>
        <p:txBody>
          <a:bodyPr>
            <a:normAutofit/>
          </a:bodyPr>
          <a:lstStyle>
            <a:lvl1pPr marL="0" indent="0">
              <a:buNone/>
              <a:defRPr sz="16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731634" y="2144871"/>
            <a:ext cx="5163257" cy="1103312"/>
          </a:xfrm>
        </p:spPr>
        <p:txBody>
          <a:bodyPr/>
          <a:lstStyle>
            <a:lvl1pPr marL="0" indent="0">
              <a:spcAft>
                <a:spcPts val="600"/>
              </a:spcAft>
              <a:buFont typeface="Arial" panose="020B0604020202020204" pitchFamily="34" charset="0"/>
              <a:buNone/>
              <a:defRPr/>
            </a:lvl1pPr>
          </a:lstStyle>
          <a:p>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99082" y="665600"/>
            <a:ext cx="6048141"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sub-headings</a:t>
            </a:r>
          </a:p>
        </p:txBody>
      </p:sp>
    </p:spTree>
    <p:extLst>
      <p:ext uri="{BB962C8B-B14F-4D97-AF65-F5344CB8AC3E}">
        <p14:creationId xmlns:p14="http://schemas.microsoft.com/office/powerpoint/2010/main" val="2767745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in title ic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6C33F51-EC0B-4CCE-8B98-810C108B10B1}"/>
              </a:ext>
            </a:extLst>
          </p:cNvPr>
          <p:cNvSpPr/>
          <p:nvPr userDrawn="1"/>
        </p:nvSpPr>
        <p:spPr>
          <a:xfrm>
            <a:off x="8281850" y="0"/>
            <a:ext cx="3910149"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a:extLst>
              <a:ext uri="{FF2B5EF4-FFF2-40B4-BE49-F238E27FC236}">
                <a16:creationId xmlns:a16="http://schemas.microsoft.com/office/drawing/2014/main" id="{27CE55F7-0877-45D7-9D96-7F7FEE3BC3E3}"/>
              </a:ext>
            </a:extLst>
          </p:cNvPr>
          <p:cNvSpPr>
            <a:spLocks noGrp="1"/>
          </p:cNvSpPr>
          <p:nvPr>
            <p:ph type="body" sz="quarter" idx="17" hasCustomPrompt="1"/>
          </p:nvPr>
        </p:nvSpPr>
        <p:spPr>
          <a:xfrm>
            <a:off x="8891452" y="1711271"/>
            <a:ext cx="2739830" cy="1103312"/>
          </a:xfrm>
        </p:spPr>
        <p:txBody>
          <a:bodyPr>
            <a:noAutofit/>
          </a:bodyPr>
          <a:lstStyle>
            <a:lvl1pPr marL="0" indent="0">
              <a:spcAft>
                <a:spcPts val="600"/>
              </a:spcAft>
              <a:buFont typeface="Arial" panose="020B0604020202020204" pitchFamily="34" charset="0"/>
              <a:buNone/>
              <a:defRPr sz="1600"/>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51" name="Text Placeholder 2">
            <a:extLst>
              <a:ext uri="{FF2B5EF4-FFF2-40B4-BE49-F238E27FC236}">
                <a16:creationId xmlns:a16="http://schemas.microsoft.com/office/drawing/2014/main" id="{6E5C9AFE-C2C7-4843-9F65-28F4551CA40B}"/>
              </a:ext>
            </a:extLst>
          </p:cNvPr>
          <p:cNvSpPr>
            <a:spLocks noGrp="1"/>
          </p:cNvSpPr>
          <p:nvPr>
            <p:ph type="body" sz="quarter" idx="35" hasCustomPrompt="1"/>
          </p:nvPr>
        </p:nvSpPr>
        <p:spPr>
          <a:xfrm>
            <a:off x="5803636" y="4760187"/>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2" name="Text Placeholder 2">
            <a:extLst>
              <a:ext uri="{FF2B5EF4-FFF2-40B4-BE49-F238E27FC236}">
                <a16:creationId xmlns:a16="http://schemas.microsoft.com/office/drawing/2014/main" id="{EDF47AD7-37CF-4DCC-99C1-34E7737ADF0C}"/>
              </a:ext>
            </a:extLst>
          </p:cNvPr>
          <p:cNvSpPr>
            <a:spLocks noGrp="1"/>
          </p:cNvSpPr>
          <p:nvPr>
            <p:ph type="body" sz="quarter" idx="36" hasCustomPrompt="1"/>
          </p:nvPr>
        </p:nvSpPr>
        <p:spPr>
          <a:xfrm>
            <a:off x="5803278" y="5200726"/>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5" name="Text Placeholder 2">
            <a:extLst>
              <a:ext uri="{FF2B5EF4-FFF2-40B4-BE49-F238E27FC236}">
                <a16:creationId xmlns:a16="http://schemas.microsoft.com/office/drawing/2014/main" id="{FCFF7CF2-3E8B-4E79-845F-5F4775BE2527}"/>
              </a:ext>
            </a:extLst>
          </p:cNvPr>
          <p:cNvSpPr>
            <a:spLocks noGrp="1"/>
          </p:cNvSpPr>
          <p:nvPr>
            <p:ph type="body" sz="quarter" idx="29" hasCustomPrompt="1"/>
          </p:nvPr>
        </p:nvSpPr>
        <p:spPr>
          <a:xfrm>
            <a:off x="5803278"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6" name="Text Placeholder 2">
            <a:extLst>
              <a:ext uri="{FF2B5EF4-FFF2-40B4-BE49-F238E27FC236}">
                <a16:creationId xmlns:a16="http://schemas.microsoft.com/office/drawing/2014/main" id="{EDD0613B-9F9C-4E57-AFFA-4DDAE3BFB147}"/>
              </a:ext>
            </a:extLst>
          </p:cNvPr>
          <p:cNvSpPr>
            <a:spLocks noGrp="1"/>
          </p:cNvSpPr>
          <p:nvPr>
            <p:ph type="body" sz="quarter" idx="30" hasCustomPrompt="1"/>
          </p:nvPr>
        </p:nvSpPr>
        <p:spPr>
          <a:xfrm>
            <a:off x="5802920"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3" name="Text Placeholder 2">
            <a:extLst>
              <a:ext uri="{FF2B5EF4-FFF2-40B4-BE49-F238E27FC236}">
                <a16:creationId xmlns:a16="http://schemas.microsoft.com/office/drawing/2014/main" id="{42AA5C2E-EA2F-4488-AD05-BB57CA8B5565}"/>
              </a:ext>
            </a:extLst>
          </p:cNvPr>
          <p:cNvSpPr>
            <a:spLocks noGrp="1"/>
          </p:cNvSpPr>
          <p:nvPr>
            <p:ph type="body" sz="quarter" idx="27" hasCustomPrompt="1"/>
          </p:nvPr>
        </p:nvSpPr>
        <p:spPr>
          <a:xfrm>
            <a:off x="316486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4" name="Text Placeholder 2">
            <a:extLst>
              <a:ext uri="{FF2B5EF4-FFF2-40B4-BE49-F238E27FC236}">
                <a16:creationId xmlns:a16="http://schemas.microsoft.com/office/drawing/2014/main" id="{B8B9B9AA-F3AB-4C3B-96FF-EA3A11E9FEE3}"/>
              </a:ext>
            </a:extLst>
          </p:cNvPr>
          <p:cNvSpPr>
            <a:spLocks noGrp="1"/>
          </p:cNvSpPr>
          <p:nvPr>
            <p:ph type="body" sz="quarter" idx="28" hasCustomPrompt="1"/>
          </p:nvPr>
        </p:nvSpPr>
        <p:spPr>
          <a:xfrm>
            <a:off x="316451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560719" y="1866522"/>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pic>
        <p:nvPicPr>
          <p:cNvPr id="19" name="Picture 18" descr="Icon&#10;&#10;Description automatically generated">
            <a:extLst>
              <a:ext uri="{FF2B5EF4-FFF2-40B4-BE49-F238E27FC236}">
                <a16:creationId xmlns:a16="http://schemas.microsoft.com/office/drawing/2014/main" id="{E3125AF7-F170-4FCF-AB88-342387A7B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7927" y="546463"/>
            <a:ext cx="1077219" cy="1077219"/>
          </a:xfrm>
          <a:prstGeom prst="rect">
            <a:avLst/>
          </a:prstGeom>
        </p:spPr>
      </p:pic>
      <p:pic>
        <p:nvPicPr>
          <p:cNvPr id="20" name="Picture 19" descr="Icon&#10;&#10;Description automatically generated">
            <a:extLst>
              <a:ext uri="{FF2B5EF4-FFF2-40B4-BE49-F238E27FC236}">
                <a16:creationId xmlns:a16="http://schemas.microsoft.com/office/drawing/2014/main" id="{2E907D1B-4E94-4068-9C3B-1557D4E282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719" y="3437707"/>
            <a:ext cx="1077220" cy="1077220"/>
          </a:xfrm>
          <a:prstGeom prst="rect">
            <a:avLst/>
          </a:prstGeom>
        </p:spPr>
      </p:pic>
      <p:pic>
        <p:nvPicPr>
          <p:cNvPr id="21" name="Picture 20" descr="Icon&#10;&#10;Description automatically generated">
            <a:extLst>
              <a:ext uri="{FF2B5EF4-FFF2-40B4-BE49-F238E27FC236}">
                <a16:creationId xmlns:a16="http://schemas.microsoft.com/office/drawing/2014/main" id="{9DD818CD-ADF8-4802-A666-6FA49A1DA4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5970" y="3437705"/>
            <a:ext cx="1077221" cy="1077221"/>
          </a:xfrm>
          <a:prstGeom prst="rect">
            <a:avLst/>
          </a:prstGeom>
        </p:spPr>
      </p:pic>
      <p:pic>
        <p:nvPicPr>
          <p:cNvPr id="22" name="Picture 21" descr="Icon&#10;&#10;Description automatically generated">
            <a:extLst>
              <a:ext uri="{FF2B5EF4-FFF2-40B4-BE49-F238E27FC236}">
                <a16:creationId xmlns:a16="http://schemas.microsoft.com/office/drawing/2014/main" id="{FE7118D9-44ED-48F0-8615-8CF5EC3D6E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22222" y="3432001"/>
            <a:ext cx="1082925" cy="1082925"/>
          </a:xfrm>
          <a:prstGeom prst="rect">
            <a:avLst/>
          </a:prstGeom>
        </p:spPr>
      </p:pic>
      <p:pic>
        <p:nvPicPr>
          <p:cNvPr id="24" name="Picture 23" descr="Icon&#10;&#10;Description automatically generated">
            <a:extLst>
              <a:ext uri="{FF2B5EF4-FFF2-40B4-BE49-F238E27FC236}">
                <a16:creationId xmlns:a16="http://schemas.microsoft.com/office/drawing/2014/main" id="{01FED19A-F965-4D78-A80D-09C9F95974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89720" y="546463"/>
            <a:ext cx="1077219" cy="1077219"/>
          </a:xfrm>
          <a:prstGeom prst="rect">
            <a:avLst/>
          </a:prstGeom>
        </p:spPr>
      </p:pic>
      <p:pic>
        <p:nvPicPr>
          <p:cNvPr id="29" name="Picture 28" descr="Icon&#10;&#10;Description automatically generated">
            <a:extLst>
              <a:ext uri="{FF2B5EF4-FFF2-40B4-BE49-F238E27FC236}">
                <a16:creationId xmlns:a16="http://schemas.microsoft.com/office/drawing/2014/main" id="{E408E787-9AE8-45E8-943C-8AAB9F71D0E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05973" y="546463"/>
            <a:ext cx="1077219" cy="1077219"/>
          </a:xfrm>
          <a:prstGeom prst="rect">
            <a:avLst/>
          </a:prstGeom>
        </p:spPr>
      </p:pic>
      <p:sp>
        <p:nvSpPr>
          <p:cNvPr id="3" name="Text Placeholder 2">
            <a:extLst>
              <a:ext uri="{FF2B5EF4-FFF2-40B4-BE49-F238E27FC236}">
                <a16:creationId xmlns:a16="http://schemas.microsoft.com/office/drawing/2014/main" id="{A4878DEE-CEC5-4CF5-ADD3-061A8AA09EE1}"/>
              </a:ext>
            </a:extLst>
          </p:cNvPr>
          <p:cNvSpPr>
            <a:spLocks noGrp="1"/>
          </p:cNvSpPr>
          <p:nvPr>
            <p:ph type="body" sz="quarter" idx="26" hasCustomPrompt="1"/>
          </p:nvPr>
        </p:nvSpPr>
        <p:spPr>
          <a:xfrm>
            <a:off x="560361" y="2307061"/>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7" name="Text Placeholder 2">
            <a:extLst>
              <a:ext uri="{FF2B5EF4-FFF2-40B4-BE49-F238E27FC236}">
                <a16:creationId xmlns:a16="http://schemas.microsoft.com/office/drawing/2014/main" id="{E73976F9-77C1-4E59-B71A-C09D4CA13441}"/>
              </a:ext>
            </a:extLst>
          </p:cNvPr>
          <p:cNvSpPr>
            <a:spLocks noGrp="1"/>
          </p:cNvSpPr>
          <p:nvPr>
            <p:ph type="body" sz="quarter" idx="31" hasCustomPrompt="1"/>
          </p:nvPr>
        </p:nvSpPr>
        <p:spPr>
          <a:xfrm>
            <a:off x="560719"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48" name="Text Placeholder 2">
            <a:extLst>
              <a:ext uri="{FF2B5EF4-FFF2-40B4-BE49-F238E27FC236}">
                <a16:creationId xmlns:a16="http://schemas.microsoft.com/office/drawing/2014/main" id="{B10510E7-D804-47D4-B347-EFDEED75D17A}"/>
              </a:ext>
            </a:extLst>
          </p:cNvPr>
          <p:cNvSpPr>
            <a:spLocks noGrp="1"/>
          </p:cNvSpPr>
          <p:nvPr>
            <p:ph type="body" sz="quarter" idx="32" hasCustomPrompt="1"/>
          </p:nvPr>
        </p:nvSpPr>
        <p:spPr>
          <a:xfrm>
            <a:off x="560361"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9" name="Text Placeholder 2">
            <a:extLst>
              <a:ext uri="{FF2B5EF4-FFF2-40B4-BE49-F238E27FC236}">
                <a16:creationId xmlns:a16="http://schemas.microsoft.com/office/drawing/2014/main" id="{02BBB5EF-9FD8-4A3A-BE3B-DA10E8BE0769}"/>
              </a:ext>
            </a:extLst>
          </p:cNvPr>
          <p:cNvSpPr>
            <a:spLocks noGrp="1"/>
          </p:cNvSpPr>
          <p:nvPr>
            <p:ph type="body" sz="quarter" idx="33" hasCustomPrompt="1"/>
          </p:nvPr>
        </p:nvSpPr>
        <p:spPr>
          <a:xfrm>
            <a:off x="3167468" y="4757859"/>
            <a:ext cx="1884006" cy="342900"/>
          </a:xfrm>
        </p:spPr>
        <p:txBody>
          <a:bodyPr>
            <a:normAutofit/>
          </a:bodyPr>
          <a:lstStyle>
            <a:lvl1pPr marL="0" indent="0">
              <a:buNone/>
              <a:defRPr sz="1400">
                <a:solidFill>
                  <a:srgbClr val="E94D1B"/>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400" dirty="0">
                <a:solidFill>
                  <a:srgbClr val="5B686E"/>
                </a:solidFill>
                <a:latin typeface="Co Text" panose="020B0603060202020204" pitchFamily="34" charset="0"/>
                <a:cs typeface="Co Text" panose="020B0603060202020204" pitchFamily="34" charset="0"/>
              </a:rPr>
              <a:t>Lorem ipsum </a:t>
            </a:r>
            <a:r>
              <a:rPr lang="en-GB" sz="1400" dirty="0" err="1">
                <a:solidFill>
                  <a:srgbClr val="5B686E"/>
                </a:solidFill>
                <a:latin typeface="Co Text" panose="020B0603060202020204" pitchFamily="34" charset="0"/>
                <a:cs typeface="Co Text" panose="020B0603060202020204" pitchFamily="34" charset="0"/>
              </a:rPr>
              <a:t>dolor</a:t>
            </a:r>
            <a:endParaRPr lang="en-GB" sz="1400" dirty="0">
              <a:solidFill>
                <a:srgbClr val="5B686E"/>
              </a:solidFill>
              <a:latin typeface="Co Text" panose="020B0603060202020204" pitchFamily="34" charset="0"/>
              <a:cs typeface="Co Text" panose="020B0603060202020204" pitchFamily="34" charset="0"/>
            </a:endParaRPr>
          </a:p>
        </p:txBody>
      </p:sp>
      <p:sp>
        <p:nvSpPr>
          <p:cNvPr id="50" name="Text Placeholder 2">
            <a:extLst>
              <a:ext uri="{FF2B5EF4-FFF2-40B4-BE49-F238E27FC236}">
                <a16:creationId xmlns:a16="http://schemas.microsoft.com/office/drawing/2014/main" id="{52BEEFED-D6E2-46AC-80EF-CE082749A282}"/>
              </a:ext>
            </a:extLst>
          </p:cNvPr>
          <p:cNvSpPr>
            <a:spLocks noGrp="1"/>
          </p:cNvSpPr>
          <p:nvPr>
            <p:ph type="body" sz="quarter" idx="34" hasCustomPrompt="1"/>
          </p:nvPr>
        </p:nvSpPr>
        <p:spPr>
          <a:xfrm>
            <a:off x="3167110" y="5198398"/>
            <a:ext cx="1884364" cy="636587"/>
          </a:xfrm>
        </p:spPr>
        <p:txBody>
          <a:bodyPr>
            <a:noAutofit/>
          </a:bodyPr>
          <a:lstStyle>
            <a:lvl1pPr marL="0" indent="0">
              <a:buNone/>
              <a:defRPr sz="1200"/>
            </a:lvl1pPr>
            <a:lvl2pPr>
              <a:defRPr sz="1200"/>
            </a:lvl2pPr>
            <a:lvl3pPr>
              <a:defRPr sz="1200"/>
            </a:lvl3pPr>
            <a:lvl4pPr>
              <a:defRPr sz="1200"/>
            </a:lvl4pPr>
            <a:lvl5pPr>
              <a:defRPr sz="1200"/>
            </a:lvl5pPr>
          </a:lstStyle>
          <a:p>
            <a:r>
              <a:rPr lang="en-GB" sz="1200" dirty="0">
                <a:solidFill>
                  <a:srgbClr val="5B686E"/>
                </a:solidFill>
                <a:latin typeface="Co Text Light" panose="020B0303060202020204" pitchFamily="34" charset="0"/>
                <a:cs typeface="Co Text Light" panose="020B0303060202020204" pitchFamily="34" charset="0"/>
              </a:rPr>
              <a:t>Lorem ipsum </a:t>
            </a:r>
            <a:r>
              <a:rPr lang="en-GB" sz="1200" dirty="0" err="1">
                <a:solidFill>
                  <a:srgbClr val="5B686E"/>
                </a:solidFill>
                <a:latin typeface="Co Text Light" panose="020B0303060202020204" pitchFamily="34" charset="0"/>
                <a:cs typeface="Co Text Light" panose="020B0303060202020204" pitchFamily="34" charset="0"/>
              </a:rPr>
              <a:t>dolor</a:t>
            </a:r>
            <a:r>
              <a:rPr lang="en-GB" sz="1200" dirty="0">
                <a:solidFill>
                  <a:srgbClr val="5B686E"/>
                </a:solidFill>
                <a:latin typeface="Co Text Light" panose="020B0303060202020204" pitchFamily="34" charset="0"/>
                <a:cs typeface="Co Text Light" panose="020B0303060202020204" pitchFamily="34" charset="0"/>
              </a:rPr>
              <a:t> sit </a:t>
            </a:r>
            <a:r>
              <a:rPr lang="en-GB" sz="1200" dirty="0" err="1">
                <a:solidFill>
                  <a:srgbClr val="5B686E"/>
                </a:solidFill>
                <a:latin typeface="Co Text Light" panose="020B0303060202020204" pitchFamily="34" charset="0"/>
                <a:cs typeface="Co Text Light" panose="020B0303060202020204" pitchFamily="34" charset="0"/>
              </a:rPr>
              <a:t>amet</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consectetur</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adipiscing</a:t>
            </a:r>
            <a:r>
              <a:rPr lang="en-GB" sz="1200" dirty="0">
                <a:solidFill>
                  <a:srgbClr val="5B686E"/>
                </a:solidFill>
                <a:latin typeface="Co Text Light" panose="020B0303060202020204" pitchFamily="34" charset="0"/>
                <a:cs typeface="Co Text Light" panose="020B0303060202020204" pitchFamily="34" charset="0"/>
              </a:rPr>
              <a:t> </a:t>
            </a:r>
            <a:r>
              <a:rPr lang="en-GB" sz="1200" dirty="0" err="1">
                <a:solidFill>
                  <a:srgbClr val="5B686E"/>
                </a:solidFill>
                <a:latin typeface="Co Text Light" panose="020B0303060202020204" pitchFamily="34" charset="0"/>
                <a:cs typeface="Co Text Light" panose="020B0303060202020204" pitchFamily="34" charset="0"/>
              </a:rPr>
              <a:t>elit</a:t>
            </a:r>
            <a:r>
              <a:rPr lang="en-GB" sz="12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8891452" y="681941"/>
            <a:ext cx="2478639"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Main title icon slide</a:t>
            </a:r>
          </a:p>
        </p:txBody>
      </p:sp>
    </p:spTree>
    <p:extLst>
      <p:ext uri="{BB962C8B-B14F-4D97-AF65-F5344CB8AC3E}">
        <p14:creationId xmlns:p14="http://schemas.microsoft.com/office/powerpoint/2010/main" val="1439391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 in boxes">
    <p:spTree>
      <p:nvGrpSpPr>
        <p:cNvPr id="1" name=""/>
        <p:cNvGrpSpPr/>
        <p:nvPr/>
      </p:nvGrpSpPr>
      <p:grpSpPr>
        <a:xfrm>
          <a:off x="0" y="0"/>
          <a:ext cx="0" cy="0"/>
          <a:chOff x="0" y="0"/>
          <a:chExt cx="0" cy="0"/>
        </a:xfrm>
      </p:grpSpPr>
      <p:sp>
        <p:nvSpPr>
          <p:cNvPr id="35" name="Text Placeholder 21">
            <a:extLst>
              <a:ext uri="{FF2B5EF4-FFF2-40B4-BE49-F238E27FC236}">
                <a16:creationId xmlns:a16="http://schemas.microsoft.com/office/drawing/2014/main" id="{0481DFC1-11AA-4955-83BC-035EBF862D09}"/>
              </a:ext>
            </a:extLst>
          </p:cNvPr>
          <p:cNvSpPr>
            <a:spLocks noGrp="1"/>
          </p:cNvSpPr>
          <p:nvPr>
            <p:ph type="body" sz="quarter" idx="28" hasCustomPrompt="1"/>
          </p:nvPr>
        </p:nvSpPr>
        <p:spPr>
          <a:xfrm>
            <a:off x="8478148"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6" name="Text Placeholder 2">
            <a:extLst>
              <a:ext uri="{FF2B5EF4-FFF2-40B4-BE49-F238E27FC236}">
                <a16:creationId xmlns:a16="http://schemas.microsoft.com/office/drawing/2014/main" id="{59CEC101-28FB-4604-93F9-DC224B7C01BA}"/>
              </a:ext>
            </a:extLst>
          </p:cNvPr>
          <p:cNvSpPr>
            <a:spLocks noGrp="1"/>
          </p:cNvSpPr>
          <p:nvPr>
            <p:ph type="body" sz="quarter" idx="29" hasCustomPrompt="1"/>
          </p:nvPr>
        </p:nvSpPr>
        <p:spPr>
          <a:xfrm>
            <a:off x="8478149"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9" name="Text Placeholder 21">
            <a:extLst>
              <a:ext uri="{FF2B5EF4-FFF2-40B4-BE49-F238E27FC236}">
                <a16:creationId xmlns:a16="http://schemas.microsoft.com/office/drawing/2014/main" id="{338F1C80-4514-4FEF-90F0-2FCE9F6998A4}"/>
              </a:ext>
            </a:extLst>
          </p:cNvPr>
          <p:cNvSpPr>
            <a:spLocks noGrp="1"/>
          </p:cNvSpPr>
          <p:nvPr>
            <p:ph type="body" sz="quarter" idx="26" hasCustomPrompt="1"/>
          </p:nvPr>
        </p:nvSpPr>
        <p:spPr>
          <a:xfrm>
            <a:off x="4721413"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30" name="Text Placeholder 2">
            <a:extLst>
              <a:ext uri="{FF2B5EF4-FFF2-40B4-BE49-F238E27FC236}">
                <a16:creationId xmlns:a16="http://schemas.microsoft.com/office/drawing/2014/main" id="{E899A974-94A6-4A1A-AEE8-AFC2D292CEF0}"/>
              </a:ext>
            </a:extLst>
          </p:cNvPr>
          <p:cNvSpPr>
            <a:spLocks noGrp="1"/>
          </p:cNvSpPr>
          <p:nvPr>
            <p:ph type="body" sz="quarter" idx="27" hasCustomPrompt="1"/>
          </p:nvPr>
        </p:nvSpPr>
        <p:spPr>
          <a:xfrm>
            <a:off x="4721414"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25" name="Text Placeholder 21">
            <a:extLst>
              <a:ext uri="{FF2B5EF4-FFF2-40B4-BE49-F238E27FC236}">
                <a16:creationId xmlns:a16="http://schemas.microsoft.com/office/drawing/2014/main" id="{4D05C770-5118-44DB-BF81-DF25B1F6961C}"/>
              </a:ext>
            </a:extLst>
          </p:cNvPr>
          <p:cNvSpPr>
            <a:spLocks noGrp="1"/>
          </p:cNvSpPr>
          <p:nvPr>
            <p:ph type="body" sz="quarter" idx="15" hasCustomPrompt="1"/>
          </p:nvPr>
        </p:nvSpPr>
        <p:spPr>
          <a:xfrm>
            <a:off x="938047" y="2463844"/>
            <a:ext cx="3078557" cy="2855847"/>
          </a:xfrm>
        </p:spPr>
        <p:txBody>
          <a:bodyPr/>
          <a:lstStyle>
            <a:lvl1pPr marL="0" indent="0">
              <a:spcAft>
                <a:spcPts val="600"/>
              </a:spcAft>
              <a:buFont typeface="Arial" panose="020B0604020202020204" pitchFamily="34" charset="0"/>
              <a:buNone/>
              <a:defRPr/>
            </a:lvl1pPr>
          </a:lstStyle>
          <a:p>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 </a:t>
            </a: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vel. </a:t>
            </a:r>
          </a:p>
          <a:p>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938048" y="1953266"/>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265"/>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
        <p:nvSpPr>
          <p:cNvPr id="16" name="TextBox 15">
            <a:extLst>
              <a:ext uri="{FF2B5EF4-FFF2-40B4-BE49-F238E27FC236}">
                <a16:creationId xmlns:a16="http://schemas.microsoft.com/office/drawing/2014/main" id="{6599B7F9-45F2-4236-8FAE-4B91F0B46845}"/>
              </a:ext>
            </a:extLst>
          </p:cNvPr>
          <p:cNvSpPr txBox="1"/>
          <p:nvPr userDrawn="1"/>
        </p:nvSpPr>
        <p:spPr>
          <a:xfrm>
            <a:off x="612741" y="680265"/>
            <a:ext cx="5483259"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Copy in boxes</a:t>
            </a:r>
          </a:p>
        </p:txBody>
      </p:sp>
    </p:spTree>
    <p:extLst>
      <p:ext uri="{BB962C8B-B14F-4D97-AF65-F5344CB8AC3E}">
        <p14:creationId xmlns:p14="http://schemas.microsoft.com/office/powerpoint/2010/main" val="886928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for tabl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CC5AB43-FF40-498D-B982-0A880FB7BA0F}"/>
              </a:ext>
            </a:extLst>
          </p:cNvPr>
          <p:cNvSpPr/>
          <p:nvPr userDrawn="1"/>
        </p:nvSpPr>
        <p:spPr>
          <a:xfrm>
            <a:off x="9754403" y="341101"/>
            <a:ext cx="1822968" cy="1822968"/>
          </a:xfrm>
          <a:prstGeom prst="ellipse">
            <a:avLst/>
          </a:prstGeom>
          <a:solidFill>
            <a:srgbClr val="E94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08E61197-5EFD-4ED6-B853-72BD1D2A05DF}"/>
              </a:ext>
            </a:extLst>
          </p:cNvPr>
          <p:cNvSpPr>
            <a:spLocks noGrp="1"/>
          </p:cNvSpPr>
          <p:nvPr>
            <p:ph type="body" sz="quarter" idx="12" hasCustomPrompt="1"/>
          </p:nvPr>
        </p:nvSpPr>
        <p:spPr>
          <a:xfrm>
            <a:off x="9996344" y="746830"/>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
        <p:nvSpPr>
          <p:cNvPr id="13" name="Subtitle 2">
            <a:extLst>
              <a:ext uri="{FF2B5EF4-FFF2-40B4-BE49-F238E27FC236}">
                <a16:creationId xmlns:a16="http://schemas.microsoft.com/office/drawing/2014/main" id="{ED136ACB-62B9-4A5F-A19F-46A086CC738D}"/>
              </a:ext>
            </a:extLst>
          </p:cNvPr>
          <p:cNvSpPr>
            <a:spLocks noGrp="1"/>
          </p:cNvSpPr>
          <p:nvPr>
            <p:ph type="subTitle" idx="1" hasCustomPrompt="1"/>
          </p:nvPr>
        </p:nvSpPr>
        <p:spPr>
          <a:xfrm>
            <a:off x="612741" y="1376809"/>
            <a:ext cx="4264059"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67140"/>
            <a:ext cx="6048141" cy="553998"/>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Slide for table</a:t>
            </a:r>
          </a:p>
        </p:txBody>
      </p:sp>
      <p:sp>
        <p:nvSpPr>
          <p:cNvPr id="16" name="Oval 15">
            <a:extLst>
              <a:ext uri="{FF2B5EF4-FFF2-40B4-BE49-F238E27FC236}">
                <a16:creationId xmlns:a16="http://schemas.microsoft.com/office/drawing/2014/main" id="{3B474926-F61B-4C50-BB1E-ECE334F2F185}"/>
              </a:ext>
            </a:extLst>
          </p:cNvPr>
          <p:cNvSpPr/>
          <p:nvPr userDrawn="1"/>
        </p:nvSpPr>
        <p:spPr>
          <a:xfrm>
            <a:off x="18993320" y="664654"/>
            <a:ext cx="5571565" cy="5571565"/>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ughnut 10">
            <a:extLst>
              <a:ext uri="{FF2B5EF4-FFF2-40B4-BE49-F238E27FC236}">
                <a16:creationId xmlns:a16="http://schemas.microsoft.com/office/drawing/2014/main" id="{4FC70A7E-677E-45E2-B1EB-A2B2A549127F}"/>
              </a:ext>
            </a:extLst>
          </p:cNvPr>
          <p:cNvSpPr/>
          <p:nvPr userDrawn="1"/>
        </p:nvSpPr>
        <p:spPr>
          <a:xfrm>
            <a:off x="18993320" y="664654"/>
            <a:ext cx="5571565" cy="5571565"/>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0" name="Table 8">
            <a:extLst>
              <a:ext uri="{FF2B5EF4-FFF2-40B4-BE49-F238E27FC236}">
                <a16:creationId xmlns:a16="http://schemas.microsoft.com/office/drawing/2014/main" id="{2C4BFE9F-9EA1-4830-B0BB-FBB69E122509}"/>
              </a:ext>
            </a:extLst>
          </p:cNvPr>
          <p:cNvGraphicFramePr>
            <a:graphicFrameLocks noGrp="1"/>
          </p:cNvGraphicFramePr>
          <p:nvPr userDrawn="1">
            <p:extLst>
              <p:ext uri="{D42A27DB-BD31-4B8C-83A1-F6EECF244321}">
                <p14:modId xmlns:p14="http://schemas.microsoft.com/office/powerpoint/2010/main" val="2642798420"/>
              </p:ext>
            </p:extLst>
          </p:nvPr>
        </p:nvGraphicFramePr>
        <p:xfrm>
          <a:off x="693393" y="2482478"/>
          <a:ext cx="10885864" cy="3895794"/>
        </p:xfrm>
        <a:graphic>
          <a:graphicData uri="http://schemas.openxmlformats.org/drawingml/2006/table">
            <a:tbl>
              <a:tblPr firstRow="1" bandRow="1">
                <a:tableStyleId>{5C22544A-7EE6-4342-B048-85BDC9FD1C3A}</a:tableStyleId>
              </a:tblPr>
              <a:tblGrid>
                <a:gridCol w="2721466">
                  <a:extLst>
                    <a:ext uri="{9D8B030D-6E8A-4147-A177-3AD203B41FA5}">
                      <a16:colId xmlns:a16="http://schemas.microsoft.com/office/drawing/2014/main" val="3782526024"/>
                    </a:ext>
                  </a:extLst>
                </a:gridCol>
                <a:gridCol w="2721466">
                  <a:extLst>
                    <a:ext uri="{9D8B030D-6E8A-4147-A177-3AD203B41FA5}">
                      <a16:colId xmlns:a16="http://schemas.microsoft.com/office/drawing/2014/main" val="2881339177"/>
                    </a:ext>
                  </a:extLst>
                </a:gridCol>
                <a:gridCol w="2721466">
                  <a:extLst>
                    <a:ext uri="{9D8B030D-6E8A-4147-A177-3AD203B41FA5}">
                      <a16:colId xmlns:a16="http://schemas.microsoft.com/office/drawing/2014/main" val="1687496125"/>
                    </a:ext>
                  </a:extLst>
                </a:gridCol>
                <a:gridCol w="2721466">
                  <a:extLst>
                    <a:ext uri="{9D8B030D-6E8A-4147-A177-3AD203B41FA5}">
                      <a16:colId xmlns:a16="http://schemas.microsoft.com/office/drawing/2014/main" val="3712663140"/>
                    </a:ext>
                  </a:extLst>
                </a:gridCol>
              </a:tblGrid>
              <a:tr h="649299">
                <a:tc>
                  <a:txBody>
                    <a:bodyPr/>
                    <a:lstStyle/>
                    <a:p>
                      <a:pPr lvl="0" algn="ctr"/>
                      <a:r>
                        <a:rPr lang="en-US" sz="1400" b="0" i="0" dirty="0">
                          <a:solidFill>
                            <a:srgbClr val="5B686E"/>
                          </a:solidFill>
                          <a:latin typeface="Co Text Light" panose="020B0303060202020204" pitchFamily="34" charset="0"/>
                          <a:cs typeface="Co Text Light" panose="020B0303060202020204" pitchFamily="34" charset="0"/>
                        </a:rPr>
                        <a:t>Item 1</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2</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3</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5B686E"/>
                          </a:solidFill>
                          <a:latin typeface="Co Text Light" panose="020B0303060202020204" pitchFamily="34" charset="0"/>
                          <a:cs typeface="Co Text Light" panose="020B0303060202020204" pitchFamily="34" charset="0"/>
                        </a:rPr>
                        <a:t>Item 4</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D5E8EB"/>
                    </a:solidFill>
                  </a:tcPr>
                </a:tc>
                <a:extLst>
                  <a:ext uri="{0D108BD9-81ED-4DB2-BD59-A6C34878D82A}">
                    <a16:rowId xmlns:a16="http://schemas.microsoft.com/office/drawing/2014/main" val="210988523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224313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0434884"/>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74259062"/>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03982227"/>
                  </a:ext>
                </a:extLst>
              </a:tr>
              <a:tr h="649299">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tc>
                  <a:txBody>
                    <a:bodyPr/>
                    <a:lstStyle/>
                    <a:p>
                      <a:pPr algn="ctr"/>
                      <a:endParaRPr lang="en-US" sz="1100" b="0" i="0" dirty="0">
                        <a:ln>
                          <a:solidFill>
                            <a:schemeClr val="tx1"/>
                          </a:solidFill>
                        </a:ln>
                        <a:solidFill>
                          <a:srgbClr val="5B686E"/>
                        </a:solidFill>
                        <a:latin typeface="Co Text Light" panose="020B0303060202020204" pitchFamily="34" charset="0"/>
                        <a:cs typeface="Co Text Light" panose="020B0303060202020204" pitchFamily="34" charset="0"/>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52407737"/>
                  </a:ext>
                </a:extLst>
              </a:tr>
            </a:tbl>
          </a:graphicData>
        </a:graphic>
      </p:graphicFrame>
      <p:sp>
        <p:nvSpPr>
          <p:cNvPr id="3" name="Table Placeholder 2">
            <a:extLst>
              <a:ext uri="{FF2B5EF4-FFF2-40B4-BE49-F238E27FC236}">
                <a16:creationId xmlns:a16="http://schemas.microsoft.com/office/drawing/2014/main" id="{49418EFF-B1B7-4582-85E2-20950B905BC3}"/>
              </a:ext>
            </a:extLst>
          </p:cNvPr>
          <p:cNvSpPr>
            <a:spLocks noGrp="1"/>
          </p:cNvSpPr>
          <p:nvPr>
            <p:ph type="tbl" sz="quarter" idx="13"/>
          </p:nvPr>
        </p:nvSpPr>
        <p:spPr>
          <a:xfrm>
            <a:off x="693737" y="2482850"/>
            <a:ext cx="10885519" cy="3895725"/>
          </a:xfrm>
        </p:spPr>
        <p:txBody>
          <a:bodyPr/>
          <a:lstStyle/>
          <a:p>
            <a:endParaRPr lang="en-GB" dirty="0"/>
          </a:p>
        </p:txBody>
      </p:sp>
    </p:spTree>
    <p:extLst>
      <p:ext uri="{BB962C8B-B14F-4D97-AF65-F5344CB8AC3E}">
        <p14:creationId xmlns:p14="http://schemas.microsoft.com/office/powerpoint/2010/main" val="1999992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C615DD-D952-4730-923C-D2F89EC6C3B6}"/>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7C8753-B207-496B-851E-09F024362A30}"/>
              </a:ext>
            </a:extLst>
          </p:cNvPr>
          <p:cNvSpPr>
            <a:spLocks noGrp="1"/>
          </p:cNvSpPr>
          <p:nvPr>
            <p:ph type="title" hasCustomPrompt="1"/>
          </p:nvPr>
        </p:nvSpPr>
        <p:spPr>
          <a:xfrm>
            <a:off x="6998524" y="1766734"/>
            <a:ext cx="4264059" cy="1325563"/>
          </a:xfrm>
        </p:spPr>
        <p:txBody>
          <a:bodyPr>
            <a:normAutofit/>
          </a:bodyPr>
          <a:lstStyle>
            <a:lvl1pPr>
              <a:defRPr sz="3600"/>
            </a:lvl1pPr>
          </a:lstStyle>
          <a:p>
            <a:r>
              <a:rPr lang="en-US" dirty="0"/>
              <a:t>Thank you</a:t>
            </a:r>
            <a:endParaRPr lang="en-GB" dirty="0"/>
          </a:p>
        </p:txBody>
      </p:sp>
      <p:sp>
        <p:nvSpPr>
          <p:cNvPr id="26" name="Text Placeholder 2">
            <a:extLst>
              <a:ext uri="{FF2B5EF4-FFF2-40B4-BE49-F238E27FC236}">
                <a16:creationId xmlns:a16="http://schemas.microsoft.com/office/drawing/2014/main" id="{6E796ECC-838F-46AD-A59E-718DA371083D}"/>
              </a:ext>
            </a:extLst>
          </p:cNvPr>
          <p:cNvSpPr>
            <a:spLocks noGrp="1"/>
          </p:cNvSpPr>
          <p:nvPr>
            <p:ph type="body" sz="quarter" idx="12" hasCustomPrompt="1"/>
          </p:nvPr>
        </p:nvSpPr>
        <p:spPr>
          <a:xfrm>
            <a:off x="7013580" y="4434563"/>
            <a:ext cx="3078556" cy="342900"/>
          </a:xfrm>
        </p:spPr>
        <p:txBody>
          <a:bodyPr>
            <a:normAutofit/>
          </a:bodyPr>
          <a:lstStyle>
            <a:lvl1pPr marL="0" indent="0">
              <a:buNone/>
              <a:defRPr sz="1600">
                <a:solidFill>
                  <a:srgbClr val="5B686E"/>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www.westfieldhealth.com</a:t>
            </a:r>
          </a:p>
        </p:txBody>
      </p:sp>
      <p:sp>
        <p:nvSpPr>
          <p:cNvPr id="19" name="Subtitle 2">
            <a:extLst>
              <a:ext uri="{FF2B5EF4-FFF2-40B4-BE49-F238E27FC236}">
                <a16:creationId xmlns:a16="http://schemas.microsoft.com/office/drawing/2014/main" id="{125DC894-0888-4857-AA27-0FC4C2CC0334}"/>
              </a:ext>
            </a:extLst>
          </p:cNvPr>
          <p:cNvSpPr>
            <a:spLocks noGrp="1"/>
          </p:cNvSpPr>
          <p:nvPr>
            <p:ph type="subTitle" idx="1" hasCustomPrompt="1"/>
          </p:nvPr>
        </p:nvSpPr>
        <p:spPr>
          <a:xfrm>
            <a:off x="6998524" y="2971021"/>
            <a:ext cx="4264059" cy="1569660"/>
          </a:xfrm>
          <a:noFill/>
        </p:spPr>
        <p:txBody>
          <a:bodyPr wrap="square" rtlCol="0">
            <a:spAutoFit/>
          </a:bodyPr>
          <a:lstStyle>
            <a:lvl1pPr marL="0" indent="0">
              <a:lnSpc>
                <a:spcPct val="100000"/>
              </a:lnSpc>
              <a:spcBef>
                <a:spcPts val="0"/>
              </a:spcBef>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Address line 1</a:t>
            </a:r>
          </a:p>
          <a:p>
            <a:r>
              <a:rPr lang="en-GB" sz="1600" dirty="0">
                <a:solidFill>
                  <a:srgbClr val="5B686E"/>
                </a:solidFill>
                <a:latin typeface="Co Text Light" panose="020B0303060202020204" pitchFamily="34" charset="0"/>
                <a:cs typeface="Co Text Light" panose="020B0303060202020204" pitchFamily="34" charset="0"/>
              </a:rPr>
              <a:t>Address line 2</a:t>
            </a:r>
          </a:p>
          <a:p>
            <a:r>
              <a:rPr lang="en-GB" sz="1600" dirty="0">
                <a:solidFill>
                  <a:srgbClr val="5B686E"/>
                </a:solidFill>
                <a:latin typeface="Co Text Light" panose="020B0303060202020204" pitchFamily="34" charset="0"/>
                <a:cs typeface="Co Text Light" panose="020B0303060202020204" pitchFamily="34" charset="0"/>
              </a:rPr>
              <a:t>Sheffield</a:t>
            </a:r>
          </a:p>
          <a:p>
            <a:r>
              <a:rPr lang="en-GB" sz="1600" dirty="0">
                <a:solidFill>
                  <a:srgbClr val="5B686E"/>
                </a:solidFill>
                <a:latin typeface="Co Text Light" panose="020B0303060202020204" pitchFamily="34" charset="0"/>
                <a:cs typeface="Co Text Light" panose="020B0303060202020204" pitchFamily="34" charset="0"/>
              </a:rPr>
              <a:t>Postcode</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Contact number</a:t>
            </a:r>
          </a:p>
        </p:txBody>
      </p:sp>
    </p:spTree>
    <p:extLst>
      <p:ext uri="{BB962C8B-B14F-4D97-AF65-F5344CB8AC3E}">
        <p14:creationId xmlns:p14="http://schemas.microsoft.com/office/powerpoint/2010/main" val="120829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for chapter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5EB5FB-220D-476D-A164-3DD3EE8A2102}"/>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04C5C630-6E92-4580-9A0D-334A68E54A97}"/>
              </a:ext>
            </a:extLst>
          </p:cNvPr>
          <p:cNvSpPr>
            <a:spLocks noGrp="1"/>
          </p:cNvSpPr>
          <p:nvPr>
            <p:ph type="body" sz="quarter" idx="15" hasCustomPrompt="1"/>
          </p:nvPr>
        </p:nvSpPr>
        <p:spPr>
          <a:xfrm>
            <a:off x="7733451" y="2590792"/>
            <a:ext cx="3813175" cy="1034129"/>
          </a:xfrm>
          <a:noFill/>
        </p:spPr>
        <p:txBody>
          <a:bodyPr wrap="square" rtlCol="0">
            <a:spAutoFit/>
          </a:bodyPr>
          <a:lstStyle>
            <a:lvl1pPr marL="0" indent="0">
              <a:buNone/>
              <a:defRPr lang="en-US" sz="3400" dirty="0" smtClean="0">
                <a:solidFill>
                  <a:srgbClr val="5B686E"/>
                </a:solidFill>
                <a:latin typeface="Co Text Light" panose="020B0303060202020204" pitchFamily="34" charset="0"/>
                <a:cs typeface="Co Text Light" panose="020B0303060202020204" pitchFamily="34" charset="0"/>
              </a:defRPr>
            </a:lvl1pPr>
            <a:lvl2pPr>
              <a:defRPr lang="en-US" sz="1800" dirty="0" smtClean="0"/>
            </a:lvl2pPr>
            <a:lvl3pPr>
              <a:defRPr lang="en-US" sz="1800" dirty="0" smtClean="0"/>
            </a:lvl3pPr>
            <a:lvl4pPr>
              <a:defRPr lang="en-US" dirty="0" smtClean="0"/>
            </a:lvl4pPr>
            <a:lvl5pPr>
              <a:defRPr lang="en-GB" dirty="0"/>
            </a:lvl5pPr>
          </a:lstStyle>
          <a:p>
            <a:pPr marL="0" lvl="0"/>
            <a:r>
              <a:rPr lang="en-US" dirty="0"/>
              <a:t>Chapter title for chapter slide</a:t>
            </a:r>
          </a:p>
        </p:txBody>
      </p:sp>
      <p:sp>
        <p:nvSpPr>
          <p:cNvPr id="16" name="Subtitle 2">
            <a:extLst>
              <a:ext uri="{FF2B5EF4-FFF2-40B4-BE49-F238E27FC236}">
                <a16:creationId xmlns:a16="http://schemas.microsoft.com/office/drawing/2014/main" id="{C2815E9A-3E82-446E-90C3-FAECD61ED26D}"/>
              </a:ext>
            </a:extLst>
          </p:cNvPr>
          <p:cNvSpPr>
            <a:spLocks noGrp="1"/>
          </p:cNvSpPr>
          <p:nvPr>
            <p:ph type="subTitle" idx="13" hasCustomPrompt="1"/>
          </p:nvPr>
        </p:nvSpPr>
        <p:spPr>
          <a:xfrm>
            <a:off x="7733451" y="3863809"/>
            <a:ext cx="4270254" cy="584775"/>
          </a:xfrm>
          <a:noFill/>
        </p:spPr>
        <p:txBody>
          <a:bodyPr wrap="square" rtlCol="0">
            <a:spAutoFit/>
          </a:bodyPr>
          <a:lstStyle>
            <a:lvl1pPr marL="0" indent="0">
              <a:lnSpc>
                <a:spcPct val="100000"/>
              </a:lnSpc>
              <a:buNone/>
              <a:defRPr lang="en-US" sz="1600" dirty="0">
                <a:solidFill>
                  <a:srgbClr val="5B686E"/>
                </a:solidFill>
                <a:latin typeface="Co Text Light" panose="020B0303060202020204" pitchFamily="34" charset="0"/>
                <a:cs typeface="Co Text Light" panose="020B0303060202020204" pitchFamily="34" charset="0"/>
              </a:defRPr>
            </a:lvl1pPr>
          </a:lstStyle>
          <a:p>
            <a:r>
              <a:rPr lang="en-GB" sz="1600" dirty="0">
                <a:solidFill>
                  <a:srgbClr val="5B686E"/>
                </a:solidFill>
                <a:latin typeface="Co Text Light" panose="020B0303060202020204" pitchFamily="34" charset="0"/>
                <a:cs typeface="Co Text Light" panose="020B0303060202020204" pitchFamily="34" charset="0"/>
              </a:rPr>
              <a:t>Subheading... Lorem ipsum </a:t>
            </a:r>
            <a:r>
              <a:rPr lang="en-GB" sz="1600" dirty="0" err="1">
                <a:solidFill>
                  <a:srgbClr val="5B686E"/>
                </a:solidFill>
                <a:latin typeface="Co Text Light" panose="020B0303060202020204" pitchFamily="34" charset="0"/>
                <a:cs typeface="Co Text Light" panose="020B0303060202020204" pitchFamily="34" charset="0"/>
              </a:rPr>
              <a:t>dolor</a:t>
            </a:r>
            <a:r>
              <a:rPr lang="en-GB" sz="1600" dirty="0">
                <a:solidFill>
                  <a:srgbClr val="5B686E"/>
                </a:solidFill>
                <a:latin typeface="Co Text Light" panose="020B0303060202020204" pitchFamily="34" charset="0"/>
                <a:cs typeface="Co Text Light" panose="020B0303060202020204" pitchFamily="34" charset="0"/>
              </a:rPr>
              <a:t> sit </a:t>
            </a:r>
            <a:r>
              <a:rPr lang="en-GB" sz="1600" dirty="0" err="1">
                <a:solidFill>
                  <a:srgbClr val="5B686E"/>
                </a:solidFill>
                <a:latin typeface="Co Text Light" panose="020B0303060202020204" pitchFamily="34" charset="0"/>
                <a:cs typeface="Co Text Light" panose="020B0303060202020204" pitchFamily="34" charset="0"/>
              </a:rPr>
              <a:t>amet</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consectetur</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adipiscing</a:t>
            </a:r>
            <a:r>
              <a:rPr lang="en-GB" sz="1600" dirty="0">
                <a:solidFill>
                  <a:srgbClr val="5B686E"/>
                </a:solidFill>
                <a:latin typeface="Co Text Light" panose="020B0303060202020204" pitchFamily="34" charset="0"/>
                <a:cs typeface="Co Text Light" panose="020B0303060202020204" pitchFamily="34" charset="0"/>
              </a:rPr>
              <a:t> </a:t>
            </a:r>
            <a:r>
              <a:rPr lang="en-GB" sz="1600" dirty="0" err="1">
                <a:solidFill>
                  <a:srgbClr val="5B686E"/>
                </a:solidFill>
                <a:latin typeface="Co Text Light" panose="020B0303060202020204" pitchFamily="34" charset="0"/>
                <a:cs typeface="Co Text Light" panose="020B0303060202020204" pitchFamily="34" charset="0"/>
              </a:rPr>
              <a:t>elit</a:t>
            </a:r>
            <a:r>
              <a:rPr lang="en-GB" sz="1600" dirty="0">
                <a:solidFill>
                  <a:srgbClr val="5B686E"/>
                </a:solidFill>
                <a:latin typeface="Co Text Light" panose="020B0303060202020204" pitchFamily="34" charset="0"/>
                <a:cs typeface="Co Text Light" panose="020B0303060202020204" pitchFamily="34" charset="0"/>
              </a:rPr>
              <a:t>.</a:t>
            </a:r>
          </a:p>
        </p:txBody>
      </p:sp>
      <p:sp>
        <p:nvSpPr>
          <p:cNvPr id="10" name="Oval 9">
            <a:extLst>
              <a:ext uri="{FF2B5EF4-FFF2-40B4-BE49-F238E27FC236}">
                <a16:creationId xmlns:a16="http://schemas.microsoft.com/office/drawing/2014/main" id="{7256FBD9-047B-47ED-8E7C-B30FE2D79130}"/>
              </a:ext>
            </a:extLst>
          </p:cNvPr>
          <p:cNvSpPr/>
          <p:nvPr userDrawn="1"/>
        </p:nvSpPr>
        <p:spPr>
          <a:xfrm>
            <a:off x="886552" y="1048786"/>
            <a:ext cx="5742661" cy="5742661"/>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ughnut 4">
            <a:extLst>
              <a:ext uri="{FF2B5EF4-FFF2-40B4-BE49-F238E27FC236}">
                <a16:creationId xmlns:a16="http://schemas.microsoft.com/office/drawing/2014/main" id="{E4A1DE93-FF85-415E-872E-A355C155239D}"/>
              </a:ext>
            </a:extLst>
          </p:cNvPr>
          <p:cNvSpPr/>
          <p:nvPr userDrawn="1"/>
        </p:nvSpPr>
        <p:spPr>
          <a:xfrm>
            <a:off x="886551" y="1048786"/>
            <a:ext cx="5742662" cy="574266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Icon&#10;&#10;Description automatically generated">
            <a:extLst>
              <a:ext uri="{FF2B5EF4-FFF2-40B4-BE49-F238E27FC236}">
                <a16:creationId xmlns:a16="http://schemas.microsoft.com/office/drawing/2014/main" id="{5A4A811D-2EB3-404A-AA03-975183D26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06454" y="4382309"/>
            <a:ext cx="2245522" cy="2245522"/>
          </a:xfrm>
          <a:prstGeom prst="rect">
            <a:avLst/>
          </a:prstGeom>
        </p:spPr>
      </p:pic>
    </p:spTree>
    <p:extLst>
      <p:ext uri="{BB962C8B-B14F-4D97-AF65-F5344CB8AC3E}">
        <p14:creationId xmlns:p14="http://schemas.microsoft.com/office/powerpoint/2010/main" val="2550546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lai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6EF96-948F-4521-8204-8CBFEF5A8625}"/>
              </a:ext>
            </a:extLst>
          </p:cNvPr>
          <p:cNvSpPr/>
          <p:nvPr userDrawn="1"/>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153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lain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6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slide with image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
        <p:nvSpPr>
          <p:cNvPr id="13" name="Oval 12">
            <a:extLst>
              <a:ext uri="{FF2B5EF4-FFF2-40B4-BE49-F238E27FC236}">
                <a16:creationId xmlns:a16="http://schemas.microsoft.com/office/drawing/2014/main" id="{1FF5E6A0-793A-4D84-A37C-B49540086481}"/>
              </a:ext>
            </a:extLst>
          </p:cNvPr>
          <p:cNvSpPr/>
          <p:nvPr userDrawn="1"/>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CCF714-201E-4E61-AFA4-7571006A75D2}"/>
              </a:ext>
            </a:extLst>
          </p:cNvPr>
          <p:cNvSpPr/>
          <p:nvPr userDrawn="1"/>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8D98BB-2417-4AF3-9546-03804CD6ACD1}"/>
              </a:ext>
            </a:extLst>
          </p:cNvPr>
          <p:cNvSpPr/>
          <p:nvPr userDrawn="1"/>
        </p:nvSpPr>
        <p:spPr>
          <a:xfrm>
            <a:off x="7028010" y="1093396"/>
            <a:ext cx="4682558" cy="468255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D49D79FC-1B21-45ED-82F1-4622AC51DC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16889" y="4874130"/>
            <a:ext cx="1628966" cy="1628966"/>
          </a:xfrm>
          <a:prstGeom prst="rect">
            <a:avLst/>
          </a:prstGeom>
        </p:spPr>
      </p:pic>
    </p:spTree>
    <p:extLst>
      <p:ext uri="{BB962C8B-B14F-4D97-AF65-F5344CB8AC3E}">
        <p14:creationId xmlns:p14="http://schemas.microsoft.com/office/powerpoint/2010/main" val="186995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with image on left">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838890A9-83AB-4115-9B20-1FD6FC8E695D}"/>
              </a:ext>
            </a:extLst>
          </p:cNvPr>
          <p:cNvSpPr/>
          <p:nvPr userDrawn="1"/>
        </p:nvSpPr>
        <p:spPr>
          <a:xfrm flipH="1">
            <a:off x="529388" y="582243"/>
            <a:ext cx="5203113" cy="5203614"/>
          </a:xfrm>
          <a:prstGeom prst="ellipse">
            <a:avLst/>
          </a:prstGeom>
          <a:blipFill dpi="0" rotWithShape="1">
            <a:blip r:embed="rId2" cstate="print">
              <a:extLst>
                <a:ext uri="{28A0092B-C50C-407E-A947-70E740481C1C}">
                  <a14:useLocalDpi xmlns:a14="http://schemas.microsoft.com/office/drawing/2010/main"/>
                </a:ext>
              </a:extLst>
            </a:blip>
            <a:srcRect/>
            <a:stretch>
              <a:fillRect b="14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left</a:t>
            </a:r>
          </a:p>
        </p:txBody>
      </p:sp>
      <p:sp>
        <p:nvSpPr>
          <p:cNvPr id="12" name="Doughnut 10">
            <a:extLst>
              <a:ext uri="{FF2B5EF4-FFF2-40B4-BE49-F238E27FC236}">
                <a16:creationId xmlns:a16="http://schemas.microsoft.com/office/drawing/2014/main" id="{77B11ECE-656D-4357-BD75-5FA2FFAA3A3F}"/>
              </a:ext>
            </a:extLst>
          </p:cNvPr>
          <p:cNvSpPr/>
          <p:nvPr userDrawn="1"/>
        </p:nvSpPr>
        <p:spPr>
          <a:xfrm flipH="1">
            <a:off x="532704" y="582243"/>
            <a:ext cx="5203113" cy="5203614"/>
          </a:xfrm>
          <a:prstGeom prst="donut">
            <a:avLst>
              <a:gd name="adj" fmla="val 12500"/>
            </a:avLst>
          </a:prstGeom>
          <a:solidFill>
            <a:srgbClr val="88C7C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4B77B5A2-E8BE-4779-95DE-27ADBDD5FB70}"/>
              </a:ext>
            </a:extLst>
          </p:cNvPr>
          <p:cNvSpPr/>
          <p:nvPr userDrawn="1"/>
        </p:nvSpPr>
        <p:spPr>
          <a:xfrm>
            <a:off x="4043957" y="4797223"/>
            <a:ext cx="2228505" cy="222850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D2AB1827-189C-4CE4-855A-92F66E4A3406}"/>
              </a:ext>
            </a:extLst>
          </p:cNvPr>
          <p:cNvSpPr>
            <a:spLocks noGrp="1"/>
          </p:cNvSpPr>
          <p:nvPr>
            <p:ph type="body" sz="quarter" idx="11" hasCustomPrompt="1"/>
          </p:nvPr>
        </p:nvSpPr>
        <p:spPr>
          <a:xfrm>
            <a:off x="4356099" y="5159375"/>
            <a:ext cx="1301750" cy="522288"/>
          </a:xfrm>
        </p:spPr>
        <p:txBody>
          <a:bodyPr>
            <a:noAutofit/>
          </a:bodyPr>
          <a:lstStyle>
            <a:lvl1pPr marL="0" indent="0">
              <a:buNone/>
              <a:defRPr sz="2800">
                <a:solidFill>
                  <a:schemeClr val="bg1"/>
                </a:solidFill>
                <a:latin typeface="Co Text" panose="020B0503060202020204" pitchFamily="34" charset="0"/>
              </a:defRPr>
            </a:lvl1pPr>
          </a:lstStyle>
          <a:p>
            <a:pPr lvl="0"/>
            <a:r>
              <a:rPr lang="en-US" dirty="0"/>
              <a:t>42%</a:t>
            </a:r>
            <a:endParaRPr lang="en-GB" dirty="0"/>
          </a:p>
        </p:txBody>
      </p:sp>
      <p:sp>
        <p:nvSpPr>
          <p:cNvPr id="25" name="Text Placeholder 2">
            <a:extLst>
              <a:ext uri="{FF2B5EF4-FFF2-40B4-BE49-F238E27FC236}">
                <a16:creationId xmlns:a16="http://schemas.microsoft.com/office/drawing/2014/main" id="{EF87C21A-7CEF-41E1-AAAA-D73F4AFBB2D0}"/>
              </a:ext>
            </a:extLst>
          </p:cNvPr>
          <p:cNvSpPr>
            <a:spLocks noGrp="1"/>
          </p:cNvSpPr>
          <p:nvPr>
            <p:ph type="body" sz="quarter" idx="12" hasCustomPrompt="1"/>
          </p:nvPr>
        </p:nvSpPr>
        <p:spPr>
          <a:xfrm>
            <a:off x="4374097" y="5630888"/>
            <a:ext cx="1555215" cy="1093761"/>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316206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slide with bullets on right">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778410" y="1909966"/>
            <a:ext cx="4732631" cy="4125912"/>
          </a:xfrm>
        </p:spPr>
        <p:txBody>
          <a:bodyPr/>
          <a:lstStyle>
            <a:lvl1pPr marL="0" indent="0">
              <a:spcAft>
                <a:spcPts val="600"/>
              </a:spcAft>
              <a:buFont typeface="Arial" panose="020B0604020202020204" pitchFamily="34" charset="0"/>
              <a:buNone/>
              <a:defRPr/>
            </a:lvl1pPr>
          </a:lstStyle>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Lorem ipsum </a:t>
            </a:r>
            <a:r>
              <a:rPr lang="en-GB" sz="1400" dirty="0" err="1">
                <a:solidFill>
                  <a:srgbClr val="5B686E"/>
                </a:solidFill>
                <a:latin typeface="Co Text Light" panose="020B0303060202020204" pitchFamily="34" charset="0"/>
                <a:cs typeface="Co Text Light" panose="020B0303060202020204" pitchFamily="34" charset="0"/>
              </a:rPr>
              <a:t>dolor</a:t>
            </a:r>
            <a:r>
              <a:rPr lang="en-GB" sz="1400" dirty="0">
                <a:solidFill>
                  <a:srgbClr val="5B686E"/>
                </a:solidFill>
                <a:latin typeface="Co Text Light" panose="020B0303060202020204" pitchFamily="34" charset="0"/>
                <a:cs typeface="Co Text Light" panose="020B0303060202020204" pitchFamily="34" charset="0"/>
              </a:rPr>
              <a:t> sit </a:t>
            </a:r>
            <a:r>
              <a:rPr lang="en-GB" sz="1400" dirty="0" err="1">
                <a:solidFill>
                  <a:srgbClr val="5B686E"/>
                </a:solidFill>
                <a:latin typeface="Co Text Light" panose="020B0303060202020204" pitchFamily="34" charset="0"/>
                <a:cs typeface="Co Text Light" panose="020B0303060202020204" pitchFamily="34" charset="0"/>
              </a:rPr>
              <a:t>amet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uradipiscing</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elit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Vivamus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ullamcorper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rhoncuseros</a:t>
            </a:r>
            <a:r>
              <a:rPr lang="en-GB" sz="1400" dirty="0">
                <a:solidFill>
                  <a:srgbClr val="5B686E"/>
                </a:solidFill>
                <a:latin typeface="Co Text Light" panose="020B0303060202020204" pitchFamily="34" charset="0"/>
                <a:cs typeface="Co Text Light" panose="020B0303060202020204" pitchFamily="34" charset="0"/>
              </a:rPr>
              <a:t>, ac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felis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imperdiet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eu</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Morbimolestie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sapien</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sed</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pretium</a:t>
            </a:r>
            <a:r>
              <a:rPr lang="en-GB" sz="1400" dirty="0">
                <a:solidFill>
                  <a:srgbClr val="5B686E"/>
                </a:solidFill>
                <a:latin typeface="Co Text Light" panose="020B0303060202020204" pitchFamily="34" charset="0"/>
                <a:cs typeface="Co Text Light" panose="020B0303060202020204" pitchFamily="34" charset="0"/>
              </a:rPr>
              <a:t> vestibulum.</a:t>
            </a:r>
          </a:p>
          <a:p>
            <a:pPr marL="285750" indent="-285750">
              <a:buFont typeface="Arial" panose="020B0604020202020204" pitchFamily="34" charset="0"/>
              <a:buChar char="•"/>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r>
              <a:rPr lang="en-GB" sz="1400" dirty="0">
                <a:solidFill>
                  <a:srgbClr val="5B686E"/>
                </a:solidFill>
                <a:latin typeface="Co Text Light" panose="020B0303060202020204" pitchFamily="34" charset="0"/>
                <a:cs typeface="Co Text Light" panose="020B0303060202020204" pitchFamily="34" charset="0"/>
              </a:rPr>
              <a:t>.</a:t>
            </a:r>
          </a:p>
          <a:p>
            <a:pPr marL="285750" indent="-285750">
              <a:buFont typeface="Arial" panose="020B0604020202020204" pitchFamily="34" charset="0"/>
              <a:buChar char="•"/>
            </a:pPr>
            <a:r>
              <a:rPr lang="en-GB" sz="1400" dirty="0">
                <a:solidFill>
                  <a:srgbClr val="5B686E"/>
                </a:solidFill>
                <a:latin typeface="Co Text Light" panose="020B0303060202020204" pitchFamily="34" charset="0"/>
                <a:cs typeface="Co Text Light" panose="020B0303060202020204" pitchFamily="34" charset="0"/>
              </a:rPr>
              <a:t>Duis cursus, </a:t>
            </a:r>
            <a:r>
              <a:rPr lang="en-GB" sz="1400" dirty="0" err="1">
                <a:solidFill>
                  <a:srgbClr val="5B686E"/>
                </a:solidFill>
                <a:latin typeface="Co Text Light" panose="020B0303060202020204" pitchFamily="34" charset="0"/>
                <a:cs typeface="Co Text Light" panose="020B0303060202020204" pitchFamily="34" charset="0"/>
              </a:rPr>
              <a:t>tellus</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varius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posuere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augueeros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consectetur</a:t>
            </a:r>
            <a:r>
              <a:rPr lang="en-GB" sz="1400" dirty="0">
                <a:solidFill>
                  <a:srgbClr val="5B686E"/>
                </a:solidFill>
                <a:latin typeface="Co Text Light" panose="020B0303060202020204" pitchFamily="34" charset="0"/>
                <a:cs typeface="Co Text Light" panose="020B0303060202020204" pitchFamily="34" charset="0"/>
              </a:rPr>
              <a:t> ante, </a:t>
            </a:r>
            <a:r>
              <a:rPr lang="en-GB" sz="1400" dirty="0" err="1">
                <a:solidFill>
                  <a:srgbClr val="5B686E"/>
                </a:solidFill>
                <a:latin typeface="Co Text Light" panose="020B0303060202020204" pitchFamily="34" charset="0"/>
                <a:cs typeface="Co Text Light" panose="020B0303060202020204" pitchFamily="34" charset="0"/>
              </a:rPr>
              <a:t>ut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massa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tortorporta</a:t>
            </a:r>
            <a:r>
              <a:rPr lang="en-GB" sz="1400" dirty="0">
                <a:solidFill>
                  <a:srgbClr val="5B686E"/>
                </a:solidFill>
                <a:latin typeface="Co Text Light" panose="020B0303060202020204" pitchFamily="34" charset="0"/>
                <a:cs typeface="Co Text Light" panose="020B0303060202020204" pitchFamily="34" charset="0"/>
              </a:rPr>
              <a:t> libero. In </a:t>
            </a:r>
            <a:r>
              <a:rPr lang="en-GB" sz="1400" dirty="0" err="1">
                <a:solidFill>
                  <a:srgbClr val="5B686E"/>
                </a:solidFill>
                <a:latin typeface="Co Text Light" panose="020B0303060202020204" pitchFamily="34" charset="0"/>
                <a:cs typeface="Co Text Light" panose="020B0303060202020204" pitchFamily="34" charset="0"/>
              </a:rPr>
              <a:t>nec</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ultrices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odio</a:t>
            </a:r>
            <a:r>
              <a:rPr lang="en-GB" sz="1400" dirty="0">
                <a:solidFill>
                  <a:srgbClr val="5B686E"/>
                </a:solidFill>
                <a:latin typeface="Co Text Light" panose="020B0303060202020204" pitchFamily="34" charset="0"/>
                <a:cs typeface="Co Text Light" panose="020B0303060202020204" pitchFamily="34" charset="0"/>
              </a:rPr>
              <a:t>.</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778411" y="685043"/>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bullet points on right</a:t>
            </a:r>
          </a:p>
        </p:txBody>
      </p:sp>
      <p:sp>
        <p:nvSpPr>
          <p:cNvPr id="24" name="Oval 23">
            <a:extLst>
              <a:ext uri="{FF2B5EF4-FFF2-40B4-BE49-F238E27FC236}">
                <a16:creationId xmlns:a16="http://schemas.microsoft.com/office/drawing/2014/main" id="{0C05453D-4643-483C-8D16-A2AB7D61A408}"/>
              </a:ext>
            </a:extLst>
          </p:cNvPr>
          <p:cNvSpPr/>
          <p:nvPr userDrawn="1"/>
        </p:nvSpPr>
        <p:spPr>
          <a:xfrm flipH="1">
            <a:off x="-437406" y="1181011"/>
            <a:ext cx="6185642" cy="6185642"/>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10">
            <a:extLst>
              <a:ext uri="{FF2B5EF4-FFF2-40B4-BE49-F238E27FC236}">
                <a16:creationId xmlns:a16="http://schemas.microsoft.com/office/drawing/2014/main" id="{479E9374-8AF6-4CFB-8C22-E20BF4E49385}"/>
              </a:ext>
            </a:extLst>
          </p:cNvPr>
          <p:cNvSpPr/>
          <p:nvPr userDrawn="1"/>
        </p:nvSpPr>
        <p:spPr>
          <a:xfrm flipH="1">
            <a:off x="-437406" y="1181011"/>
            <a:ext cx="6185642" cy="618564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63543E63-D3A6-41C7-BF51-BEF7D7522880}"/>
              </a:ext>
            </a:extLst>
          </p:cNvPr>
          <p:cNvSpPr/>
          <p:nvPr userDrawn="1"/>
        </p:nvSpPr>
        <p:spPr>
          <a:xfrm>
            <a:off x="3985653" y="574483"/>
            <a:ext cx="1822968" cy="1822968"/>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726CCE42-19AE-42FE-AA70-590BADE9E3C0}"/>
              </a:ext>
            </a:extLst>
          </p:cNvPr>
          <p:cNvSpPr>
            <a:spLocks noGrp="1"/>
          </p:cNvSpPr>
          <p:nvPr>
            <p:ph type="body" sz="quarter" idx="12" hasCustomPrompt="1"/>
          </p:nvPr>
        </p:nvSpPr>
        <p:spPr>
          <a:xfrm>
            <a:off x="4193021" y="941313"/>
            <a:ext cx="1555215" cy="1160436"/>
          </a:xfrm>
        </p:spPr>
        <p:txBody>
          <a:bodyPr>
            <a:noAutofit/>
          </a:bodyPr>
          <a:lstStyle>
            <a:lvl1pPr marL="0" indent="0">
              <a:spcBef>
                <a:spcPts val="0"/>
              </a:spcBef>
              <a:spcAft>
                <a:spcPts val="0"/>
              </a:spcAft>
              <a:buNone/>
              <a:defRPr sz="1400">
                <a:solidFill>
                  <a:schemeClr val="bg1"/>
                </a:solidFill>
                <a:latin typeface="+mj-lt"/>
              </a:defRPr>
            </a:lvl1p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Lorem ipsum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dolor</a:t>
            </a:r>
            <a:r>
              <a:rPr lang="en-GB" sz="1400" dirty="0">
                <a:solidFill>
                  <a:schemeClr val="bg1"/>
                </a:solidFill>
                <a:latin typeface="Co Text Light" panose="020B0303060202020204" pitchFamily="34" charset="0"/>
                <a:cs typeface="Co Text Light" panose="020B0303060202020204" pitchFamily="34" charset="0"/>
              </a:rPr>
              <a:t> sit </a:t>
            </a:r>
            <a:r>
              <a:rPr lang="en-GB" sz="1400" dirty="0" err="1">
                <a:solidFill>
                  <a:schemeClr val="bg1"/>
                </a:solidFill>
                <a:latin typeface="Co Text Light" panose="020B0303060202020204" pitchFamily="34" charset="0"/>
                <a:cs typeface="Co Text Light" panose="020B0303060202020204" pitchFamily="34" charset="0"/>
              </a:rPr>
              <a:t>amet</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consectetur</a:t>
            </a:r>
            <a:r>
              <a:rPr lang="en-GB" sz="1400" dirty="0">
                <a:solidFill>
                  <a:schemeClr val="bg1"/>
                </a:solidFill>
                <a:latin typeface="Co Text Light" panose="020B0303060202020204" pitchFamily="34" charset="0"/>
                <a:cs typeface="Co Text Light" panose="020B0303060202020204" pitchFamily="34" charset="0"/>
              </a:rPr>
              <a:t> </a:t>
            </a:r>
          </a:p>
          <a:p>
            <a:pPr>
              <a:spcAft>
                <a:spcPts val="200"/>
              </a:spcAft>
            </a:pPr>
            <a:r>
              <a:rPr lang="en-GB" sz="1400" dirty="0" err="1">
                <a:solidFill>
                  <a:schemeClr val="bg1"/>
                </a:solidFill>
                <a:latin typeface="Co Text Light" panose="020B0303060202020204" pitchFamily="34" charset="0"/>
                <a:cs typeface="Co Text Light" panose="020B0303060202020204" pitchFamily="34" charset="0"/>
              </a:rPr>
              <a:t>adipiscing</a:t>
            </a:r>
            <a:r>
              <a:rPr lang="en-GB" sz="1400" dirty="0">
                <a:solidFill>
                  <a:schemeClr val="bg1"/>
                </a:solidFill>
                <a:latin typeface="Co Text Light" panose="020B0303060202020204" pitchFamily="34" charset="0"/>
                <a:cs typeface="Co Text Light" panose="020B0303060202020204" pitchFamily="34" charset="0"/>
              </a:rPr>
              <a:t> </a:t>
            </a:r>
            <a:r>
              <a:rPr lang="en-GB" sz="1400" dirty="0" err="1">
                <a:solidFill>
                  <a:schemeClr val="bg1"/>
                </a:solidFill>
                <a:latin typeface="Co Text Light" panose="020B0303060202020204" pitchFamily="34" charset="0"/>
                <a:cs typeface="Co Text Light" panose="020B0303060202020204" pitchFamily="34" charset="0"/>
              </a:rPr>
              <a:t>elit</a:t>
            </a:r>
            <a:r>
              <a:rPr lang="en-GB" sz="1400" dirty="0">
                <a:solidFill>
                  <a:schemeClr val="bg1"/>
                </a:solidFill>
                <a:latin typeface="Co Text Light" panose="020B0303060202020204" pitchFamily="34" charset="0"/>
                <a:cs typeface="Co Text Light" panose="020B0303060202020204" pitchFamily="34" charset="0"/>
              </a:rPr>
              <a:t>.</a:t>
            </a:r>
          </a:p>
        </p:txBody>
      </p:sp>
    </p:spTree>
    <p:extLst>
      <p:ext uri="{BB962C8B-B14F-4D97-AF65-F5344CB8AC3E}">
        <p14:creationId xmlns:p14="http://schemas.microsoft.com/office/powerpoint/2010/main" val="62770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slide with image on right 2">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723965" y="1906588"/>
            <a:ext cx="4732631" cy="4125912"/>
          </a:xfrm>
        </p:spPr>
        <p:txBody>
          <a:bodyPr/>
          <a:lstStyle>
            <a:lvl1pPr marL="285750" indent="-285750">
              <a:spcAft>
                <a:spcPts val="600"/>
              </a:spcAft>
              <a:buFont typeface="Arial" panose="020B0604020202020204" pitchFamily="34" charset="0"/>
              <a:buChar char="•"/>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p>
          <a:p>
            <a:pPr lvl="0"/>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 </a:t>
            </a:r>
            <a:r>
              <a:rPr lang="en-GB" dirty="0" err="1"/>
              <a:t>Aeneanmolestie</a:t>
            </a:r>
            <a:r>
              <a:rPr lang="en-GB" dirty="0"/>
              <a:t> </a:t>
            </a:r>
            <a:r>
              <a:rPr lang="en-GB" dirty="0" err="1"/>
              <a:t>luctus</a:t>
            </a:r>
            <a:r>
              <a:rPr lang="en-GB" dirty="0"/>
              <a:t> ligula </a:t>
            </a:r>
            <a:r>
              <a:rPr lang="en-GB" dirty="0" err="1"/>
              <a:t>vel</a:t>
            </a:r>
            <a:r>
              <a:rPr lang="en-GB" dirty="0"/>
              <a:t> </a:t>
            </a:r>
            <a:r>
              <a:rPr lang="en-GB" dirty="0" err="1"/>
              <a:t>suscipit</a:t>
            </a:r>
            <a:r>
              <a:rPr lang="en-GB" dirty="0"/>
              <a:t>. </a:t>
            </a:r>
          </a:p>
          <a:p>
            <a:pPr lvl="0"/>
            <a:r>
              <a:rPr lang="en-GB" dirty="0" err="1"/>
              <a:t>Nulla</a:t>
            </a:r>
            <a:r>
              <a:rPr lang="en-GB" dirty="0"/>
              <a:t> </a:t>
            </a:r>
            <a:r>
              <a:rPr lang="en-GB" dirty="0" err="1"/>
              <a:t>facilisi.Aliquam</a:t>
            </a:r>
            <a:r>
              <a:rPr lang="en-GB" dirty="0"/>
              <a:t> </a:t>
            </a:r>
            <a:r>
              <a:rPr lang="en-GB" dirty="0" err="1"/>
              <a:t>erat</a:t>
            </a:r>
            <a:r>
              <a:rPr lang="en-GB" dirty="0"/>
              <a:t> </a:t>
            </a:r>
            <a:r>
              <a:rPr lang="en-GB" dirty="0" err="1"/>
              <a:t>volutpat</a:t>
            </a:r>
            <a:r>
              <a:rPr lang="en-GB" dirty="0"/>
              <a:t>. Duis </a:t>
            </a:r>
            <a:r>
              <a:rPr lang="en-GB" dirty="0" err="1"/>
              <a:t>ultricies</a:t>
            </a:r>
            <a:r>
              <a:rPr lang="en-GB" dirty="0"/>
              <a:t> </a:t>
            </a:r>
            <a:r>
              <a:rPr lang="en-GB" dirty="0" err="1"/>
              <a:t>erat</a:t>
            </a:r>
            <a:r>
              <a:rPr lang="en-GB" dirty="0"/>
              <a:t> </a:t>
            </a:r>
            <a:r>
              <a:rPr lang="en-GB" dirty="0" err="1"/>
              <a:t>atefficitur</a:t>
            </a:r>
            <a:r>
              <a:rPr lang="en-GB" dirty="0"/>
              <a:t> </a:t>
            </a:r>
            <a:r>
              <a:rPr lang="en-GB" dirty="0" err="1"/>
              <a:t>tempor</a:t>
            </a:r>
            <a:r>
              <a:rPr lang="en-GB" dirty="0"/>
              <a:t>. Duis </a:t>
            </a:r>
            <a:r>
              <a:rPr lang="en-GB" dirty="0" err="1"/>
              <a:t>laoreet</a:t>
            </a:r>
            <a:r>
              <a:rPr lang="en-GB" dirty="0"/>
              <a:t> vitae </a:t>
            </a:r>
            <a:r>
              <a:rPr lang="en-GB" dirty="0" err="1"/>
              <a:t>leo</a:t>
            </a:r>
            <a:r>
              <a:rPr lang="en-GB" dirty="0"/>
              <a:t> </a:t>
            </a:r>
            <a:r>
              <a:rPr lang="en-GB" dirty="0" err="1"/>
              <a:t>utcondimentum</a:t>
            </a:r>
            <a:r>
              <a:rPr lang="en-GB" dirty="0"/>
              <a:t>. </a:t>
            </a:r>
            <a:r>
              <a:rPr lang="en-GB" dirty="0" err="1"/>
              <a:t>Suspendisse</a:t>
            </a:r>
            <a:r>
              <a:rPr lang="en-GB" dirty="0"/>
              <a:t> </a:t>
            </a:r>
            <a:r>
              <a:rPr lang="en-GB" dirty="0" err="1"/>
              <a:t>eget</a:t>
            </a:r>
            <a:r>
              <a:rPr lang="en-GB" dirty="0"/>
              <a:t> </a:t>
            </a:r>
            <a:r>
              <a:rPr lang="en-GB" dirty="0" err="1"/>
              <a:t>molestie</a:t>
            </a:r>
            <a:r>
              <a:rPr lang="en-GB" dirty="0"/>
              <a:t> </a:t>
            </a:r>
            <a:r>
              <a:rPr lang="en-GB" dirty="0" err="1"/>
              <a:t>tortor</a:t>
            </a:r>
            <a:r>
              <a:rPr lang="en-GB" dirty="0"/>
              <a:t>.</a:t>
            </a:r>
          </a:p>
          <a:p>
            <a:pPr lvl="0"/>
            <a:r>
              <a:rPr lang="en-GB" dirty="0"/>
              <a:t>Duis cursus, </a:t>
            </a:r>
            <a:r>
              <a:rPr lang="en-GB" dirty="0" err="1"/>
              <a:t>tellus</a:t>
            </a:r>
            <a:r>
              <a:rPr lang="en-GB" dirty="0"/>
              <a:t> vitae </a:t>
            </a:r>
            <a:r>
              <a:rPr lang="en-GB" dirty="0" err="1"/>
              <a:t>varius</a:t>
            </a:r>
            <a:r>
              <a:rPr lang="en-GB" dirty="0"/>
              <a:t> </a:t>
            </a:r>
            <a:r>
              <a:rPr lang="en-GB" dirty="0" err="1"/>
              <a:t>posuere</a:t>
            </a:r>
            <a:r>
              <a:rPr lang="en-GB" dirty="0"/>
              <a:t>, </a:t>
            </a:r>
            <a:r>
              <a:rPr lang="en-GB" dirty="0" err="1"/>
              <a:t>augueeros</a:t>
            </a:r>
            <a:r>
              <a:rPr lang="en-GB" dirty="0"/>
              <a:t> </a:t>
            </a:r>
            <a:r>
              <a:rPr lang="en-GB" dirty="0" err="1"/>
              <a:t>consectetur</a:t>
            </a:r>
            <a:r>
              <a:rPr lang="en-GB" dirty="0"/>
              <a:t> ante, </a:t>
            </a:r>
            <a:r>
              <a:rPr lang="en-GB" dirty="0" err="1"/>
              <a:t>ut</a:t>
            </a:r>
            <a:r>
              <a:rPr lang="en-GB" dirty="0"/>
              <a:t> </a:t>
            </a:r>
            <a:r>
              <a:rPr lang="en-GB" dirty="0" err="1"/>
              <a:t>laoreet</a:t>
            </a:r>
            <a:r>
              <a:rPr lang="en-GB" dirty="0"/>
              <a:t> </a:t>
            </a:r>
            <a:r>
              <a:rPr lang="en-GB" dirty="0" err="1"/>
              <a:t>massa</a:t>
            </a:r>
            <a:r>
              <a:rPr lang="en-GB" dirty="0"/>
              <a:t> </a:t>
            </a:r>
            <a:r>
              <a:rPr lang="en-GB" dirty="0" err="1"/>
              <a:t>tortorporta</a:t>
            </a:r>
            <a:r>
              <a:rPr lang="en-GB" dirty="0"/>
              <a:t> libero. In </a:t>
            </a:r>
            <a:r>
              <a:rPr lang="en-GB" dirty="0" err="1"/>
              <a:t>nec</a:t>
            </a:r>
            <a:r>
              <a:rPr lang="en-GB" dirty="0"/>
              <a:t> </a:t>
            </a:r>
            <a:r>
              <a:rPr lang="en-GB" dirty="0" err="1"/>
              <a:t>ultrices</a:t>
            </a:r>
            <a:r>
              <a:rPr lang="en-GB" dirty="0"/>
              <a:t> </a:t>
            </a:r>
            <a:r>
              <a:rPr lang="en-GB" dirty="0" err="1"/>
              <a:t>odio</a:t>
            </a:r>
            <a:r>
              <a:rPr lang="en-GB" dirty="0"/>
              <a:t>. </a:t>
            </a:r>
          </a:p>
          <a:p>
            <a:pPr lvl="0"/>
            <a:r>
              <a:rPr lang="en-GB" dirty="0" err="1"/>
              <a:t>Nulla</a:t>
            </a:r>
            <a:r>
              <a:rPr lang="en-GB" dirty="0"/>
              <a:t> </a:t>
            </a:r>
            <a:r>
              <a:rPr lang="en-GB" dirty="0" err="1"/>
              <a:t>metusnunc</a:t>
            </a:r>
            <a:r>
              <a:rPr lang="en-GB" dirty="0"/>
              <a:t>, cursus </a:t>
            </a:r>
            <a:r>
              <a:rPr lang="en-GB" dirty="0" err="1"/>
              <a:t>ut</a:t>
            </a:r>
            <a:r>
              <a:rPr lang="en-GB" dirty="0"/>
              <a:t> </a:t>
            </a:r>
            <a:r>
              <a:rPr lang="en-GB" dirty="0" err="1"/>
              <a:t>accumsan</a:t>
            </a:r>
            <a:r>
              <a:rPr lang="en-GB" dirty="0"/>
              <a:t> vitae, </a:t>
            </a:r>
            <a:r>
              <a:rPr lang="en-GB" dirty="0" err="1"/>
              <a:t>iaculis</a:t>
            </a:r>
            <a:r>
              <a:rPr lang="en-GB" dirty="0"/>
              <a:t> </a:t>
            </a:r>
            <a:r>
              <a:rPr lang="en-GB" dirty="0" err="1"/>
              <a:t>nec</a:t>
            </a:r>
            <a:r>
              <a:rPr lang="en-GB" dirty="0"/>
              <a:t> </a:t>
            </a:r>
            <a:r>
              <a:rPr lang="en-GB" dirty="0" err="1"/>
              <a:t>nulla.Etiam</a:t>
            </a:r>
            <a:r>
              <a:rPr lang="en-GB" dirty="0"/>
              <a:t> vitae </a:t>
            </a:r>
            <a:r>
              <a:rPr lang="en-GB" dirty="0" err="1"/>
              <a:t>porttitor</a:t>
            </a:r>
            <a:r>
              <a:rPr lang="en-GB" dirty="0"/>
              <a:t> libero.</a:t>
            </a:r>
          </a:p>
          <a:p>
            <a:pPr lvl="0"/>
            <a:endParaRPr lang="en-GB" dirty="0"/>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723966" y="681665"/>
            <a:ext cx="473702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a:t>
            </a:r>
            <a:br>
              <a:rPr lang="en-US" sz="3000" dirty="0">
                <a:solidFill>
                  <a:srgbClr val="5B686E"/>
                </a:solidFill>
                <a:latin typeface="Co Text Light" panose="020B0303060202020204" pitchFamily="34" charset="0"/>
                <a:cs typeface="Co Text Light" panose="020B0303060202020204" pitchFamily="34" charset="0"/>
              </a:rPr>
            </a:br>
            <a:r>
              <a:rPr lang="en-US" sz="3000" dirty="0">
                <a:solidFill>
                  <a:srgbClr val="5B686E"/>
                </a:solidFill>
                <a:latin typeface="Co Text Light" panose="020B0303060202020204" pitchFamily="34" charset="0"/>
                <a:cs typeface="Co Text Light" panose="020B0303060202020204" pitchFamily="34" charset="0"/>
              </a:rPr>
              <a:t>Image on right</a:t>
            </a:r>
          </a:p>
        </p:txBody>
      </p:sp>
      <p:sp>
        <p:nvSpPr>
          <p:cNvPr id="21" name="Oval 20">
            <a:extLst>
              <a:ext uri="{FF2B5EF4-FFF2-40B4-BE49-F238E27FC236}">
                <a16:creationId xmlns:a16="http://schemas.microsoft.com/office/drawing/2014/main" id="{6BA73B0C-D8AE-4106-B621-3E6AFD5C384F}"/>
              </a:ext>
            </a:extLst>
          </p:cNvPr>
          <p:cNvSpPr/>
          <p:nvPr userDrawn="1"/>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69973F-D688-4270-9BCB-3005B8FBD005}"/>
              </a:ext>
            </a:extLst>
          </p:cNvPr>
          <p:cNvSpPr/>
          <p:nvPr userDrawn="1"/>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AB4B2B-908F-4533-9BC5-3F3C1ADB12BD}"/>
              </a:ext>
            </a:extLst>
          </p:cNvPr>
          <p:cNvSpPr/>
          <p:nvPr userDrawn="1"/>
        </p:nvSpPr>
        <p:spPr>
          <a:xfrm>
            <a:off x="7028010" y="1093396"/>
            <a:ext cx="4682558" cy="4682558"/>
          </a:xfrm>
          <a:prstGeom prst="ellipse">
            <a:avLst/>
          </a:prstGeom>
          <a:blipFill dpi="0" rotWithShape="1">
            <a:blip r:embed="rId2" cstate="print">
              <a:extLst>
                <a:ext uri="{28A0092B-C50C-407E-A947-70E740481C1C}">
                  <a14:useLocalDpi xmlns:a14="http://schemas.microsoft.com/office/drawing/2010/main"/>
                </a:ext>
              </a:extLst>
            </a:blip>
            <a:srcRect/>
            <a:stretch>
              <a:fillRect t="2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Icon&#10;&#10;Description automatically generated">
            <a:extLst>
              <a:ext uri="{FF2B5EF4-FFF2-40B4-BE49-F238E27FC236}">
                <a16:creationId xmlns:a16="http://schemas.microsoft.com/office/drawing/2014/main" id="{FD171380-EC32-421B-8695-224EF5592E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96633" y="497439"/>
            <a:ext cx="1628966" cy="1628966"/>
          </a:xfrm>
          <a:prstGeom prst="rect">
            <a:avLst/>
          </a:prstGeom>
        </p:spPr>
      </p:pic>
    </p:spTree>
    <p:extLst>
      <p:ext uri="{BB962C8B-B14F-4D97-AF65-F5344CB8AC3E}">
        <p14:creationId xmlns:p14="http://schemas.microsoft.com/office/powerpoint/2010/main" val="62828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with numbered bullets and quo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47FA97-D10F-4026-8F1A-E3EFBD86257D}"/>
              </a:ext>
            </a:extLst>
          </p:cNvPr>
          <p:cNvSpPr/>
          <p:nvPr userDrawn="1"/>
        </p:nvSpPr>
        <p:spPr>
          <a:xfrm>
            <a:off x="736847" y="1975915"/>
            <a:ext cx="5359153" cy="3830083"/>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 Placeholder 21">
            <a:extLst>
              <a:ext uri="{FF2B5EF4-FFF2-40B4-BE49-F238E27FC236}">
                <a16:creationId xmlns:a16="http://schemas.microsoft.com/office/drawing/2014/main" id="{753F9072-CE24-48EC-965D-C481D7F3D7D5}"/>
              </a:ext>
            </a:extLst>
          </p:cNvPr>
          <p:cNvSpPr>
            <a:spLocks noGrp="1"/>
          </p:cNvSpPr>
          <p:nvPr>
            <p:ph type="body" sz="quarter" idx="15" hasCustomPrompt="1"/>
          </p:nvPr>
        </p:nvSpPr>
        <p:spPr>
          <a:xfrm>
            <a:off x="6881501" y="4737882"/>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3" name="Text Placeholder 2">
            <a:extLst>
              <a:ext uri="{FF2B5EF4-FFF2-40B4-BE49-F238E27FC236}">
                <a16:creationId xmlns:a16="http://schemas.microsoft.com/office/drawing/2014/main" id="{BD3C1D91-0640-4CC8-9F00-B048C67C9B30}"/>
              </a:ext>
            </a:extLst>
          </p:cNvPr>
          <p:cNvSpPr>
            <a:spLocks noGrp="1"/>
          </p:cNvSpPr>
          <p:nvPr>
            <p:ph type="body" sz="quarter" idx="12" hasCustomPrompt="1"/>
          </p:nvPr>
        </p:nvSpPr>
        <p:spPr>
          <a:xfrm>
            <a:off x="6881501" y="3047991"/>
            <a:ext cx="4342437" cy="342900"/>
          </a:xfrm>
        </p:spPr>
        <p:txBody>
          <a:bodyPr>
            <a:normAutofit/>
          </a:bodyPr>
          <a:lstStyle>
            <a:lvl1pPr marL="0" indent="0">
              <a:buNone/>
              <a:defRPr sz="1600">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2" name="Text Placeholder 21">
            <a:extLst>
              <a:ext uri="{FF2B5EF4-FFF2-40B4-BE49-F238E27FC236}">
                <a16:creationId xmlns:a16="http://schemas.microsoft.com/office/drawing/2014/main" id="{2A577220-44C7-4BF1-B796-79E9E58B470A}"/>
              </a:ext>
            </a:extLst>
          </p:cNvPr>
          <p:cNvSpPr>
            <a:spLocks noGrp="1"/>
          </p:cNvSpPr>
          <p:nvPr>
            <p:ph type="body" sz="quarter" idx="11" hasCustomPrompt="1"/>
          </p:nvPr>
        </p:nvSpPr>
        <p:spPr>
          <a:xfrm>
            <a:off x="6881501" y="3426615"/>
            <a:ext cx="4342437" cy="1209284"/>
          </a:xfrm>
        </p:spPr>
        <p:txBody>
          <a:bodyPr/>
          <a:lstStyle>
            <a:lvl1pPr marL="0" indent="0">
              <a:spcBef>
                <a:spcPts val="0"/>
              </a:spcBef>
              <a:spcAft>
                <a:spcPts val="0"/>
              </a:spcAft>
              <a:buFont typeface="Arial" panose="020B0604020202020204" pitchFamily="34" charset="0"/>
              <a:buNone/>
              <a:defRPr/>
            </a:lvl1pPr>
          </a:lstStyle>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Aeneanmolestie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luctus</a:t>
            </a:r>
            <a:r>
              <a:rPr lang="en-GB" sz="1400" dirty="0">
                <a:solidFill>
                  <a:srgbClr val="5B686E"/>
                </a:solidFill>
                <a:latin typeface="Co Text Light" panose="020B0303060202020204" pitchFamily="34" charset="0"/>
                <a:cs typeface="Co Text Light" panose="020B0303060202020204" pitchFamily="34" charset="0"/>
              </a:rPr>
              <a:t> ligula </a:t>
            </a:r>
            <a:r>
              <a:rPr lang="en-GB" sz="1400" dirty="0" err="1">
                <a:solidFill>
                  <a:srgbClr val="5B686E"/>
                </a:solidFill>
                <a:latin typeface="Co Text Light" panose="020B0303060202020204" pitchFamily="34" charset="0"/>
                <a:cs typeface="Co Text Light" panose="020B0303060202020204" pitchFamily="34" charset="0"/>
              </a:rPr>
              <a:t>vel</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suscipit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Nulla</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facilisi.Aliquam</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volutpat</a:t>
            </a:r>
            <a:r>
              <a:rPr lang="en-GB" sz="1400" dirty="0">
                <a:solidFill>
                  <a:srgbClr val="5B686E"/>
                </a:solidFill>
                <a:latin typeface="Co Text Light" panose="020B0303060202020204" pitchFamily="34" charset="0"/>
                <a:cs typeface="Co Text Light" panose="020B0303060202020204" pitchFamily="34" charset="0"/>
              </a:rPr>
              <a:t>. </a:t>
            </a:r>
          </a:p>
          <a:p>
            <a:pPr marL="342900" indent="-342900">
              <a:buFont typeface="+mj-lt"/>
              <a:buAutoNum type="arabicPeriod"/>
            </a:pPr>
            <a:r>
              <a:rPr lang="en-GB" sz="1400" dirty="0">
                <a:solidFill>
                  <a:srgbClr val="5B686E"/>
                </a:solidFill>
                <a:latin typeface="Co Text Light" panose="020B0303060202020204" pitchFamily="34" charset="0"/>
                <a:cs typeface="Co Text Light" panose="020B0303060202020204" pitchFamily="34" charset="0"/>
              </a:rPr>
              <a:t>Duis </a:t>
            </a:r>
            <a:r>
              <a:rPr lang="en-GB" sz="1400" dirty="0" err="1">
                <a:solidFill>
                  <a:srgbClr val="5B686E"/>
                </a:solidFill>
                <a:latin typeface="Co Text Light" panose="020B0303060202020204" pitchFamily="34" charset="0"/>
                <a:cs typeface="Co Text Light" panose="020B0303060202020204" pitchFamily="34" charset="0"/>
              </a:rPr>
              <a:t>ultricies</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erat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atefficitur</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tempor</a:t>
            </a:r>
            <a:r>
              <a:rPr lang="en-GB" sz="1400" dirty="0">
                <a:solidFill>
                  <a:srgbClr val="5B686E"/>
                </a:solidFill>
                <a:latin typeface="Co Text Light" panose="020B0303060202020204" pitchFamily="34" charset="0"/>
                <a:cs typeface="Co Text Light" panose="020B0303060202020204" pitchFamily="34" charset="0"/>
              </a:rPr>
              <a:t>. Duis </a:t>
            </a:r>
            <a:r>
              <a:rPr lang="en-GB" sz="1400" dirty="0" err="1">
                <a:solidFill>
                  <a:srgbClr val="5B686E"/>
                </a:solidFill>
                <a:latin typeface="Co Text Light" panose="020B0303060202020204" pitchFamily="34" charset="0"/>
                <a:cs typeface="Co Text Light" panose="020B0303060202020204" pitchFamily="34" charset="0"/>
              </a:rPr>
              <a:t>laoreet</a:t>
            </a:r>
            <a:r>
              <a:rPr lang="en-GB" sz="1400" dirty="0">
                <a:solidFill>
                  <a:srgbClr val="5B686E"/>
                </a:solidFill>
                <a:latin typeface="Co Text Light" panose="020B0303060202020204" pitchFamily="34" charset="0"/>
                <a:cs typeface="Co Text Light" panose="020B0303060202020204" pitchFamily="34" charset="0"/>
              </a:rPr>
              <a:t> vitae </a:t>
            </a:r>
            <a:r>
              <a:rPr lang="en-GB" sz="1400" dirty="0" err="1">
                <a:solidFill>
                  <a:srgbClr val="5B686E"/>
                </a:solidFill>
                <a:latin typeface="Co Text Light" panose="020B0303060202020204" pitchFamily="34" charset="0"/>
                <a:cs typeface="Co Text Light" panose="020B0303060202020204" pitchFamily="34" charset="0"/>
              </a:rPr>
              <a:t>leo</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utcondimentum</a:t>
            </a:r>
            <a:r>
              <a:rPr lang="en-GB" sz="1400" dirty="0">
                <a:solidFill>
                  <a:srgbClr val="5B686E"/>
                </a:solidFill>
                <a:latin typeface="Co Text Light" panose="020B0303060202020204" pitchFamily="34" charset="0"/>
                <a:cs typeface="Co Text Light" panose="020B0303060202020204" pitchFamily="34" charset="0"/>
              </a:rPr>
              <a:t>.</a:t>
            </a:r>
          </a:p>
          <a:p>
            <a:pPr marL="342900" indent="-342900">
              <a:buFont typeface="+mj-lt"/>
              <a:buAutoNum type="arabicPeriod"/>
            </a:pPr>
            <a:r>
              <a:rPr lang="en-GB" sz="1400" dirty="0" err="1">
                <a:solidFill>
                  <a:srgbClr val="5B686E"/>
                </a:solidFill>
                <a:latin typeface="Co Text Light" panose="020B0303060202020204" pitchFamily="34" charset="0"/>
                <a:cs typeface="Co Text Light" panose="020B0303060202020204" pitchFamily="34" charset="0"/>
              </a:rPr>
              <a:t>Suspendisse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eget</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molestie</a:t>
            </a:r>
            <a:r>
              <a:rPr lang="en-GB" sz="1400" dirty="0">
                <a:solidFill>
                  <a:srgbClr val="5B686E"/>
                </a:solidFill>
                <a:latin typeface="Co Text Light" panose="020B0303060202020204" pitchFamily="34" charset="0"/>
                <a:cs typeface="Co Text Light" panose="020B0303060202020204" pitchFamily="34" charset="0"/>
              </a:rPr>
              <a:t> </a:t>
            </a:r>
            <a:r>
              <a:rPr lang="en-GB" sz="1400" dirty="0" err="1">
                <a:solidFill>
                  <a:srgbClr val="5B686E"/>
                </a:solidFill>
                <a:latin typeface="Co Text Light" panose="020B0303060202020204" pitchFamily="34" charset="0"/>
                <a:cs typeface="Co Text Light" panose="020B0303060202020204" pitchFamily="34" charset="0"/>
              </a:rPr>
              <a:t>tortor</a:t>
            </a:r>
            <a:endParaRPr lang="en-GB" sz="1400" dirty="0">
              <a:solidFill>
                <a:srgbClr val="5B686E"/>
              </a:solidFill>
              <a:latin typeface="Co Text Light" panose="020B0303060202020204" pitchFamily="34" charset="0"/>
              <a:cs typeface="Co Text Light" panose="020B0303060202020204" pitchFamily="34" charset="0"/>
            </a:endParaRPr>
          </a:p>
        </p:txBody>
      </p:sp>
      <p:sp>
        <p:nvSpPr>
          <p:cNvPr id="22" name="Text Placeholder 21">
            <a:extLst>
              <a:ext uri="{FF2B5EF4-FFF2-40B4-BE49-F238E27FC236}">
                <a16:creationId xmlns:a16="http://schemas.microsoft.com/office/drawing/2014/main" id="{512ECFC6-B80B-4143-99C0-FC132AF473BF}"/>
              </a:ext>
            </a:extLst>
          </p:cNvPr>
          <p:cNvSpPr>
            <a:spLocks noGrp="1"/>
          </p:cNvSpPr>
          <p:nvPr>
            <p:ph type="body" sz="quarter" idx="10" hasCustomPrompt="1"/>
          </p:nvPr>
        </p:nvSpPr>
        <p:spPr>
          <a:xfrm>
            <a:off x="6881501" y="1922647"/>
            <a:ext cx="4342437" cy="1103312"/>
          </a:xfrm>
        </p:spPr>
        <p:txBody>
          <a:bodyPr/>
          <a:lstStyle>
            <a:lvl1pPr marL="0" indent="0">
              <a:spcAft>
                <a:spcPts val="600"/>
              </a:spcAft>
              <a:buFont typeface="Arial" panose="020B0604020202020204" pitchFamily="34" charse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a:t>
            </a:r>
            <a:r>
              <a:rPr lang="en-GB" dirty="0"/>
              <a:t> </a:t>
            </a:r>
            <a:r>
              <a:rPr lang="en-GB" dirty="0" err="1"/>
              <a:t>uradipiscing</a:t>
            </a:r>
            <a:r>
              <a:rPr lang="en-GB" dirty="0"/>
              <a:t> </a:t>
            </a:r>
            <a:r>
              <a:rPr lang="en-GB" dirty="0" err="1"/>
              <a:t>elit</a:t>
            </a:r>
            <a:r>
              <a:rPr lang="en-GB" dirty="0"/>
              <a:t>. </a:t>
            </a:r>
            <a:r>
              <a:rPr lang="en-GB" dirty="0" err="1"/>
              <a:t>Vivamus</a:t>
            </a:r>
            <a:r>
              <a:rPr lang="en-GB" dirty="0"/>
              <a:t> </a:t>
            </a:r>
            <a:r>
              <a:rPr lang="en-GB" dirty="0" err="1"/>
              <a:t>ullamcorper</a:t>
            </a:r>
            <a:r>
              <a:rPr lang="en-GB" dirty="0"/>
              <a:t> </a:t>
            </a:r>
            <a:r>
              <a:rPr lang="en-GB" dirty="0" err="1"/>
              <a:t>rhoncuseros</a:t>
            </a:r>
            <a:r>
              <a:rPr lang="en-GB" dirty="0"/>
              <a:t>, ac </a:t>
            </a:r>
            <a:r>
              <a:rPr lang="en-GB" dirty="0" err="1"/>
              <a:t>ultricies</a:t>
            </a:r>
            <a:r>
              <a:rPr lang="en-GB" dirty="0"/>
              <a:t> </a:t>
            </a:r>
            <a:r>
              <a:rPr lang="en-GB" dirty="0" err="1"/>
              <a:t>felis</a:t>
            </a:r>
            <a:r>
              <a:rPr lang="en-GB" dirty="0"/>
              <a:t> </a:t>
            </a:r>
            <a:r>
              <a:rPr lang="en-GB" dirty="0" err="1"/>
              <a:t>imperdiet</a:t>
            </a:r>
            <a:r>
              <a:rPr lang="en-GB" dirty="0"/>
              <a:t> </a:t>
            </a:r>
            <a:r>
              <a:rPr lang="en-GB" dirty="0" err="1"/>
              <a:t>eu</a:t>
            </a:r>
            <a:r>
              <a:rPr lang="en-GB" dirty="0"/>
              <a:t>. </a:t>
            </a:r>
            <a:r>
              <a:rPr lang="en-GB" dirty="0" err="1"/>
              <a:t>Morbimolestie</a:t>
            </a:r>
            <a:r>
              <a:rPr lang="en-GB" dirty="0"/>
              <a:t> </a:t>
            </a:r>
            <a:r>
              <a:rPr lang="en-GB" dirty="0" err="1"/>
              <a:t>sapien</a:t>
            </a:r>
            <a:r>
              <a:rPr lang="en-GB" dirty="0"/>
              <a:t> </a:t>
            </a:r>
            <a:r>
              <a:rPr lang="en-GB" dirty="0" err="1"/>
              <a:t>sed</a:t>
            </a:r>
            <a:r>
              <a:rPr lang="en-GB" dirty="0"/>
              <a:t> </a:t>
            </a:r>
            <a:r>
              <a:rPr lang="en-GB" dirty="0" err="1"/>
              <a:t>pretium</a:t>
            </a:r>
            <a:r>
              <a:rPr lang="en-GB" dirty="0"/>
              <a:t> vestibulum.</a:t>
            </a:r>
          </a:p>
        </p:txBody>
      </p:sp>
      <p:sp>
        <p:nvSpPr>
          <p:cNvPr id="4" name="Title 3">
            <a:extLst>
              <a:ext uri="{FF2B5EF4-FFF2-40B4-BE49-F238E27FC236}">
                <a16:creationId xmlns:a16="http://schemas.microsoft.com/office/drawing/2014/main" id="{D21B77BE-CDC6-4633-ADB3-86A4F4A3EC40}"/>
              </a:ext>
            </a:extLst>
          </p:cNvPr>
          <p:cNvSpPr>
            <a:spLocks noGrp="1"/>
          </p:cNvSpPr>
          <p:nvPr>
            <p:ph type="title" hasCustomPrompt="1"/>
          </p:nvPr>
        </p:nvSpPr>
        <p:spPr>
          <a:xfrm>
            <a:off x="612741" y="680053"/>
            <a:ext cx="5091280" cy="1015663"/>
          </a:xfrm>
          <a:noFill/>
        </p:spPr>
        <p:txBody>
          <a:bodyPr wrap="square" rtlCol="0">
            <a:spAutoFit/>
          </a:bodyPr>
          <a:lstStyle>
            <a:lvl1pPr>
              <a:lnSpc>
                <a:spcPct val="100000"/>
              </a:lnSpc>
              <a:defRPr lang="en-GB" sz="3000" dirty="0">
                <a:solidFill>
                  <a:srgbClr val="5B686E"/>
                </a:solidFill>
                <a:latin typeface="Co Text Light" panose="020B0303060202020204" pitchFamily="34" charset="0"/>
                <a:ea typeface="+mn-ea"/>
                <a:cs typeface="Co Text Light" panose="020B0303060202020204" pitchFamily="34" charset="0"/>
              </a:defRPr>
            </a:lvl1pPr>
          </a:lstStyle>
          <a:p>
            <a:r>
              <a:rPr lang="en-US" sz="3000" dirty="0">
                <a:solidFill>
                  <a:srgbClr val="5B686E"/>
                </a:solidFill>
                <a:latin typeface="Co Text Light" panose="020B0303060202020204" pitchFamily="34" charset="0"/>
                <a:cs typeface="Co Text Light" panose="020B0303060202020204" pitchFamily="34" charset="0"/>
              </a:rPr>
              <a:t>Copy slide with numbered bullets and quote</a:t>
            </a:r>
          </a:p>
        </p:txBody>
      </p:sp>
      <p:sp>
        <p:nvSpPr>
          <p:cNvPr id="46" name="Text Placeholder 2">
            <a:extLst>
              <a:ext uri="{FF2B5EF4-FFF2-40B4-BE49-F238E27FC236}">
                <a16:creationId xmlns:a16="http://schemas.microsoft.com/office/drawing/2014/main" id="{86A729D3-766D-4C33-8529-9596B37ED640}"/>
              </a:ext>
            </a:extLst>
          </p:cNvPr>
          <p:cNvSpPr>
            <a:spLocks noGrp="1"/>
          </p:cNvSpPr>
          <p:nvPr>
            <p:ph type="body" sz="quarter" idx="14" hasCustomPrompt="1"/>
          </p:nvPr>
        </p:nvSpPr>
        <p:spPr>
          <a:xfrm>
            <a:off x="1237549" y="4728357"/>
            <a:ext cx="4191701" cy="342900"/>
          </a:xfrm>
        </p:spPr>
        <p:txBody>
          <a:bodyPr>
            <a:normAutofit/>
          </a:bodyPr>
          <a:lstStyle>
            <a:lvl1pPr marL="0" indent="0">
              <a:buNone/>
              <a:defRPr sz="1600">
                <a:solidFill>
                  <a:schemeClr val="accent1"/>
                </a:solidFill>
                <a:latin typeface="Co Text" panose="020B0503060202020204" pitchFamily="34" charset="0"/>
              </a:defRPr>
            </a:lvl1pPr>
            <a:lvl2pPr>
              <a:defRPr>
                <a:latin typeface="Co Text" panose="020B0503060202020204" pitchFamily="34" charset="0"/>
              </a:defRPr>
            </a:lvl2pPr>
            <a:lvl3pPr>
              <a:defRPr>
                <a:latin typeface="Co Text" panose="020B0503060202020204" pitchFamily="34" charset="0"/>
              </a:defRPr>
            </a:lvl3pPr>
            <a:lvl4pPr>
              <a:defRPr>
                <a:latin typeface="Co Text" panose="020B0503060202020204" pitchFamily="34" charset="0"/>
              </a:defRPr>
            </a:lvl4pPr>
            <a:lvl5pPr>
              <a:defRPr>
                <a:latin typeface="Co Text" panose="020B0503060202020204" pitchFamily="34" charset="0"/>
              </a:defRPr>
            </a:lvl5pPr>
          </a:lstStyle>
          <a:p>
            <a:pPr lvl="0"/>
            <a:r>
              <a:rPr lang="en-US" dirty="0"/>
              <a:t>Subtitle</a:t>
            </a:r>
          </a:p>
        </p:txBody>
      </p:sp>
      <p:sp>
        <p:nvSpPr>
          <p:cNvPr id="35" name="Text Placeholder 21">
            <a:extLst>
              <a:ext uri="{FF2B5EF4-FFF2-40B4-BE49-F238E27FC236}">
                <a16:creationId xmlns:a16="http://schemas.microsoft.com/office/drawing/2014/main" id="{DE948A11-EAB5-4D30-8C0D-2292591A2308}"/>
              </a:ext>
            </a:extLst>
          </p:cNvPr>
          <p:cNvSpPr>
            <a:spLocks noGrp="1"/>
          </p:cNvSpPr>
          <p:nvPr>
            <p:ph type="body" sz="quarter" idx="13" hasCustomPrompt="1"/>
          </p:nvPr>
        </p:nvSpPr>
        <p:spPr>
          <a:xfrm>
            <a:off x="1237549" y="3008703"/>
            <a:ext cx="4191701" cy="1627196"/>
          </a:xfrm>
        </p:spPr>
        <p:txBody>
          <a:bodyPr/>
          <a:lstStyle>
            <a:lvl1pPr marL="0" indent="0">
              <a:spcAft>
                <a:spcPts val="600"/>
              </a:spcAft>
              <a:buFont typeface="Arial" panose="020B0604020202020204" pitchFamily="34" charset="0"/>
              <a:buNone/>
              <a:defRPr>
                <a:solidFill>
                  <a:schemeClr val="accent1"/>
                </a:solidFill>
              </a:defRPr>
            </a:lvl1pPr>
          </a:lstStyle>
          <a:p>
            <a:r>
              <a:rPr lang="en-GB" sz="1400" dirty="0">
                <a:solidFill>
                  <a:srgbClr val="E94D1B"/>
                </a:solidFill>
                <a:latin typeface="Co Text Light" panose="020B0303060202020204" pitchFamily="34" charset="0"/>
                <a:cs typeface="Co Text Light" panose="020B0303060202020204" pitchFamily="34" charset="0"/>
              </a:rPr>
              <a:t>Lorem ipsum </a:t>
            </a:r>
            <a:r>
              <a:rPr lang="en-GB" sz="1400" dirty="0" err="1">
                <a:solidFill>
                  <a:srgbClr val="E94D1B"/>
                </a:solidFill>
                <a:latin typeface="Co Text Light" panose="020B0303060202020204" pitchFamily="34" charset="0"/>
                <a:cs typeface="Co Text Light" panose="020B0303060202020204" pitchFamily="34" charset="0"/>
              </a:rPr>
              <a:t>dolor</a:t>
            </a:r>
            <a:r>
              <a:rPr lang="en-GB" sz="1400" dirty="0">
                <a:solidFill>
                  <a:srgbClr val="E94D1B"/>
                </a:solidFill>
                <a:latin typeface="Co Text Light" panose="020B0303060202020204" pitchFamily="34" charset="0"/>
                <a:cs typeface="Co Text Light" panose="020B0303060202020204" pitchFamily="34" charset="0"/>
              </a:rPr>
              <a:t> sit </a:t>
            </a:r>
            <a:r>
              <a:rPr lang="en-GB" sz="1400" dirty="0" err="1">
                <a:solidFill>
                  <a:srgbClr val="E94D1B"/>
                </a:solidFill>
                <a:latin typeface="Co Text Light" panose="020B0303060202020204" pitchFamily="34" charset="0"/>
                <a:cs typeface="Co Text Light" panose="020B0303060202020204" pitchFamily="34" charset="0"/>
              </a:rPr>
              <a:t>amet</a:t>
            </a:r>
            <a:r>
              <a:rPr lang="en-GB" sz="1400" dirty="0">
                <a:solidFill>
                  <a:srgbClr val="E94D1B"/>
                </a:solidFill>
                <a:latin typeface="Co Text Light" panose="020B0303060202020204" pitchFamily="34" charset="0"/>
                <a:cs typeface="Co Text Light" panose="020B0303060202020204" pitchFamily="34" charset="0"/>
              </a:rPr>
              <a:t>. Duis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erat</a:t>
            </a:r>
            <a:r>
              <a:rPr lang="en-GB" sz="1400" dirty="0">
                <a:solidFill>
                  <a:srgbClr val="E94D1B"/>
                </a:solidFill>
                <a:latin typeface="Co Text Light" panose="020B0303060202020204" pitchFamily="34" charset="0"/>
                <a:cs typeface="Co Text Light" panose="020B0303060202020204" pitchFamily="34" charset="0"/>
              </a:rPr>
              <a:t> at </a:t>
            </a:r>
            <a:r>
              <a:rPr lang="en-GB" sz="1400" dirty="0" err="1">
                <a:solidFill>
                  <a:srgbClr val="E94D1B"/>
                </a:solidFill>
                <a:latin typeface="Co Text Light" panose="020B0303060202020204" pitchFamily="34" charset="0"/>
                <a:cs typeface="Co Text Light" panose="020B0303060202020204" pitchFamily="34" charset="0"/>
              </a:rPr>
              <a:t>efficitur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tempor</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sed</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pretiumvestibulum</a:t>
            </a:r>
            <a:r>
              <a:rPr lang="en-GB" sz="1400" dirty="0">
                <a:solidFill>
                  <a:srgbClr val="E94D1B"/>
                </a:solidFill>
                <a:latin typeface="Co Text Light" panose="020B0303060202020204" pitchFamily="34" charset="0"/>
                <a:cs typeface="Co Text Light" panose="020B0303060202020204" pitchFamily="34" charset="0"/>
              </a:rPr>
              <a:t>. Duis cursus, </a:t>
            </a:r>
            <a:r>
              <a:rPr lang="en-GB" sz="1400" dirty="0" err="1">
                <a:solidFill>
                  <a:srgbClr val="E94D1B"/>
                </a:solidFill>
                <a:latin typeface="Co Text Light" panose="020B0303060202020204" pitchFamily="34" charset="0"/>
                <a:cs typeface="Co Text Light" panose="020B0303060202020204" pitchFamily="34" charset="0"/>
              </a:rPr>
              <a:t>tellus</a:t>
            </a:r>
            <a:r>
              <a:rPr lang="en-GB" sz="1400" dirty="0">
                <a:solidFill>
                  <a:srgbClr val="E94D1B"/>
                </a:solidFill>
                <a:latin typeface="Co Text Light" panose="020B0303060202020204" pitchFamily="34" charset="0"/>
                <a:cs typeface="Co Text Light" panose="020B0303060202020204" pitchFamily="34" charset="0"/>
              </a:rPr>
              <a:t> vitae </a:t>
            </a:r>
            <a:r>
              <a:rPr lang="en-GB" sz="1400" dirty="0" err="1">
                <a:solidFill>
                  <a:srgbClr val="E94D1B"/>
                </a:solidFill>
                <a:latin typeface="Co Text Light" panose="020B0303060202020204" pitchFamily="34" charset="0"/>
                <a:cs typeface="Co Text Light" panose="020B0303060202020204" pitchFamily="34" charset="0"/>
              </a:rPr>
              <a:t>varius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posuere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augue</a:t>
            </a:r>
            <a:r>
              <a:rPr lang="en-GB" sz="1400" dirty="0">
                <a:solidFill>
                  <a:srgbClr val="E94D1B"/>
                </a:solidFill>
                <a:latin typeface="Co Text Light" panose="020B0303060202020204" pitchFamily="34" charset="0"/>
                <a:cs typeface="Co Text Light" panose="020B0303060202020204" pitchFamily="34" charset="0"/>
              </a:rPr>
              <a:t> eros </a:t>
            </a:r>
            <a:r>
              <a:rPr lang="en-GB" sz="1400" dirty="0" err="1">
                <a:solidFill>
                  <a:srgbClr val="E94D1B"/>
                </a:solidFill>
                <a:latin typeface="Co Text Light" panose="020B0303060202020204" pitchFamily="34" charset="0"/>
                <a:cs typeface="Co Text Light" panose="020B0303060202020204" pitchFamily="34" charset="0"/>
              </a:rPr>
              <a:t>consectetur</a:t>
            </a:r>
            <a:r>
              <a:rPr lang="en-GB" sz="1400" dirty="0">
                <a:solidFill>
                  <a:srgbClr val="E94D1B"/>
                </a:solidFill>
                <a:latin typeface="Co Text Light" panose="020B0303060202020204" pitchFamily="34" charset="0"/>
                <a:cs typeface="Co Text Light" panose="020B0303060202020204" pitchFamily="34" charset="0"/>
              </a:rPr>
              <a:t> ante, </a:t>
            </a:r>
            <a:r>
              <a:rPr lang="en-GB" sz="1400" dirty="0" err="1">
                <a:solidFill>
                  <a:srgbClr val="E94D1B"/>
                </a:solidFill>
                <a:latin typeface="Co Text Light" panose="020B0303060202020204" pitchFamily="34" charset="0"/>
                <a:cs typeface="Co Text Light" panose="020B0303060202020204" pitchFamily="34" charset="0"/>
              </a:rPr>
              <a:t>ut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laoreet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massa</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tortor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portalibero</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Vivamus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ullamcorper</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rhoncus</a:t>
            </a:r>
            <a:r>
              <a:rPr lang="en-GB" sz="1400" dirty="0">
                <a:solidFill>
                  <a:srgbClr val="E94D1B"/>
                </a:solidFill>
                <a:latin typeface="Co Text Light" panose="020B0303060202020204" pitchFamily="34" charset="0"/>
                <a:cs typeface="Co Text Light" panose="020B0303060202020204" pitchFamily="34" charset="0"/>
              </a:rPr>
              <a:t> eros, ac </a:t>
            </a:r>
            <a:r>
              <a:rPr lang="en-GB" sz="1400" dirty="0" err="1">
                <a:solidFill>
                  <a:srgbClr val="E94D1B"/>
                </a:solidFill>
                <a:latin typeface="Co Text Light" panose="020B0303060202020204" pitchFamily="34" charset="0"/>
                <a:cs typeface="Co Text Light" panose="020B0303060202020204" pitchFamily="34" charset="0"/>
              </a:rPr>
              <a:t>ultricies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felis</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imperdiet</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eu</a:t>
            </a:r>
            <a:r>
              <a:rPr lang="en-GB" sz="1400" dirty="0">
                <a:solidFill>
                  <a:srgbClr val="E94D1B"/>
                </a:solidFill>
                <a:latin typeface="Co Text Light" panose="020B0303060202020204" pitchFamily="34" charset="0"/>
                <a:cs typeface="Co Text Light" panose="020B0303060202020204" pitchFamily="34" charset="0"/>
              </a:rPr>
              <a:t>. Morbi </a:t>
            </a:r>
            <a:r>
              <a:rPr lang="en-GB" sz="1400" dirty="0" err="1">
                <a:solidFill>
                  <a:srgbClr val="E94D1B"/>
                </a:solidFill>
                <a:latin typeface="Co Text Light" panose="020B0303060202020204" pitchFamily="34" charset="0"/>
                <a:cs typeface="Co Text Light" panose="020B0303060202020204" pitchFamily="34" charset="0"/>
              </a:rPr>
              <a:t>molestie</a:t>
            </a:r>
            <a:r>
              <a:rPr lang="en-GB" sz="1400" dirty="0">
                <a:solidFill>
                  <a:srgbClr val="E94D1B"/>
                </a:solidFill>
                <a:latin typeface="Co Text Light" panose="020B0303060202020204" pitchFamily="34" charset="0"/>
                <a:cs typeface="Co Text Light" panose="020B0303060202020204" pitchFamily="34" charset="0"/>
              </a:rPr>
              <a:t> </a:t>
            </a:r>
            <a:r>
              <a:rPr lang="en-GB" sz="1400" dirty="0" err="1">
                <a:solidFill>
                  <a:srgbClr val="E94D1B"/>
                </a:solidFill>
                <a:latin typeface="Co Text Light" panose="020B0303060202020204" pitchFamily="34" charset="0"/>
                <a:cs typeface="Co Text Light" panose="020B0303060202020204" pitchFamily="34" charset="0"/>
              </a:rPr>
              <a:t>sapien</a:t>
            </a:r>
            <a:r>
              <a:rPr lang="en-GB" sz="1400" dirty="0">
                <a:solidFill>
                  <a:srgbClr val="E94D1B"/>
                </a:solidFill>
                <a:latin typeface="Co Text Light" panose="020B0303060202020204" pitchFamily="34" charset="0"/>
                <a:cs typeface="Co Text Light" panose="020B0303060202020204" pitchFamily="34" charset="0"/>
              </a:rPr>
              <a:t>.</a:t>
            </a:r>
          </a:p>
        </p:txBody>
      </p:sp>
      <p:pic>
        <p:nvPicPr>
          <p:cNvPr id="40" name="Picture 39" descr="Icon&#10;&#10;Description automatically generated">
            <a:extLst>
              <a:ext uri="{FF2B5EF4-FFF2-40B4-BE49-F238E27FC236}">
                <a16:creationId xmlns:a16="http://schemas.microsoft.com/office/drawing/2014/main" id="{0EE2ADEB-B52F-4C5B-9E7A-BC5FA13982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270" y="2393567"/>
            <a:ext cx="515530" cy="390514"/>
          </a:xfrm>
          <a:prstGeom prst="rect">
            <a:avLst/>
          </a:prstGeom>
        </p:spPr>
      </p:pic>
      <p:pic>
        <p:nvPicPr>
          <p:cNvPr id="41" name="Picture 40" descr="Icon&#10;&#10;Description automatically generated">
            <a:extLst>
              <a:ext uri="{FF2B5EF4-FFF2-40B4-BE49-F238E27FC236}">
                <a16:creationId xmlns:a16="http://schemas.microsoft.com/office/drawing/2014/main" id="{E3E7D5BA-E10A-46C1-ADC8-E389CFE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273024" y="4771769"/>
            <a:ext cx="515530" cy="390514"/>
          </a:xfrm>
          <a:prstGeom prst="rect">
            <a:avLst/>
          </a:prstGeom>
        </p:spPr>
      </p:pic>
    </p:spTree>
    <p:extLst>
      <p:ext uri="{BB962C8B-B14F-4D97-AF65-F5344CB8AC3E}">
        <p14:creationId xmlns:p14="http://schemas.microsoft.com/office/powerpoint/2010/main" val="186697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321-4EE6-144E-B0CE-F0084938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3CD204-DB1C-0243-AD20-AF2B174B6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0139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720" r:id="rId21"/>
  </p:sldLayoutIdLst>
  <p:txStyles>
    <p:title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B321-4EE6-144E-B0CE-F0084938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3CD204-DB1C-0243-AD20-AF2B174B6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993624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txStyles>
    <p:title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8.xml"/><Relationship Id="rId5" Type="http://schemas.openxmlformats.org/officeDocument/2006/relationships/image" Target="../media/image48.pn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video" Target="https://player.vimeo.com/video/248120852?h=4b583ece09&amp;app_id=122963"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8.xml"/><Relationship Id="rId4" Type="http://schemas.openxmlformats.org/officeDocument/2006/relationships/image" Target="../media/image63.sv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jpeg"/><Relationship Id="rId7" Type="http://schemas.openxmlformats.org/officeDocument/2006/relationships/image" Target="../media/image67.jpe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hyperlink" Target="http://www.westfieldhealth.com/my-westfiel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20.xml"/><Relationship Id="rId1" Type="http://schemas.openxmlformats.org/officeDocument/2006/relationships/video" Target="https://player.vimeo.com/video/592161239?app_id=122963&amp;h=a59576720d"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 tableware, dishware&#10;&#10;Description automatically generated">
            <a:extLst>
              <a:ext uri="{FF2B5EF4-FFF2-40B4-BE49-F238E27FC236}">
                <a16:creationId xmlns:a16="http://schemas.microsoft.com/office/drawing/2014/main" id="{87AA0704-4935-1B4B-BA48-79A85C1F5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741" y="568402"/>
            <a:ext cx="2130025" cy="591093"/>
          </a:xfrm>
          <a:prstGeom prst="rect">
            <a:avLst/>
          </a:prstGeom>
        </p:spPr>
      </p:pic>
      <p:sp>
        <p:nvSpPr>
          <p:cNvPr id="7" name="TextBox 6">
            <a:extLst>
              <a:ext uri="{FF2B5EF4-FFF2-40B4-BE49-F238E27FC236}">
                <a16:creationId xmlns:a16="http://schemas.microsoft.com/office/drawing/2014/main" id="{7CC10F91-9763-6F4B-9947-77455657A23F}"/>
              </a:ext>
            </a:extLst>
          </p:cNvPr>
          <p:cNvSpPr txBox="1"/>
          <p:nvPr/>
        </p:nvSpPr>
        <p:spPr>
          <a:xfrm>
            <a:off x="612741" y="2432348"/>
            <a:ext cx="4440025" cy="1200329"/>
          </a:xfrm>
          <a:prstGeom prst="rect">
            <a:avLst/>
          </a:prstGeom>
          <a:noFill/>
        </p:spPr>
        <p:txBody>
          <a:bodyPr wrap="square" rtlCol="0">
            <a:spAutoFit/>
          </a:bodyPr>
          <a:lstStyle/>
          <a:p>
            <a:r>
              <a:rPr lang="en-US" sz="3600" dirty="0">
                <a:solidFill>
                  <a:srgbClr val="5B686E"/>
                </a:solidFill>
                <a:latin typeface="Co Text Light" panose="020B0303060202020204" pitchFamily="34" charset="0"/>
                <a:cs typeface="Co Text Light" panose="020B0303060202020204" pitchFamily="34" charset="0"/>
              </a:rPr>
              <a:t>Introducing </a:t>
            </a:r>
          </a:p>
          <a:p>
            <a:r>
              <a:rPr lang="en-US" sz="3600" dirty="0">
                <a:solidFill>
                  <a:srgbClr val="5B686E"/>
                </a:solidFill>
                <a:latin typeface="Co Text" panose="020B0603060202020204" pitchFamily="34" charset="0"/>
                <a:cs typeface="Co Text" panose="020B0603060202020204" pitchFamily="34" charset="0"/>
              </a:rPr>
              <a:t>your cover</a:t>
            </a:r>
          </a:p>
        </p:txBody>
      </p:sp>
      <p:sp>
        <p:nvSpPr>
          <p:cNvPr id="8" name="TextBox 7">
            <a:extLst>
              <a:ext uri="{FF2B5EF4-FFF2-40B4-BE49-F238E27FC236}">
                <a16:creationId xmlns:a16="http://schemas.microsoft.com/office/drawing/2014/main" id="{A55E8A63-F3FC-3246-A3F5-28AAAE3B2A04}"/>
              </a:ext>
            </a:extLst>
          </p:cNvPr>
          <p:cNvSpPr txBox="1"/>
          <p:nvPr/>
        </p:nvSpPr>
        <p:spPr>
          <a:xfrm>
            <a:off x="612741" y="4016049"/>
            <a:ext cx="4911365" cy="338554"/>
          </a:xfrm>
          <a:prstGeom prst="rect">
            <a:avLst/>
          </a:prstGeom>
          <a:noFill/>
        </p:spPr>
        <p:txBody>
          <a:bodyPr wrap="square" rtlCol="0">
            <a:spAutoFit/>
          </a:bodyPr>
          <a:lstStyle/>
          <a:p>
            <a:r>
              <a:rPr lang="en-GB" sz="1600" dirty="0">
                <a:solidFill>
                  <a:srgbClr val="5B686E"/>
                </a:solidFill>
                <a:latin typeface="Co Text Light" panose="020B0303060202020204" pitchFamily="34" charset="0"/>
                <a:cs typeface="Co Text Light" panose="020B0303060202020204" pitchFamily="34" charset="0"/>
              </a:rPr>
              <a:t>Chamber Primary Health Cash Plan</a:t>
            </a:r>
          </a:p>
        </p:txBody>
      </p:sp>
      <p:sp>
        <p:nvSpPr>
          <p:cNvPr id="3" name="Oval 2">
            <a:extLst>
              <a:ext uri="{FF2B5EF4-FFF2-40B4-BE49-F238E27FC236}">
                <a16:creationId xmlns:a16="http://schemas.microsoft.com/office/drawing/2014/main" id="{35780465-5153-6A45-AF53-7404A48E387D}"/>
              </a:ext>
            </a:extLst>
          </p:cNvPr>
          <p:cNvSpPr/>
          <p:nvPr/>
        </p:nvSpPr>
        <p:spPr>
          <a:xfrm>
            <a:off x="5788383" y="-723182"/>
            <a:ext cx="8304363" cy="83043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ughnut 4">
            <a:extLst>
              <a:ext uri="{FF2B5EF4-FFF2-40B4-BE49-F238E27FC236}">
                <a16:creationId xmlns:a16="http://schemas.microsoft.com/office/drawing/2014/main" id="{0CB2B18D-1A98-0846-9B00-09950E1D2AEF}"/>
              </a:ext>
            </a:extLst>
          </p:cNvPr>
          <p:cNvSpPr/>
          <p:nvPr/>
        </p:nvSpPr>
        <p:spPr>
          <a:xfrm>
            <a:off x="5788383"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124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person&#10;&#10;Description automatically generated">
            <a:extLst>
              <a:ext uri="{FF2B5EF4-FFF2-40B4-BE49-F238E27FC236}">
                <a16:creationId xmlns:a16="http://schemas.microsoft.com/office/drawing/2014/main" id="{EC25B23F-96B7-430C-BBB3-495295150D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3378"/>
          <a:stretch/>
        </p:blipFill>
        <p:spPr>
          <a:xfrm>
            <a:off x="-98938" y="1731705"/>
            <a:ext cx="6552541" cy="5043333"/>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a:normAutofit lnSpcReduction="10000"/>
          </a:bodyPr>
          <a:lstStyle/>
          <a:p>
            <a:pPr>
              <a:spcBef>
                <a:spcPts val="0"/>
              </a:spcBef>
              <a:spcAft>
                <a:spcPts val="1800"/>
              </a:spcAft>
            </a:pPr>
            <a:r>
              <a:rPr lang="en-US" sz="1800" dirty="0">
                <a:latin typeface="Co Text Light" panose="020B0503060202020204" pitchFamily="34" charset="0"/>
              </a:rPr>
              <a:t>Helps cover the cost of routine optical care including: </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Eye tests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glasses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sunglasses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Contact lenses &amp; solutions for prescribed contact lenses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Prescription swimming and safety goggles</a:t>
            </a:r>
          </a:p>
          <a:p>
            <a:pPr marL="285750" indent="-285750">
              <a:spcBef>
                <a:spcPts val="0"/>
              </a:spcBef>
              <a:spcAft>
                <a:spcPts val="1800"/>
              </a:spcAft>
              <a:buFont typeface="Arial" panose="020B0604020202020204" pitchFamily="34" charset="0"/>
              <a:buChar char="•"/>
            </a:pPr>
            <a:r>
              <a:rPr lang="en-US" sz="1800" dirty="0">
                <a:latin typeface="Co Text Light" panose="020B0503060202020204" pitchFamily="34" charset="0"/>
              </a:rPr>
              <a:t>Repairs to prescription glasses</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Optical</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4219805" y="1059866"/>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Tree>
    <p:extLst>
      <p:ext uri="{BB962C8B-B14F-4D97-AF65-F5344CB8AC3E}">
        <p14:creationId xmlns:p14="http://schemas.microsoft.com/office/powerpoint/2010/main" val="29688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2AE57746-3B01-4DD6-AB51-395CE7FA36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19665" y="762402"/>
            <a:ext cx="5907475" cy="5382565"/>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a:noAutofit/>
          </a:bodyPr>
          <a:lstStyle/>
          <a:p>
            <a:pPr marL="0" indent="0">
              <a:spcBef>
                <a:spcPts val="0"/>
              </a:spcBef>
              <a:spcAft>
                <a:spcPts val="1800"/>
              </a:spcAft>
              <a:buNone/>
            </a:pPr>
            <a:r>
              <a:rPr lang="en-US" sz="1800" dirty="0"/>
              <a:t>Helps cover the cost of routine dental healthcare including: </a:t>
            </a:r>
          </a:p>
          <a:p>
            <a:pPr marL="342900" indent="-342900">
              <a:spcBef>
                <a:spcPts val="0"/>
              </a:spcBef>
              <a:spcAft>
                <a:spcPts val="1800"/>
              </a:spcAft>
              <a:buFont typeface="Arial" panose="020B0604020202020204" pitchFamily="34" charset="0"/>
              <a:buChar char="•"/>
            </a:pPr>
            <a:r>
              <a:rPr lang="en-US" sz="1800" dirty="0"/>
              <a:t>Check ups</a:t>
            </a:r>
          </a:p>
          <a:p>
            <a:pPr marL="342900" indent="-342900">
              <a:spcBef>
                <a:spcPts val="0"/>
              </a:spcBef>
              <a:spcAft>
                <a:spcPts val="1800"/>
              </a:spcAft>
              <a:buFont typeface="Arial" panose="020B0604020202020204" pitchFamily="34" charset="0"/>
              <a:buChar char="•"/>
            </a:pPr>
            <a:r>
              <a:rPr lang="en-US" sz="1800" dirty="0"/>
              <a:t>Fillings</a:t>
            </a:r>
          </a:p>
          <a:p>
            <a:pPr marL="342900" indent="-342900">
              <a:spcBef>
                <a:spcPts val="0"/>
              </a:spcBef>
              <a:spcAft>
                <a:spcPts val="1800"/>
              </a:spcAft>
              <a:buFont typeface="Arial" panose="020B0604020202020204" pitchFamily="34" charset="0"/>
              <a:buChar char="•"/>
            </a:pPr>
            <a:r>
              <a:rPr lang="en-US" sz="1800" dirty="0"/>
              <a:t>Scale and polish</a:t>
            </a:r>
          </a:p>
          <a:p>
            <a:pPr marL="342900" indent="-342900">
              <a:spcBef>
                <a:spcPts val="0"/>
              </a:spcBef>
              <a:spcAft>
                <a:spcPts val="1800"/>
              </a:spcAft>
              <a:buFont typeface="Arial" panose="020B0604020202020204" pitchFamily="34" charset="0"/>
              <a:buChar char="•"/>
            </a:pPr>
            <a:r>
              <a:rPr lang="en-US" sz="1800" dirty="0"/>
              <a:t>Technicians’ fees</a:t>
            </a:r>
          </a:p>
          <a:p>
            <a:pPr marL="342900" indent="-342900">
              <a:spcBef>
                <a:spcPts val="0"/>
              </a:spcBef>
              <a:spcAft>
                <a:spcPts val="1800"/>
              </a:spcAft>
              <a:buFont typeface="Arial" panose="020B0604020202020204" pitchFamily="34" charset="0"/>
              <a:buChar char="•"/>
            </a:pPr>
            <a:r>
              <a:rPr lang="en-US" sz="1800" dirty="0"/>
              <a:t>Full or partial dentures</a:t>
            </a:r>
          </a:p>
          <a:p>
            <a:pPr marL="342900" indent="-342900">
              <a:spcBef>
                <a:spcPts val="0"/>
              </a:spcBef>
              <a:spcAft>
                <a:spcPts val="1800"/>
              </a:spcAft>
              <a:buFont typeface="Arial" panose="020B0604020202020204" pitchFamily="34" charset="0"/>
              <a:buChar char="•"/>
            </a:pPr>
            <a:r>
              <a:rPr lang="en-US" sz="1800" dirty="0"/>
              <a:t>Excludes cosmetic</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Dental</a:t>
            </a:r>
          </a:p>
        </p:txBody>
      </p:sp>
      <p:sp>
        <p:nvSpPr>
          <p:cNvPr id="6" name="Oval 5">
            <a:extLst>
              <a:ext uri="{FF2B5EF4-FFF2-40B4-BE49-F238E27FC236}">
                <a16:creationId xmlns:a16="http://schemas.microsoft.com/office/drawing/2014/main" id="{ADCF4325-2B11-4EF9-9690-7A551CA4979B}"/>
              </a:ext>
            </a:extLst>
          </p:cNvPr>
          <p:cNvSpPr/>
          <p:nvPr/>
        </p:nvSpPr>
        <p:spPr>
          <a:xfrm>
            <a:off x="5370359" y="317075"/>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2080037-E68B-4D09-A03C-0532E59CF428}"/>
              </a:ext>
            </a:extLst>
          </p:cNvPr>
          <p:cNvSpPr txBox="1"/>
          <p:nvPr/>
        </p:nvSpPr>
        <p:spPr>
          <a:xfrm>
            <a:off x="5601382" y="762402"/>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Tree>
    <p:extLst>
      <p:ext uri="{BB962C8B-B14F-4D97-AF65-F5344CB8AC3E}">
        <p14:creationId xmlns:p14="http://schemas.microsoft.com/office/powerpoint/2010/main" val="101988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t a table&#10;&#10;Description automatically generated with medium confidence">
            <a:extLst>
              <a:ext uri="{FF2B5EF4-FFF2-40B4-BE49-F238E27FC236}">
                <a16:creationId xmlns:a16="http://schemas.microsoft.com/office/drawing/2014/main" id="{376B22FC-D499-4F18-82FD-1F6E423FDC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084" y="365831"/>
            <a:ext cx="5232551" cy="5447308"/>
          </a:xfrm>
          <a:prstGeom prst="rect">
            <a:avLst/>
          </a:prstGeom>
        </p:spPr>
      </p:pic>
      <p:sp>
        <p:nvSpPr>
          <p:cNvPr id="17" name="Circle: Hollow 16">
            <a:extLst>
              <a:ext uri="{FF2B5EF4-FFF2-40B4-BE49-F238E27FC236}">
                <a16:creationId xmlns:a16="http://schemas.microsoft.com/office/drawing/2014/main" id="{607FF733-69FB-4567-BFFF-A661600AF5B0}"/>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Circle: Hollow 17">
            <a:extLst>
              <a:ext uri="{FF2B5EF4-FFF2-40B4-BE49-F238E27FC236}">
                <a16:creationId xmlns:a16="http://schemas.microsoft.com/office/drawing/2014/main" id="{F655257D-E032-4319-8F98-830B5AD122FD}"/>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Oval 18">
            <a:extLst>
              <a:ext uri="{FF2B5EF4-FFF2-40B4-BE49-F238E27FC236}">
                <a16:creationId xmlns:a16="http://schemas.microsoft.com/office/drawing/2014/main" id="{CE4ADF1F-8A85-40D2-9D86-E7B80717614E}"/>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a:t>Covers dental treatment carried out as a result of accidental injury to teeth, caused by direct impact to the head, including:</a:t>
            </a:r>
          </a:p>
          <a:p>
            <a:pPr marL="285750" indent="-285750">
              <a:spcBef>
                <a:spcPts val="0"/>
              </a:spcBef>
              <a:spcAft>
                <a:spcPts val="1800"/>
              </a:spcAft>
              <a:buFont typeface="Arial" panose="020B0604020202020204" pitchFamily="34" charset="0"/>
              <a:buChar char="•"/>
            </a:pPr>
            <a:r>
              <a:rPr lang="en-US" sz="1800"/>
              <a:t>Chipped </a:t>
            </a:r>
            <a:r>
              <a:rPr lang="en-US" sz="1800" dirty="0"/>
              <a:t>tooth</a:t>
            </a:r>
          </a:p>
          <a:p>
            <a:pPr marL="285750" indent="-285750">
              <a:spcBef>
                <a:spcPts val="0"/>
              </a:spcBef>
              <a:spcAft>
                <a:spcPts val="1800"/>
              </a:spcAft>
              <a:buFont typeface="Arial" panose="020B0604020202020204" pitchFamily="34" charset="0"/>
              <a:buChar char="•"/>
            </a:pPr>
            <a:r>
              <a:rPr lang="en-US" sz="1800" dirty="0"/>
              <a:t>Tooth fractures</a:t>
            </a:r>
          </a:p>
          <a:p>
            <a:pPr marL="285750" indent="-285750">
              <a:spcBef>
                <a:spcPts val="0"/>
              </a:spcBef>
              <a:spcAft>
                <a:spcPts val="1800"/>
              </a:spcAft>
              <a:buFont typeface="Arial" panose="020B0604020202020204" pitchFamily="34" charset="0"/>
              <a:buChar char="•"/>
            </a:pPr>
            <a:r>
              <a:rPr lang="en-US" sz="1800" dirty="0"/>
              <a:t>Tooth knocked loose </a:t>
            </a:r>
          </a:p>
          <a:p>
            <a:pPr marL="285750" indent="-285750">
              <a:spcBef>
                <a:spcPts val="0"/>
              </a:spcBef>
              <a:spcAft>
                <a:spcPts val="1800"/>
              </a:spcAft>
              <a:buFont typeface="Arial" panose="020B0604020202020204" pitchFamily="34" charset="0"/>
              <a:buChar char="•"/>
            </a:pPr>
            <a:r>
              <a:rPr lang="en-US" sz="1800" dirty="0"/>
              <a:t>Tooth jammed into socket</a:t>
            </a:r>
          </a:p>
          <a:p>
            <a:pPr marL="285750" indent="-285750">
              <a:spcBef>
                <a:spcPts val="0"/>
              </a:spcBef>
              <a:spcAft>
                <a:spcPts val="1800"/>
              </a:spcAft>
              <a:buFont typeface="Arial" panose="020B0604020202020204" pitchFamily="34" charset="0"/>
              <a:buChar char="•"/>
            </a:pPr>
            <a:r>
              <a:rPr lang="en-US" sz="1800" dirty="0"/>
              <a:t>Tooth knocked out</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Dental Accident</a:t>
            </a:r>
          </a:p>
        </p:txBody>
      </p:sp>
      <p:sp>
        <p:nvSpPr>
          <p:cNvPr id="9" name="TextBox 8">
            <a:extLst>
              <a:ext uri="{FF2B5EF4-FFF2-40B4-BE49-F238E27FC236}">
                <a16:creationId xmlns:a16="http://schemas.microsoft.com/office/drawing/2014/main" id="{6AB9E617-7D55-4970-B7C4-421AC711583C}"/>
              </a:ext>
            </a:extLst>
          </p:cNvPr>
          <p:cNvSpPr txBox="1"/>
          <p:nvPr/>
        </p:nvSpPr>
        <p:spPr>
          <a:xfrm>
            <a:off x="4567569" y="5212986"/>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Tree>
    <p:extLst>
      <p:ext uri="{BB962C8B-B14F-4D97-AF65-F5344CB8AC3E}">
        <p14:creationId xmlns:p14="http://schemas.microsoft.com/office/powerpoint/2010/main" val="132709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tree, ground&#10;&#10;Description automatically generated">
            <a:extLst>
              <a:ext uri="{FF2B5EF4-FFF2-40B4-BE49-F238E27FC236}">
                <a16:creationId xmlns:a16="http://schemas.microsoft.com/office/drawing/2014/main" id="{EC3F8569-625D-4B16-9498-DE6F64E473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7358" y="1024847"/>
            <a:ext cx="7212458" cy="4808305"/>
          </a:xfrm>
          <a:prstGeom prst="rect">
            <a:avLst/>
          </a:prstGeom>
        </p:spPr>
      </p:pic>
      <p:sp>
        <p:nvSpPr>
          <p:cNvPr id="12" name="Circle: Hollow 11">
            <a:extLst>
              <a:ext uri="{FF2B5EF4-FFF2-40B4-BE49-F238E27FC236}">
                <a16:creationId xmlns:a16="http://schemas.microsoft.com/office/drawing/2014/main" id="{E8D4BB76-20CD-406A-A6F1-4F68A24E7131}"/>
              </a:ext>
            </a:extLst>
          </p:cNvPr>
          <p:cNvSpPr/>
          <p:nvPr/>
        </p:nvSpPr>
        <p:spPr>
          <a:xfrm>
            <a:off x="3987939"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33929196-A4A1-4CC4-A84B-52FF6198FDE3}"/>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A667E1D6-93EE-4034-9E45-530E09039CA9}"/>
              </a:ext>
            </a:extLst>
          </p:cNvPr>
          <p:cNvSpPr/>
          <p:nvPr/>
        </p:nvSpPr>
        <p:spPr>
          <a:xfrm>
            <a:off x="5370359" y="317075"/>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590C5B9-B17C-4196-B98B-11531718EE06}"/>
              </a:ext>
            </a:extLst>
          </p:cNvPr>
          <p:cNvSpPr txBox="1"/>
          <p:nvPr/>
        </p:nvSpPr>
        <p:spPr>
          <a:xfrm>
            <a:off x="5517627" y="766894"/>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Helps cover the cost of treatment and advice provided by a qualified Chiropodist/ Podiatrist. </a:t>
            </a:r>
          </a:p>
          <a:p>
            <a:pPr marL="285750" indent="-285750">
              <a:spcBef>
                <a:spcPts val="0"/>
              </a:spcBef>
              <a:spcAft>
                <a:spcPts val="1800"/>
              </a:spcAft>
              <a:buFont typeface="Arial" panose="020B0604020202020204" pitchFamily="34" charset="0"/>
              <a:buChar char="•"/>
            </a:pPr>
            <a:r>
              <a:rPr lang="en-US" sz="1800" dirty="0"/>
              <a:t>Claim for issues including:</a:t>
            </a:r>
          </a:p>
          <a:p>
            <a:pPr marL="285750" indent="-285750">
              <a:spcBef>
                <a:spcPts val="0"/>
              </a:spcBef>
              <a:spcAft>
                <a:spcPts val="1800"/>
              </a:spcAft>
              <a:buFont typeface="Arial" panose="020B0604020202020204" pitchFamily="34" charset="0"/>
              <a:buChar char="•"/>
            </a:pPr>
            <a:r>
              <a:rPr lang="en-US" sz="1800" dirty="0"/>
              <a:t>Toenail problems</a:t>
            </a:r>
          </a:p>
          <a:p>
            <a:pPr marL="285750" indent="-285750">
              <a:spcBef>
                <a:spcPts val="0"/>
              </a:spcBef>
              <a:spcAft>
                <a:spcPts val="1800"/>
              </a:spcAft>
              <a:buFont typeface="Arial" panose="020B0604020202020204" pitchFamily="34" charset="0"/>
              <a:buChar char="•"/>
            </a:pPr>
            <a:r>
              <a:rPr lang="en-US" sz="1800" dirty="0" err="1"/>
              <a:t>Verrucas</a:t>
            </a:r>
            <a:r>
              <a:rPr lang="en-US" sz="1800" dirty="0"/>
              <a:t>, corns and calluses</a:t>
            </a:r>
          </a:p>
          <a:p>
            <a:pPr marL="285750" indent="-285750">
              <a:spcBef>
                <a:spcPts val="0"/>
              </a:spcBef>
              <a:spcAft>
                <a:spcPts val="1800"/>
              </a:spcAft>
              <a:buFont typeface="Arial" panose="020B0604020202020204" pitchFamily="34" charset="0"/>
              <a:buChar char="•"/>
            </a:pPr>
            <a:r>
              <a:rPr lang="en-US" sz="1800" dirty="0"/>
              <a:t>Athlete's foot</a:t>
            </a:r>
          </a:p>
          <a:p>
            <a:pPr marL="285750" indent="-285750">
              <a:spcBef>
                <a:spcPts val="0"/>
              </a:spcBef>
              <a:spcAft>
                <a:spcPts val="1800"/>
              </a:spcAft>
              <a:buFont typeface="Arial" panose="020B0604020202020204" pitchFamily="34" charset="0"/>
              <a:buChar char="•"/>
            </a:pPr>
            <a:r>
              <a:rPr lang="en-US" sz="1800" dirty="0"/>
              <a:t>Dry and cracked heels</a:t>
            </a:r>
          </a:p>
          <a:p>
            <a:pPr marL="285750" indent="-285750">
              <a:spcBef>
                <a:spcPts val="0"/>
              </a:spcBef>
              <a:spcAft>
                <a:spcPts val="1800"/>
              </a:spcAft>
              <a:buFont typeface="Arial" panose="020B0604020202020204" pitchFamily="34" charset="0"/>
              <a:buChar char="•"/>
            </a:pPr>
            <a:r>
              <a:rPr lang="en-US" sz="1800" dirty="0"/>
              <a:t>Bunions</a:t>
            </a:r>
          </a:p>
          <a:p>
            <a:pPr marL="285750" indent="-285750">
              <a:spcBef>
                <a:spcPts val="0"/>
              </a:spcBef>
              <a:spcAft>
                <a:spcPts val="1800"/>
              </a:spcAft>
              <a:buFont typeface="Arial" panose="020B0604020202020204" pitchFamily="34" charset="0"/>
              <a:buChar char="•"/>
            </a:pPr>
            <a:r>
              <a:rPr lang="en-US" sz="1800" dirty="0"/>
              <a:t>Or just general advice</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Chiropody</a:t>
            </a:r>
          </a:p>
        </p:txBody>
      </p:sp>
    </p:spTree>
    <p:extLst>
      <p:ext uri="{BB962C8B-B14F-4D97-AF65-F5344CB8AC3E}">
        <p14:creationId xmlns:p14="http://schemas.microsoft.com/office/powerpoint/2010/main" val="325571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indoor, person&#10;&#10;Description automatically generated">
            <a:extLst>
              <a:ext uri="{FF2B5EF4-FFF2-40B4-BE49-F238E27FC236}">
                <a16:creationId xmlns:a16="http://schemas.microsoft.com/office/drawing/2014/main" id="{886A7D0A-3BD4-43DB-9076-9197DCD700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619" y="1840672"/>
            <a:ext cx="7155640" cy="4775612"/>
          </a:xfrm>
          <a:prstGeom prst="rect">
            <a:avLst/>
          </a:prstGeom>
        </p:spPr>
      </p:pic>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Claim money back for any one or combination of the following treatments, up to set limits: </a:t>
            </a:r>
          </a:p>
          <a:p>
            <a:pPr marL="285750" indent="-285750">
              <a:spcBef>
                <a:spcPts val="0"/>
              </a:spcBef>
              <a:spcAft>
                <a:spcPts val="1800"/>
              </a:spcAft>
              <a:buFont typeface="Arial" panose="020B0604020202020204" pitchFamily="34" charset="0"/>
              <a:buChar char="•"/>
            </a:pPr>
            <a:r>
              <a:rPr lang="en-US" sz="1800" dirty="0"/>
              <a:t>Physiotherapy </a:t>
            </a:r>
          </a:p>
          <a:p>
            <a:pPr marL="285750" indent="-285750">
              <a:spcBef>
                <a:spcPts val="0"/>
              </a:spcBef>
              <a:spcAft>
                <a:spcPts val="1800"/>
              </a:spcAft>
              <a:buFont typeface="Arial" panose="020B0604020202020204" pitchFamily="34" charset="0"/>
              <a:buChar char="•"/>
            </a:pPr>
            <a:r>
              <a:rPr lang="en-US" sz="1800" dirty="0"/>
              <a:t>Acupuncture</a:t>
            </a:r>
          </a:p>
          <a:p>
            <a:pPr marL="285750" indent="-285750">
              <a:spcBef>
                <a:spcPts val="0"/>
              </a:spcBef>
              <a:spcAft>
                <a:spcPts val="1800"/>
              </a:spcAft>
              <a:buFont typeface="Arial" panose="020B0604020202020204" pitchFamily="34" charset="0"/>
              <a:buChar char="•"/>
            </a:pPr>
            <a:r>
              <a:rPr lang="en-US" sz="1800" dirty="0"/>
              <a:t>Chiropractic</a:t>
            </a:r>
          </a:p>
          <a:p>
            <a:pPr marL="285750" indent="-285750">
              <a:spcBef>
                <a:spcPts val="0"/>
              </a:spcBef>
              <a:spcAft>
                <a:spcPts val="1800"/>
              </a:spcAft>
              <a:buFont typeface="Arial" panose="020B0604020202020204" pitchFamily="34" charset="0"/>
              <a:buChar char="•"/>
            </a:pPr>
            <a:r>
              <a:rPr lang="en-US" sz="1800" dirty="0"/>
              <a:t>Homeopathy </a:t>
            </a:r>
          </a:p>
          <a:p>
            <a:pPr marL="285750" indent="-285750">
              <a:spcBef>
                <a:spcPts val="0"/>
              </a:spcBef>
              <a:spcAft>
                <a:spcPts val="1800"/>
              </a:spcAft>
              <a:buFont typeface="Arial" panose="020B0604020202020204" pitchFamily="34" charset="0"/>
              <a:buChar char="•"/>
            </a:pPr>
            <a:r>
              <a:rPr lang="en-US" sz="1800" dirty="0"/>
              <a:t>Osteopathy </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Therapy Treatments</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15A1C00-33C8-4A4C-800A-F4368FAE0228}"/>
              </a:ext>
            </a:extLst>
          </p:cNvPr>
          <p:cNvSpPr txBox="1"/>
          <p:nvPr/>
        </p:nvSpPr>
        <p:spPr>
          <a:xfrm>
            <a:off x="4219805" y="1059866"/>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Tree>
    <p:extLst>
      <p:ext uri="{BB962C8B-B14F-4D97-AF65-F5344CB8AC3E}">
        <p14:creationId xmlns:p14="http://schemas.microsoft.com/office/powerpoint/2010/main" val="1130790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howing a person something on the computer&#10;&#10;Description automatically generated with medium confidence">
            <a:extLst>
              <a:ext uri="{FF2B5EF4-FFF2-40B4-BE49-F238E27FC236}">
                <a16:creationId xmlns:a16="http://schemas.microsoft.com/office/drawing/2014/main" id="{B231E71C-644F-4119-8C73-605610F8A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08846"/>
            <a:ext cx="7505700" cy="5004293"/>
          </a:xfrm>
          <a:prstGeom prst="rect">
            <a:avLst/>
          </a:prstGeom>
        </p:spPr>
      </p:pic>
      <p:sp>
        <p:nvSpPr>
          <p:cNvPr id="12" name="Circle: Hollow 11">
            <a:extLst>
              <a:ext uri="{FF2B5EF4-FFF2-40B4-BE49-F238E27FC236}">
                <a16:creationId xmlns:a16="http://schemas.microsoft.com/office/drawing/2014/main" id="{1520130C-3D29-4305-AD55-FB718F9914B1}"/>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ECD20E0D-1809-40DE-A3D8-68E891069F72}"/>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602DEAA8-0819-412B-BB9A-AED3B6232741}"/>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3CE9A1B-94FE-4A3A-B5B9-A6B1AD5F1844}"/>
              </a:ext>
            </a:extLst>
          </p:cNvPr>
          <p:cNvSpPr txBox="1"/>
          <p:nvPr/>
        </p:nvSpPr>
        <p:spPr>
          <a:xfrm>
            <a:off x="4567569" y="5212986"/>
            <a:ext cx="1528431"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Claim 100% cost, up to set limits</a:t>
            </a:r>
          </a:p>
        </p:txBody>
      </p:sp>
      <p:sp>
        <p:nvSpPr>
          <p:cNvPr id="13" name="Text Placeholder 2">
            <a:extLst>
              <a:ext uri="{FF2B5EF4-FFF2-40B4-BE49-F238E27FC236}">
                <a16:creationId xmlns:a16="http://schemas.microsoft.com/office/drawing/2014/main" id="{AF0B642A-7129-0120-B565-756ABAC958B3}"/>
              </a:ext>
            </a:extLst>
          </p:cNvPr>
          <p:cNvSpPr>
            <a:spLocks noGrp="1"/>
          </p:cNvSpPr>
          <p:nvPr>
            <p:ph type="body" sz="quarter" idx="10"/>
          </p:nvPr>
        </p:nvSpPr>
        <p:spPr>
          <a:xfrm>
            <a:off x="6778410" y="2438286"/>
            <a:ext cx="4732631" cy="4125912"/>
          </a:xfrm>
        </p:spPr>
        <p:txBody>
          <a:bodyPr vert="horz" lIns="91440" tIns="45720" rIns="91440" bIns="45720" rtlCol="0">
            <a:noAutofit/>
          </a:bodyPr>
          <a:lstStyle/>
          <a:p>
            <a:pPr>
              <a:spcBef>
                <a:spcPts val="0"/>
              </a:spcBef>
              <a:spcAft>
                <a:spcPts val="1800"/>
              </a:spcAft>
            </a:pPr>
            <a:r>
              <a:rPr lang="en-US" sz="1800" dirty="0"/>
              <a:t>Claim money back, up to your plan limits, on visits to private consultants, when referred by your Medical Professional:</a:t>
            </a:r>
          </a:p>
          <a:p>
            <a:pPr marL="285750" indent="-285750">
              <a:spcBef>
                <a:spcPts val="0"/>
              </a:spcBef>
              <a:spcAft>
                <a:spcPts val="1800"/>
              </a:spcAft>
              <a:buFont typeface="Arial" panose="020B0604020202020204" pitchFamily="34" charset="0"/>
              <a:buChar char="•"/>
            </a:pPr>
            <a:r>
              <a:rPr lang="en-US" sz="1800" dirty="0"/>
              <a:t>Get seen more quickly</a:t>
            </a:r>
          </a:p>
          <a:p>
            <a:pPr marL="285750" indent="-285750">
              <a:spcBef>
                <a:spcPts val="0"/>
              </a:spcBef>
              <a:spcAft>
                <a:spcPts val="1800"/>
              </a:spcAft>
              <a:buFont typeface="Arial" panose="020B0604020202020204" pitchFamily="34" charset="0"/>
              <a:buChar char="•"/>
            </a:pPr>
            <a:r>
              <a:rPr lang="en-US" sz="1800" dirty="0"/>
              <a:t>More choice of doctors</a:t>
            </a:r>
          </a:p>
        </p:txBody>
      </p:sp>
      <p:sp>
        <p:nvSpPr>
          <p:cNvPr id="16" name="Title 1">
            <a:extLst>
              <a:ext uri="{FF2B5EF4-FFF2-40B4-BE49-F238E27FC236}">
                <a16:creationId xmlns:a16="http://schemas.microsoft.com/office/drawing/2014/main" id="{3C476B26-48F1-D08C-014F-0C396E250929}"/>
              </a:ext>
            </a:extLst>
          </p:cNvPr>
          <p:cNvSpPr>
            <a:spLocks noGrp="1"/>
          </p:cNvSpPr>
          <p:nvPr>
            <p:ph type="title"/>
          </p:nvPr>
        </p:nvSpPr>
        <p:spPr>
          <a:xfrm>
            <a:off x="6778410" y="408045"/>
            <a:ext cx="5232551" cy="1569660"/>
          </a:xfrm>
        </p:spPr>
        <p:txBody>
          <a:bodyPr/>
          <a:lstStyle/>
          <a:p>
            <a:pPr marL="0" indent="0">
              <a:buNone/>
            </a:pPr>
            <a:r>
              <a:rPr lang="en-GB" sz="3200" dirty="0">
                <a:solidFill>
                  <a:schemeClr val="accent6"/>
                </a:solidFill>
              </a:rPr>
              <a:t>Specialist Consultations and Diagnostics</a:t>
            </a:r>
            <a:endParaRPr lang="en-GB" sz="3200" baseline="30000" dirty="0">
              <a:solidFill>
                <a:schemeClr val="accent6"/>
              </a:solidFill>
            </a:endParaRPr>
          </a:p>
        </p:txBody>
      </p:sp>
    </p:spTree>
    <p:extLst>
      <p:ext uri="{BB962C8B-B14F-4D97-AF65-F5344CB8AC3E}">
        <p14:creationId xmlns:p14="http://schemas.microsoft.com/office/powerpoint/2010/main" val="280440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2276B24-1264-4EB5-BEDD-7EA4CCCEB86B}"/>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2581226" y="5701066"/>
            <a:ext cx="1605522" cy="869447"/>
          </a:xfrm>
          <a:prstGeom prst="rect">
            <a:avLst/>
          </a:prstGeom>
          <a:noFill/>
          <a:ln>
            <a:noFill/>
          </a:ln>
        </p:spPr>
      </p:pic>
      <p:grpSp>
        <p:nvGrpSpPr>
          <p:cNvPr id="9" name="Group 8">
            <a:extLst>
              <a:ext uri="{FF2B5EF4-FFF2-40B4-BE49-F238E27FC236}">
                <a16:creationId xmlns:a16="http://schemas.microsoft.com/office/drawing/2014/main" id="{CD6E6D18-C7B8-41EF-9DBC-D307B05C72CF}"/>
              </a:ext>
            </a:extLst>
          </p:cNvPr>
          <p:cNvGrpSpPr/>
          <p:nvPr/>
        </p:nvGrpSpPr>
        <p:grpSpPr>
          <a:xfrm>
            <a:off x="319661" y="1736201"/>
            <a:ext cx="6064405" cy="4834636"/>
            <a:chOff x="10712034" y="180822"/>
            <a:chExt cx="8001000" cy="6378520"/>
          </a:xfrm>
        </p:grpSpPr>
        <p:pic>
          <p:nvPicPr>
            <p:cNvPr id="10" name="Picture 9">
              <a:extLst>
                <a:ext uri="{FF2B5EF4-FFF2-40B4-BE49-F238E27FC236}">
                  <a16:creationId xmlns:a16="http://schemas.microsoft.com/office/drawing/2014/main" id="{F6DCE10D-4E13-41EE-A9D0-8535B9FD9CBB}"/>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0712034" y="180822"/>
              <a:ext cx="8001000" cy="5214290"/>
            </a:xfrm>
            <a:prstGeom prst="rect">
              <a:avLst/>
            </a:prstGeom>
            <a:noFill/>
            <a:ln>
              <a:noFill/>
            </a:ln>
          </p:spPr>
        </p:pic>
        <p:pic>
          <p:nvPicPr>
            <p:cNvPr id="11" name="Picture 5" descr="Image result for tesco">
              <a:extLst>
                <a:ext uri="{FF2B5EF4-FFF2-40B4-BE49-F238E27FC236}">
                  <a16:creationId xmlns:a16="http://schemas.microsoft.com/office/drawing/2014/main" id="{9BADFBCD-425B-4AE8-893A-40CA85C29DD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076716" y="5463333"/>
              <a:ext cx="1458656" cy="109600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Helping your money go further.</a:t>
            </a:r>
          </a:p>
          <a:p>
            <a:pPr marL="285750" indent="-285750">
              <a:spcBef>
                <a:spcPts val="0"/>
              </a:spcBef>
              <a:spcAft>
                <a:spcPts val="1800"/>
              </a:spcAft>
              <a:buFont typeface="Arial" panose="020B0604020202020204" pitchFamily="34" charset="0"/>
              <a:buChar char="•"/>
            </a:pPr>
            <a:r>
              <a:rPr lang="en-US" sz="1800" dirty="0"/>
              <a:t>Discounts and offers at hundreds of leading online and high street retailers, restaurants and destinations </a:t>
            </a:r>
          </a:p>
          <a:p>
            <a:pPr marL="285750" indent="-285750">
              <a:spcBef>
                <a:spcPts val="0"/>
              </a:spcBef>
              <a:spcAft>
                <a:spcPts val="1800"/>
              </a:spcAft>
              <a:buFont typeface="Arial" panose="020B0604020202020204" pitchFamily="34" charset="0"/>
              <a:buChar char="•"/>
            </a:pPr>
            <a:r>
              <a:rPr lang="en-US" sz="1800" dirty="0"/>
              <a:t>Offers change regularly so please check the website or ‘Smart Spending’ mobile app for the latest discounts</a:t>
            </a:r>
          </a:p>
          <a:p>
            <a:pPr>
              <a:spcBef>
                <a:spcPts val="0"/>
              </a:spcBef>
              <a:spcAft>
                <a:spcPts val="1800"/>
              </a:spcAft>
            </a:pPr>
            <a:r>
              <a:rPr lang="en-US" sz="2400" dirty="0">
                <a:solidFill>
                  <a:schemeClr val="accent1"/>
                </a:solidFill>
              </a:rPr>
              <a:t>www.westfieldrewards.co.uk</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Westfield Rewards</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C0D431-03A2-4275-91D6-784517349FB2}"/>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127997" y="3752256"/>
            <a:ext cx="1605522" cy="1070778"/>
          </a:xfrm>
          <a:prstGeom prst="rect">
            <a:avLst/>
          </a:prstGeom>
          <a:noFill/>
          <a:ln>
            <a:noFill/>
          </a:ln>
        </p:spPr>
      </p:pic>
      <p:sp>
        <p:nvSpPr>
          <p:cNvPr id="18" name="TextBox 17">
            <a:extLst>
              <a:ext uri="{FF2B5EF4-FFF2-40B4-BE49-F238E27FC236}">
                <a16:creationId xmlns:a16="http://schemas.microsoft.com/office/drawing/2014/main" id="{7A4BDB5F-AD12-4F44-9273-5AFB18AD061B}"/>
              </a:ext>
            </a:extLst>
          </p:cNvPr>
          <p:cNvSpPr txBox="1"/>
          <p:nvPr/>
        </p:nvSpPr>
        <p:spPr>
          <a:xfrm>
            <a:off x="4132921" y="1160883"/>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Tree>
    <p:extLst>
      <p:ext uri="{BB962C8B-B14F-4D97-AF65-F5344CB8AC3E}">
        <p14:creationId xmlns:p14="http://schemas.microsoft.com/office/powerpoint/2010/main" val="106352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toilet, white, seat&#10;&#10;Description automatically generated">
            <a:extLst>
              <a:ext uri="{FF2B5EF4-FFF2-40B4-BE49-F238E27FC236}">
                <a16:creationId xmlns:a16="http://schemas.microsoft.com/office/drawing/2014/main" id="{1529C9C7-A2C8-43E6-BE26-9F6D44B245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831" y="228483"/>
            <a:ext cx="7649267" cy="6317363"/>
          </a:xfrm>
          <a:prstGeom prst="rect">
            <a:avLst/>
          </a:prstGeom>
        </p:spPr>
      </p:pic>
      <p:sp>
        <p:nvSpPr>
          <p:cNvPr id="9" name="Circle: Hollow 8">
            <a:extLst>
              <a:ext uri="{FF2B5EF4-FFF2-40B4-BE49-F238E27FC236}">
                <a16:creationId xmlns:a16="http://schemas.microsoft.com/office/drawing/2014/main" id="{84EED0FA-BD86-448C-94CD-0BA9AF2CD3A4}"/>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Quick access to high quality MRI, CT and PET scans for fast diagnosis:</a:t>
            </a:r>
          </a:p>
          <a:p>
            <a:pPr marL="285750" indent="-285750">
              <a:spcBef>
                <a:spcPts val="0"/>
              </a:spcBef>
              <a:spcAft>
                <a:spcPts val="1800"/>
              </a:spcAft>
              <a:buFont typeface="Arial" panose="020B0604020202020204" pitchFamily="34" charset="0"/>
              <a:buChar char="•"/>
            </a:pPr>
            <a:r>
              <a:rPr lang="en-US" sz="1800" dirty="0"/>
              <a:t>Choose the location and time</a:t>
            </a:r>
          </a:p>
          <a:p>
            <a:pPr marL="285750" indent="-285750">
              <a:spcBef>
                <a:spcPts val="0"/>
              </a:spcBef>
              <a:spcAft>
                <a:spcPts val="1800"/>
              </a:spcAft>
              <a:buFont typeface="Arial" panose="020B0604020202020204" pitchFamily="34" charset="0"/>
              <a:buChar char="•"/>
            </a:pPr>
            <a:r>
              <a:rPr lang="en-US" sz="1800" dirty="0"/>
              <a:t>You'll be looked after by our professional team</a:t>
            </a:r>
          </a:p>
          <a:p>
            <a:pPr marL="285750" indent="-285750">
              <a:spcBef>
                <a:spcPts val="0"/>
              </a:spcBef>
              <a:spcAft>
                <a:spcPts val="1800"/>
              </a:spcAft>
              <a:buFont typeface="Arial" panose="020B0604020202020204" pitchFamily="34" charset="0"/>
              <a:buChar char="•"/>
            </a:pPr>
            <a:r>
              <a:rPr lang="en-US" sz="1800" dirty="0"/>
              <a:t>MRI and CT scans are unlimited</a:t>
            </a:r>
          </a:p>
          <a:p>
            <a:pPr marL="285750" indent="-285750">
              <a:spcBef>
                <a:spcPts val="0"/>
              </a:spcBef>
              <a:spcAft>
                <a:spcPts val="1800"/>
              </a:spcAft>
              <a:buFont typeface="Arial" panose="020B0604020202020204" pitchFamily="34" charset="0"/>
              <a:buChar char="•"/>
            </a:pPr>
            <a:r>
              <a:rPr lang="en-US" sz="1800" dirty="0"/>
              <a:t>PET scans are limited to one per 12 month period</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Scanning Service</a:t>
            </a:r>
          </a:p>
        </p:txBody>
      </p:sp>
      <p:sp>
        <p:nvSpPr>
          <p:cNvPr id="11" name="Circle: Hollow 10">
            <a:extLst>
              <a:ext uri="{FF2B5EF4-FFF2-40B4-BE49-F238E27FC236}">
                <a16:creationId xmlns:a16="http://schemas.microsoft.com/office/drawing/2014/main" id="{88AC6F5E-484B-40B8-8B55-17BF0FC7324C}"/>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Oval 11">
            <a:extLst>
              <a:ext uri="{FF2B5EF4-FFF2-40B4-BE49-F238E27FC236}">
                <a16:creationId xmlns:a16="http://schemas.microsoft.com/office/drawing/2014/main" id="{C8D14308-C42E-4C12-8A55-5C078E684166}"/>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5557119" y="4834258"/>
            <a:ext cx="1822968" cy="954107"/>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Call the scanning helpline following a referral from your consultant</a:t>
            </a:r>
          </a:p>
        </p:txBody>
      </p:sp>
    </p:spTree>
    <p:extLst>
      <p:ext uri="{BB962C8B-B14F-4D97-AF65-F5344CB8AC3E}">
        <p14:creationId xmlns:p14="http://schemas.microsoft.com/office/powerpoint/2010/main" val="366418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215694-4A8C-4637-AA9E-BD3091121064}"/>
              </a:ext>
            </a:extLst>
          </p:cNvPr>
          <p:cNvSpPr/>
          <p:nvPr/>
        </p:nvSpPr>
        <p:spPr>
          <a:xfrm flipH="1">
            <a:off x="7091484" y="739972"/>
            <a:ext cx="5378055" cy="5378055"/>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ircle: Hollow 14">
            <a:extLst>
              <a:ext uri="{FF2B5EF4-FFF2-40B4-BE49-F238E27FC236}">
                <a16:creationId xmlns:a16="http://schemas.microsoft.com/office/drawing/2014/main" id="{F865555D-9E75-4B97-B953-5FF7086F63A4}"/>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Circle: Hollow 16">
            <a:extLst>
              <a:ext uri="{FF2B5EF4-FFF2-40B4-BE49-F238E27FC236}">
                <a16:creationId xmlns:a16="http://schemas.microsoft.com/office/drawing/2014/main" id="{F29F1982-7F53-4701-91BE-BC63DE78E747}"/>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A41CF5EE-9BB7-42CC-92ED-2687DCEF9206}"/>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1A56E53-3D7B-43DD-892B-7A45C221817C}"/>
              </a:ext>
            </a:extLst>
          </p:cNvPr>
          <p:cNvSpPr txBox="1"/>
          <p:nvPr/>
        </p:nvSpPr>
        <p:spPr>
          <a:xfrm>
            <a:off x="5608254" y="4974490"/>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Unlimited 24/7 telephone access to qualified practising UK GPs: </a:t>
            </a:r>
          </a:p>
          <a:p>
            <a:pPr marL="285750" indent="-285750">
              <a:spcBef>
                <a:spcPts val="0"/>
              </a:spcBef>
              <a:spcAft>
                <a:spcPts val="1800"/>
              </a:spcAft>
              <a:buFont typeface="Arial" panose="020B0604020202020204" pitchFamily="34" charset="0"/>
              <a:buChar char="•"/>
            </a:pPr>
            <a:r>
              <a:rPr lang="en-US" sz="1800" dirty="0"/>
              <a:t>Call worldwide</a:t>
            </a:r>
          </a:p>
          <a:p>
            <a:pPr marL="285750" indent="-285750">
              <a:spcBef>
                <a:spcPts val="0"/>
              </a:spcBef>
              <a:spcAft>
                <a:spcPts val="1800"/>
              </a:spcAft>
              <a:buFont typeface="Arial" panose="020B0604020202020204" pitchFamily="34" charset="0"/>
              <a:buChar char="•"/>
            </a:pPr>
            <a:r>
              <a:rPr lang="en-US" sz="1800" dirty="0"/>
              <a:t>Webcam appointments available</a:t>
            </a:r>
          </a:p>
          <a:p>
            <a:pPr marL="285750" indent="-285750">
              <a:spcBef>
                <a:spcPts val="0"/>
              </a:spcBef>
              <a:spcAft>
                <a:spcPts val="1800"/>
              </a:spcAft>
              <a:buFont typeface="Arial" panose="020B0604020202020204" pitchFamily="34" charset="0"/>
              <a:buChar char="•"/>
            </a:pPr>
            <a:r>
              <a:rPr lang="en-US" sz="1800" dirty="0"/>
              <a:t>Arrange appointments and access health and wellbeing advice through the web app</a:t>
            </a:r>
          </a:p>
          <a:p>
            <a:pPr marL="285750" indent="-285750">
              <a:spcBef>
                <a:spcPts val="0"/>
              </a:spcBef>
              <a:spcAft>
                <a:spcPts val="1800"/>
              </a:spcAft>
              <a:buFont typeface="Arial" panose="020B0604020202020204" pitchFamily="34" charset="0"/>
              <a:buChar char="•"/>
            </a:pPr>
            <a:r>
              <a:rPr lang="en-US" sz="1800" dirty="0"/>
              <a:t>Have prescription medicines sent to your home, workplace or a nearby pharmacy</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866331"/>
            <a:ext cx="4737020" cy="646331"/>
          </a:xfrm>
        </p:spPr>
        <p:txBody>
          <a:bodyPr/>
          <a:lstStyle/>
          <a:p>
            <a:pPr marL="0" indent="0">
              <a:buNone/>
            </a:pPr>
            <a:r>
              <a:rPr lang="en-GB" sz="3600" dirty="0">
                <a:solidFill>
                  <a:schemeClr val="accent6"/>
                </a:solidFill>
              </a:rPr>
              <a:t>DoctorLine</a:t>
            </a:r>
            <a:endParaRPr lang="en-GB" sz="3600" baseline="50000" dirty="0">
              <a:solidFill>
                <a:schemeClr val="accent6"/>
              </a:solidFill>
            </a:endParaRPr>
          </a:p>
        </p:txBody>
      </p:sp>
    </p:spTree>
    <p:extLst>
      <p:ext uri="{BB962C8B-B14F-4D97-AF65-F5344CB8AC3E}">
        <p14:creationId xmlns:p14="http://schemas.microsoft.com/office/powerpoint/2010/main" val="4087393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sitting at a table looking at a computer&#10;&#10;Description automatically generated with medium confidence">
            <a:extLst>
              <a:ext uri="{FF2B5EF4-FFF2-40B4-BE49-F238E27FC236}">
                <a16:creationId xmlns:a16="http://schemas.microsoft.com/office/drawing/2014/main" id="{664A04FC-7EA1-4555-B436-30AA06B4B4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0600" y="580588"/>
            <a:ext cx="7821966" cy="5204298"/>
          </a:xfrm>
          <a:prstGeom prst="rect">
            <a:avLst/>
          </a:prstGeom>
        </p:spPr>
      </p:pic>
      <p:grpSp>
        <p:nvGrpSpPr>
          <p:cNvPr id="10" name="Group 9">
            <a:extLst>
              <a:ext uri="{FF2B5EF4-FFF2-40B4-BE49-F238E27FC236}">
                <a16:creationId xmlns:a16="http://schemas.microsoft.com/office/drawing/2014/main" id="{DA5DE18A-E324-4ECD-9B6E-A9EDFB1BFFFC}"/>
              </a:ext>
            </a:extLst>
          </p:cNvPr>
          <p:cNvGrpSpPr/>
          <p:nvPr/>
        </p:nvGrpSpPr>
        <p:grpSpPr>
          <a:xfrm>
            <a:off x="-2847802" y="-2796662"/>
            <a:ext cx="11978762" cy="11978762"/>
            <a:chOff x="-2847802" y="-2796662"/>
            <a:chExt cx="11978762" cy="11978762"/>
          </a:xfrm>
        </p:grpSpPr>
        <p:sp>
          <p:nvSpPr>
            <p:cNvPr id="11" name="Circle: Hollow 10">
              <a:extLst>
                <a:ext uri="{FF2B5EF4-FFF2-40B4-BE49-F238E27FC236}">
                  <a16:creationId xmlns:a16="http://schemas.microsoft.com/office/drawing/2014/main" id="{54B48209-BD13-410E-A121-2CE4233E51FD}"/>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Circle: Hollow 13">
              <a:extLst>
                <a:ext uri="{FF2B5EF4-FFF2-40B4-BE49-F238E27FC236}">
                  <a16:creationId xmlns:a16="http://schemas.microsoft.com/office/drawing/2014/main" id="{05663164-5F40-4690-A35B-5F5CED374714}"/>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Oval 14">
              <a:extLst>
                <a:ext uri="{FF2B5EF4-FFF2-40B4-BE49-F238E27FC236}">
                  <a16:creationId xmlns:a16="http://schemas.microsoft.com/office/drawing/2014/main" id="{D564A78A-9D36-402E-A70D-ADD9CFDB5105}"/>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Get a second opinion and peace of mind from a world leading specialist when you’re worried about a medical condition.</a:t>
            </a:r>
          </a:p>
          <a:p>
            <a:pPr marL="285750" indent="-285750">
              <a:spcBef>
                <a:spcPts val="0"/>
              </a:spcBef>
              <a:spcAft>
                <a:spcPts val="1800"/>
              </a:spcAft>
              <a:buFont typeface="Arial" panose="020B0604020202020204" pitchFamily="34" charset="0"/>
              <a:buChar char="•"/>
            </a:pPr>
            <a:r>
              <a:rPr lang="en-US" sz="1800" dirty="0"/>
              <a:t>Access to 50,000 doctors in over 40 different medical disciplines</a:t>
            </a:r>
          </a:p>
          <a:p>
            <a:pPr marL="285750" indent="-285750">
              <a:spcBef>
                <a:spcPts val="0"/>
              </a:spcBef>
              <a:spcAft>
                <a:spcPts val="1800"/>
              </a:spcAft>
              <a:buFont typeface="Arial" panose="020B0604020202020204" pitchFamily="34" charset="0"/>
              <a:buChar char="•"/>
            </a:pPr>
            <a:r>
              <a:rPr lang="en-US" sz="1800" dirty="0"/>
              <a:t>Receive a report from an expert to share with your doctor to determine the most effective treatment</a:t>
            </a:r>
          </a:p>
          <a:p>
            <a:pPr marL="285750" indent="-285750">
              <a:spcBef>
                <a:spcPts val="0"/>
              </a:spcBef>
              <a:spcAft>
                <a:spcPts val="1800"/>
              </a:spcAft>
              <a:buFont typeface="Arial" panose="020B0604020202020204" pitchFamily="34" charset="0"/>
              <a:buChar char="•"/>
            </a:pPr>
            <a:r>
              <a:rPr lang="en-US" sz="1800" dirty="0"/>
              <a:t>100% confidential service</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0" y="654266"/>
            <a:ext cx="4915505" cy="1077218"/>
          </a:xfrm>
        </p:spPr>
        <p:txBody>
          <a:bodyPr/>
          <a:lstStyle/>
          <a:p>
            <a:r>
              <a:rPr lang="en-GB" sz="3200" dirty="0"/>
              <a:t>Expert Medical Opinion /Best Doctors</a:t>
            </a:r>
          </a:p>
        </p:txBody>
      </p:sp>
      <p:sp>
        <p:nvSpPr>
          <p:cNvPr id="12" name="TextBox 11">
            <a:extLst>
              <a:ext uri="{FF2B5EF4-FFF2-40B4-BE49-F238E27FC236}">
                <a16:creationId xmlns:a16="http://schemas.microsoft.com/office/drawing/2014/main" id="{6F445DDF-53F8-4CD5-914B-1E8C2F4F61F9}"/>
              </a:ext>
            </a:extLst>
          </p:cNvPr>
          <p:cNvSpPr txBox="1"/>
          <p:nvPr/>
        </p:nvSpPr>
        <p:spPr>
          <a:xfrm>
            <a:off x="4628030" y="5305319"/>
            <a:ext cx="1528431" cy="738664"/>
          </a:xfrm>
          <a:prstGeom prst="rect">
            <a:avLst/>
          </a:prstGeom>
          <a:noFill/>
        </p:spPr>
        <p:txBody>
          <a:bodyPr wrap="square" rtlCol="0">
            <a:spAutoFit/>
          </a:bodyPr>
          <a:lstStyle/>
          <a:p>
            <a:pPr>
              <a:spcAft>
                <a:spcPts val="200"/>
              </a:spcAft>
            </a:pPr>
            <a:r>
              <a:rPr lang="en-GB" sz="1400" dirty="0">
                <a:solidFill>
                  <a:schemeClr val="bg1"/>
                </a:solidFill>
                <a:latin typeface="Co Text Light" panose="020B0303060202020204" pitchFamily="34" charset="0"/>
                <a:cs typeface="Co Text Light" panose="020B0303060202020204" pitchFamily="34" charset="0"/>
              </a:rPr>
              <a:t>Call the helpline 24 Hours a day</a:t>
            </a:r>
          </a:p>
        </p:txBody>
      </p:sp>
    </p:spTree>
    <p:extLst>
      <p:ext uri="{BB962C8B-B14F-4D97-AF65-F5344CB8AC3E}">
        <p14:creationId xmlns:p14="http://schemas.microsoft.com/office/powerpoint/2010/main" val="295698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3" title="Your health cash plan (Inc Westfield Rewards)">
            <a:hlinkClick r:id="" action="ppaction://media"/>
            <a:extLst>
              <a:ext uri="{FF2B5EF4-FFF2-40B4-BE49-F238E27FC236}">
                <a16:creationId xmlns:a16="http://schemas.microsoft.com/office/drawing/2014/main" id="{C407C450-95DE-4F96-AE53-5544C990F7A8}"/>
              </a:ext>
            </a:extLst>
          </p:cNvPr>
          <p:cNvPicPr>
            <a:picLocks noRot="1" noChangeAspect="1"/>
          </p:cNvPicPr>
          <p:nvPr>
            <a:videoFile r:link="rId1"/>
          </p:nvPr>
        </p:nvPicPr>
        <p:blipFill>
          <a:blip r:embed="rId4"/>
          <a:stretch>
            <a:fillRect/>
          </a:stretch>
        </p:blipFill>
        <p:spPr>
          <a:xfrm>
            <a:off x="5163990" y="1046653"/>
            <a:ext cx="6776988" cy="3812056"/>
          </a:xfrm>
          <a:prstGeom prst="rect">
            <a:avLst/>
          </a:prstGeom>
        </p:spPr>
      </p:pic>
      <p:sp>
        <p:nvSpPr>
          <p:cNvPr id="11" name="TextBox 10">
            <a:extLst>
              <a:ext uri="{FF2B5EF4-FFF2-40B4-BE49-F238E27FC236}">
                <a16:creationId xmlns:a16="http://schemas.microsoft.com/office/drawing/2014/main" id="{15F8A3FA-367F-40C5-8AB5-B4840A957A7C}"/>
              </a:ext>
            </a:extLst>
          </p:cNvPr>
          <p:cNvSpPr txBox="1"/>
          <p:nvPr/>
        </p:nvSpPr>
        <p:spPr>
          <a:xfrm>
            <a:off x="723965" y="1188990"/>
            <a:ext cx="3779669" cy="1015663"/>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What is a health cash plan?</a:t>
            </a:r>
          </a:p>
        </p:txBody>
      </p:sp>
      <p:sp>
        <p:nvSpPr>
          <p:cNvPr id="12" name="TextBox 11">
            <a:extLst>
              <a:ext uri="{FF2B5EF4-FFF2-40B4-BE49-F238E27FC236}">
                <a16:creationId xmlns:a16="http://schemas.microsoft.com/office/drawing/2014/main" id="{08554C82-3340-478A-B7D0-1DD1274151DC}"/>
              </a:ext>
            </a:extLst>
          </p:cNvPr>
          <p:cNvSpPr txBox="1"/>
          <p:nvPr/>
        </p:nvSpPr>
        <p:spPr>
          <a:xfrm>
            <a:off x="738743" y="2574431"/>
            <a:ext cx="4667884" cy="1938992"/>
          </a:xfrm>
          <a:prstGeom prst="rect">
            <a:avLst/>
          </a:prstGeom>
          <a:noFill/>
        </p:spPr>
        <p:txBody>
          <a:bodyPr wrap="square" rtlCol="0">
            <a:spAutoFit/>
          </a:bodyPr>
          <a:lstStyle/>
          <a:p>
            <a:r>
              <a:rPr lang="en-US" sz="2000" dirty="0">
                <a:solidFill>
                  <a:srgbClr val="5B686E"/>
                </a:solidFill>
                <a:latin typeface="Co Text Light" panose="020B0303060202020204" pitchFamily="34" charset="0"/>
                <a:cs typeface="Co Text Light" panose="020B0303060202020204" pitchFamily="34" charset="0"/>
              </a:rPr>
              <a:t>A health cash plan allows you to claim money back, up to set limits, towards the cost of your essential healthcare, as well as providing access to valuable health and wellbeing services.</a:t>
            </a:r>
            <a:endParaRPr lang="en-GB" sz="2000" dirty="0">
              <a:solidFill>
                <a:srgbClr val="5B686E"/>
              </a:solidFill>
              <a:latin typeface="Co Text Light" panose="020B0303060202020204" pitchFamily="34" charset="0"/>
              <a:cs typeface="Co Text Light" panose="020B0303060202020204" pitchFamily="34" charset="0"/>
            </a:endParaRPr>
          </a:p>
        </p:txBody>
      </p:sp>
      <p:grpSp>
        <p:nvGrpSpPr>
          <p:cNvPr id="3" name="Group 2">
            <a:extLst>
              <a:ext uri="{FF2B5EF4-FFF2-40B4-BE49-F238E27FC236}">
                <a16:creationId xmlns:a16="http://schemas.microsoft.com/office/drawing/2014/main" id="{A655B7DD-893C-471E-9599-26E3BFF62636}"/>
              </a:ext>
            </a:extLst>
          </p:cNvPr>
          <p:cNvGrpSpPr/>
          <p:nvPr/>
        </p:nvGrpSpPr>
        <p:grpSpPr>
          <a:xfrm>
            <a:off x="3819195" y="4883201"/>
            <a:ext cx="1630800" cy="1628966"/>
            <a:chOff x="5715055" y="4874130"/>
            <a:chExt cx="1630800" cy="1628966"/>
          </a:xfrm>
        </p:grpSpPr>
        <p:sp>
          <p:nvSpPr>
            <p:cNvPr id="14" name="Oval 13">
              <a:extLst>
                <a:ext uri="{FF2B5EF4-FFF2-40B4-BE49-F238E27FC236}">
                  <a16:creationId xmlns:a16="http://schemas.microsoft.com/office/drawing/2014/main" id="{F0347FF8-C505-4028-B9BE-57518D69E15C}"/>
                </a:ext>
              </a:extLst>
            </p:cNvPr>
            <p:cNvSpPr/>
            <p:nvPr/>
          </p:nvSpPr>
          <p:spPr>
            <a:xfrm>
              <a:off x="5715055" y="4874130"/>
              <a:ext cx="1630800" cy="16289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Piggy Bank outline">
              <a:extLst>
                <a:ext uri="{FF2B5EF4-FFF2-40B4-BE49-F238E27FC236}">
                  <a16:creationId xmlns:a16="http://schemas.microsoft.com/office/drawing/2014/main" id="{2BEC7C06-494F-43F3-A84F-E4E65D0D02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2842" y="5051000"/>
              <a:ext cx="1275226" cy="1275226"/>
            </a:xfrm>
            <a:prstGeom prst="rect">
              <a:avLst/>
            </a:prstGeom>
          </p:spPr>
        </p:pic>
      </p:grpSp>
    </p:spTree>
    <p:extLst>
      <p:ext uri="{BB962C8B-B14F-4D97-AF65-F5344CB8AC3E}">
        <p14:creationId xmlns:p14="http://schemas.microsoft.com/office/powerpoint/2010/main" val="12642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using a computer&#10;&#10;Description automatically generated with low confidence">
            <a:extLst>
              <a:ext uri="{FF2B5EF4-FFF2-40B4-BE49-F238E27FC236}">
                <a16:creationId xmlns:a16="http://schemas.microsoft.com/office/drawing/2014/main" id="{CEABCDAD-3B2B-46E3-9E80-AB8267AA8B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0986" y="1060134"/>
            <a:ext cx="7240500" cy="4827000"/>
          </a:xfrm>
          <a:prstGeom prst="rect">
            <a:avLst/>
          </a:prstGeom>
        </p:spPr>
      </p:pic>
      <p:sp>
        <p:nvSpPr>
          <p:cNvPr id="12" name="Circle: Hollow 11">
            <a:extLst>
              <a:ext uri="{FF2B5EF4-FFF2-40B4-BE49-F238E27FC236}">
                <a16:creationId xmlns:a16="http://schemas.microsoft.com/office/drawing/2014/main" id="{0DC10E6D-8C1B-4EFF-A59C-745E311141B6}"/>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Circle: Hollow 12">
            <a:extLst>
              <a:ext uri="{FF2B5EF4-FFF2-40B4-BE49-F238E27FC236}">
                <a16:creationId xmlns:a16="http://schemas.microsoft.com/office/drawing/2014/main" id="{54ECBE23-2ED4-455B-8B31-892C7A1B9D50}"/>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a:extLst>
              <a:ext uri="{FF2B5EF4-FFF2-40B4-BE49-F238E27FC236}">
                <a16:creationId xmlns:a16="http://schemas.microsoft.com/office/drawing/2014/main" id="{6A2F7481-46C2-4270-ACE4-47C0F52A9D67}"/>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06DCFB-67C3-408B-8D70-C0BB59951DF7}"/>
              </a:ext>
            </a:extLst>
          </p:cNvPr>
          <p:cNvSpPr txBox="1"/>
          <p:nvPr/>
        </p:nvSpPr>
        <p:spPr>
          <a:xfrm>
            <a:off x="5751262" y="4861836"/>
            <a:ext cx="1380895" cy="923330"/>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Call the freephone line 24/7</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a:xfrm>
            <a:off x="723965" y="2249488"/>
            <a:ext cx="4732631" cy="4125912"/>
          </a:xfrm>
        </p:spPr>
        <p:txBody>
          <a:bodyPr vert="horz" lIns="91440" tIns="45720" rIns="91440" bIns="45720" rtlCol="0">
            <a:noAutofit/>
          </a:bodyPr>
          <a:lstStyle/>
          <a:p>
            <a:pPr>
              <a:lnSpc>
                <a:spcPct val="120000"/>
              </a:lnSpc>
              <a:spcBef>
                <a:spcPts val="0"/>
              </a:spcBef>
              <a:spcAft>
                <a:spcPts val="1800"/>
              </a:spcAft>
            </a:pPr>
            <a:r>
              <a:rPr lang="en-US" sz="1800" dirty="0"/>
              <a:t>Freephone telephone access to confidential guidance on medical, legal or domestic issues from qualified counsellors, legal advisors and nurses </a:t>
            </a:r>
          </a:p>
          <a:p>
            <a:pPr>
              <a:lnSpc>
                <a:spcPct val="120000"/>
              </a:lnSpc>
              <a:spcBef>
                <a:spcPts val="0"/>
              </a:spcBef>
              <a:spcAft>
                <a:spcPts val="1800"/>
              </a:spcAft>
            </a:pPr>
            <a:r>
              <a:rPr lang="en-US" sz="1800" dirty="0"/>
              <a:t>Access to the Wisdom app with online resources, designed to support your health and wellbeing</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723966" y="404667"/>
            <a:ext cx="4737020" cy="1569660"/>
          </a:xfrm>
        </p:spPr>
        <p:txBody>
          <a:bodyPr/>
          <a:lstStyle/>
          <a:p>
            <a:pPr marL="0" indent="0">
              <a:buNone/>
            </a:pPr>
            <a:r>
              <a:rPr lang="en-US" sz="3200" dirty="0">
                <a:solidFill>
                  <a:schemeClr val="accent6"/>
                </a:solidFill>
              </a:rPr>
              <a:t>24 Hour Advice and Information Line and online resources</a:t>
            </a:r>
          </a:p>
        </p:txBody>
      </p:sp>
    </p:spTree>
    <p:extLst>
      <p:ext uri="{BB962C8B-B14F-4D97-AF65-F5344CB8AC3E}">
        <p14:creationId xmlns:p14="http://schemas.microsoft.com/office/powerpoint/2010/main" val="87676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8A8BE3A-9B42-45C6-A488-E660FA2B4DC9}"/>
              </a:ext>
            </a:extLst>
          </p:cNvPr>
          <p:cNvSpPr/>
          <p:nvPr/>
        </p:nvSpPr>
        <p:spPr>
          <a:xfrm>
            <a:off x="192345" y="1839872"/>
            <a:ext cx="4928907" cy="4928907"/>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Included with the 24 Hour Advice and Information Line is up to 6 sessions of structured counselling:</a:t>
            </a:r>
          </a:p>
          <a:p>
            <a:pPr marL="285750" indent="-285750">
              <a:spcBef>
                <a:spcPts val="0"/>
              </a:spcBef>
              <a:spcAft>
                <a:spcPts val="1800"/>
              </a:spcAft>
              <a:buFont typeface="Arial" panose="020B0604020202020204" pitchFamily="34" charset="0"/>
              <a:buChar char="•"/>
            </a:pPr>
            <a:r>
              <a:rPr lang="en-US" sz="1800" dirty="0"/>
              <a:t>If recommended by your telephone counsellor</a:t>
            </a:r>
          </a:p>
          <a:p>
            <a:pPr marL="285750" indent="-285750">
              <a:spcBef>
                <a:spcPts val="0"/>
              </a:spcBef>
              <a:spcAft>
                <a:spcPts val="1800"/>
              </a:spcAft>
              <a:buFont typeface="Arial" panose="020B0604020202020204" pitchFamily="34" charset="0"/>
              <a:buChar char="•"/>
            </a:pPr>
            <a:r>
              <a:rPr lang="en-US" sz="1800" dirty="0"/>
              <a:t>Face-to-face, over the phone or video call</a:t>
            </a:r>
          </a:p>
          <a:p>
            <a:pPr marL="285750" indent="-285750">
              <a:spcBef>
                <a:spcPts val="0"/>
              </a:spcBef>
              <a:spcAft>
                <a:spcPts val="1800"/>
              </a:spcAft>
              <a:buFont typeface="Arial" panose="020B0604020202020204" pitchFamily="34" charset="0"/>
              <a:buChar char="•"/>
            </a:pPr>
            <a:r>
              <a:rPr lang="en-US" sz="1800" dirty="0"/>
              <a:t>Could be Cognitive Behavioural Therapy</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pPr marL="0" indent="0">
              <a:buNone/>
            </a:pPr>
            <a:r>
              <a:rPr lang="en-US" sz="3200" dirty="0">
                <a:solidFill>
                  <a:schemeClr val="accent6"/>
                </a:solidFill>
              </a:rPr>
              <a:t>Structured Counselling</a:t>
            </a:r>
          </a:p>
        </p:txBody>
      </p:sp>
      <p:sp>
        <p:nvSpPr>
          <p:cNvPr id="10" name="Oval 9">
            <a:extLst>
              <a:ext uri="{FF2B5EF4-FFF2-40B4-BE49-F238E27FC236}">
                <a16:creationId xmlns:a16="http://schemas.microsoft.com/office/drawing/2014/main" id="{A9ED3380-30F2-428C-9FD7-A48FF5EB9E45}"/>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927BEA6-1907-4C65-8458-70B8B0921BCA}"/>
              </a:ext>
            </a:extLst>
          </p:cNvPr>
          <p:cNvSpPr txBox="1"/>
          <p:nvPr/>
        </p:nvSpPr>
        <p:spPr>
          <a:xfrm>
            <a:off x="4223926" y="997991"/>
            <a:ext cx="1366179" cy="1015663"/>
          </a:xfrm>
          <a:prstGeom prst="rect">
            <a:avLst/>
          </a:prstGeom>
          <a:noFill/>
        </p:spPr>
        <p:txBody>
          <a:bodyPr wrap="square" rtlCol="0">
            <a:spAutoFit/>
          </a:bodyPr>
          <a:lstStyle/>
          <a:p>
            <a:pPr>
              <a:spcAft>
                <a:spcPts val="200"/>
              </a:spcAft>
            </a:pPr>
            <a:r>
              <a:rPr lang="en-GB" sz="2000" dirty="0">
                <a:solidFill>
                  <a:schemeClr val="bg1"/>
                </a:solidFill>
                <a:latin typeface="Co Text Light" panose="020B0303060202020204" pitchFamily="34" charset="0"/>
                <a:cs typeface="Co Text Light" panose="020B0303060202020204" pitchFamily="34" charset="0"/>
              </a:rPr>
              <a:t>Available on all levels</a:t>
            </a:r>
          </a:p>
        </p:txBody>
      </p:sp>
    </p:spTree>
    <p:extLst>
      <p:ext uri="{BB962C8B-B14F-4D97-AF65-F5344CB8AC3E}">
        <p14:creationId xmlns:p14="http://schemas.microsoft.com/office/powerpoint/2010/main" val="152316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56555B4-CE17-E01C-499D-56CD834B3FF1}"/>
              </a:ext>
            </a:extLst>
          </p:cNvPr>
          <p:cNvGrpSpPr/>
          <p:nvPr/>
        </p:nvGrpSpPr>
        <p:grpSpPr>
          <a:xfrm>
            <a:off x="83129" y="1087561"/>
            <a:ext cx="5196534" cy="4999202"/>
            <a:chOff x="1127062" y="2142396"/>
            <a:chExt cx="5441250" cy="5234625"/>
          </a:xfrm>
        </p:grpSpPr>
        <p:pic>
          <p:nvPicPr>
            <p:cNvPr id="18" name="bg object 18">
              <a:extLst>
                <a:ext uri="{FF2B5EF4-FFF2-40B4-BE49-F238E27FC236}">
                  <a16:creationId xmlns:a16="http://schemas.microsoft.com/office/drawing/2014/main" id="{F6064749-CA76-DB73-CDAD-D857EAD465BD}"/>
                </a:ext>
              </a:extLst>
            </p:cNvPr>
            <p:cNvPicPr/>
            <p:nvPr/>
          </p:nvPicPr>
          <p:blipFill>
            <a:blip r:embed="rId3" cstate="print"/>
            <a:stretch>
              <a:fillRect/>
            </a:stretch>
          </p:blipFill>
          <p:spPr>
            <a:xfrm>
              <a:off x="1127062" y="2990650"/>
              <a:ext cx="1979606" cy="3706550"/>
            </a:xfrm>
            <a:prstGeom prst="rect">
              <a:avLst/>
            </a:prstGeom>
          </p:spPr>
        </p:pic>
        <p:pic>
          <p:nvPicPr>
            <p:cNvPr id="19" name="bg object 19">
              <a:extLst>
                <a:ext uri="{FF2B5EF4-FFF2-40B4-BE49-F238E27FC236}">
                  <a16:creationId xmlns:a16="http://schemas.microsoft.com/office/drawing/2014/main" id="{29DAE6DD-E8C2-0A59-FB48-3A4FD99DEDF1}"/>
                </a:ext>
              </a:extLst>
            </p:cNvPr>
            <p:cNvPicPr/>
            <p:nvPr/>
          </p:nvPicPr>
          <p:blipFill>
            <a:blip r:embed="rId4" cstate="print"/>
            <a:stretch>
              <a:fillRect/>
            </a:stretch>
          </p:blipFill>
          <p:spPr>
            <a:xfrm>
              <a:off x="4872583" y="3125891"/>
              <a:ext cx="1695729" cy="3432347"/>
            </a:xfrm>
            <a:prstGeom prst="rect">
              <a:avLst/>
            </a:prstGeom>
          </p:spPr>
        </p:pic>
        <p:pic>
          <p:nvPicPr>
            <p:cNvPr id="20" name="bg object 20">
              <a:extLst>
                <a:ext uri="{FF2B5EF4-FFF2-40B4-BE49-F238E27FC236}">
                  <a16:creationId xmlns:a16="http://schemas.microsoft.com/office/drawing/2014/main" id="{363167F8-F36B-15E5-F13D-6DE9E0787CBA}"/>
                </a:ext>
              </a:extLst>
            </p:cNvPr>
            <p:cNvPicPr/>
            <p:nvPr/>
          </p:nvPicPr>
          <p:blipFill>
            <a:blip r:embed="rId5" cstate="print"/>
            <a:stretch>
              <a:fillRect/>
            </a:stretch>
          </p:blipFill>
          <p:spPr>
            <a:xfrm>
              <a:off x="2530397" y="2142396"/>
              <a:ext cx="2795725" cy="5234625"/>
            </a:xfrm>
            <a:prstGeom prst="rect">
              <a:avLst/>
            </a:prstGeom>
          </p:spPr>
        </p:pic>
      </p:gr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363" y="976372"/>
            <a:ext cx="4736688" cy="577728"/>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Wisdom</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577" y="1702118"/>
            <a:ext cx="4499023" cy="386978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Clr>
                <a:schemeClr val="tx2"/>
              </a:buClr>
              <a:buNone/>
            </a:pPr>
            <a:r>
              <a:rPr lang="en-US" dirty="0"/>
              <a:t>The Wisdom app gives you access to a range of interactive tools and features, helping you track your wellness, improve your mental health and stay resilient during tough times, including:</a:t>
            </a:r>
          </a:p>
          <a:p>
            <a:pPr>
              <a:lnSpc>
                <a:spcPct val="120000"/>
              </a:lnSpc>
              <a:spcBef>
                <a:spcPts val="0"/>
              </a:spcBef>
              <a:spcAft>
                <a:spcPts val="600"/>
              </a:spcAft>
              <a:buClr>
                <a:schemeClr val="tx2"/>
              </a:buClr>
            </a:pPr>
            <a:r>
              <a:rPr lang="en-US" dirty="0"/>
              <a:t>Live chat and support</a:t>
            </a:r>
          </a:p>
          <a:p>
            <a:pPr>
              <a:lnSpc>
                <a:spcPct val="120000"/>
              </a:lnSpc>
              <a:spcBef>
                <a:spcPts val="0"/>
              </a:spcBef>
              <a:spcAft>
                <a:spcPts val="600"/>
              </a:spcAft>
              <a:buClr>
                <a:schemeClr val="tx2"/>
              </a:buClr>
            </a:pPr>
            <a:r>
              <a:rPr lang="en-US" dirty="0" err="1"/>
              <a:t>Personalised</a:t>
            </a:r>
            <a:r>
              <a:rPr lang="en-US" dirty="0"/>
              <a:t> homepage</a:t>
            </a:r>
          </a:p>
          <a:p>
            <a:pPr>
              <a:lnSpc>
                <a:spcPct val="120000"/>
              </a:lnSpc>
              <a:spcBef>
                <a:spcPts val="0"/>
              </a:spcBef>
              <a:spcAft>
                <a:spcPts val="600"/>
              </a:spcAft>
              <a:buClr>
                <a:schemeClr val="tx2"/>
              </a:buClr>
            </a:pPr>
            <a:r>
              <a:rPr lang="en-US" dirty="0"/>
              <a:t>Interactive mood tracker</a:t>
            </a:r>
          </a:p>
          <a:p>
            <a:pPr>
              <a:lnSpc>
                <a:spcPct val="120000"/>
              </a:lnSpc>
              <a:spcBef>
                <a:spcPts val="0"/>
              </a:spcBef>
              <a:spcAft>
                <a:spcPts val="600"/>
              </a:spcAft>
              <a:buClr>
                <a:schemeClr val="tx2"/>
              </a:buClr>
            </a:pPr>
            <a:r>
              <a:rPr lang="en-US" dirty="0"/>
              <a:t>Wellbeing trackers</a:t>
            </a:r>
          </a:p>
          <a:p>
            <a:pPr>
              <a:lnSpc>
                <a:spcPct val="120000"/>
              </a:lnSpc>
              <a:spcBef>
                <a:spcPts val="0"/>
              </a:spcBef>
              <a:spcAft>
                <a:spcPts val="600"/>
              </a:spcAft>
              <a:buClr>
                <a:schemeClr val="tx2"/>
              </a:buClr>
            </a:pPr>
            <a:r>
              <a:rPr lang="en-US" dirty="0"/>
              <a:t>Four-week health plans</a:t>
            </a:r>
          </a:p>
          <a:p>
            <a:pPr>
              <a:lnSpc>
                <a:spcPct val="120000"/>
              </a:lnSpc>
              <a:spcBef>
                <a:spcPts val="0"/>
              </a:spcBef>
              <a:spcAft>
                <a:spcPts val="600"/>
              </a:spcAft>
              <a:buClr>
                <a:schemeClr val="tx2"/>
              </a:buClr>
            </a:pPr>
            <a:r>
              <a:rPr lang="en-US" dirty="0"/>
              <a:t>Mini health checks</a:t>
            </a:r>
          </a:p>
          <a:p>
            <a:pPr>
              <a:lnSpc>
                <a:spcPct val="120000"/>
              </a:lnSpc>
              <a:spcBef>
                <a:spcPts val="0"/>
              </a:spcBef>
              <a:spcAft>
                <a:spcPts val="1200"/>
              </a:spcAft>
              <a:buClr>
                <a:schemeClr val="tx2"/>
              </a:buClr>
            </a:pPr>
            <a:r>
              <a:rPr lang="en-US" dirty="0"/>
              <a:t>Breathing techniques</a:t>
            </a:r>
          </a:p>
        </p:txBody>
      </p:sp>
      <p:sp>
        <p:nvSpPr>
          <p:cNvPr id="13" name="Circle: Hollow 12">
            <a:extLst>
              <a:ext uri="{FF2B5EF4-FFF2-40B4-BE49-F238E27FC236}">
                <a16:creationId xmlns:a16="http://schemas.microsoft.com/office/drawing/2014/main" id="{30893CF3-EEB6-4098-89BD-2CBDCD009993}"/>
              </a:ext>
            </a:extLst>
          </p:cNvPr>
          <p:cNvSpPr/>
          <p:nvPr/>
        </p:nvSpPr>
        <p:spPr>
          <a:xfrm>
            <a:off x="-741340" y="156549"/>
            <a:ext cx="7022761" cy="7022761"/>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 name="Picture 1">
            <a:extLst>
              <a:ext uri="{FF2B5EF4-FFF2-40B4-BE49-F238E27FC236}">
                <a16:creationId xmlns:a16="http://schemas.microsoft.com/office/drawing/2014/main" id="{901A9587-D830-7034-9A3D-C715FACB4D27}"/>
              </a:ext>
            </a:extLst>
          </p:cNvPr>
          <p:cNvPicPr>
            <a:picLocks noChangeAspect="1"/>
          </p:cNvPicPr>
          <p:nvPr/>
        </p:nvPicPr>
        <p:blipFill>
          <a:blip r:embed="rId6"/>
          <a:srcRect/>
          <a:stretch/>
        </p:blipFill>
        <p:spPr>
          <a:xfrm>
            <a:off x="7523357" y="5576435"/>
            <a:ext cx="928736" cy="928736"/>
          </a:xfrm>
          <a:prstGeom prst="rect">
            <a:avLst/>
          </a:prstGeom>
        </p:spPr>
      </p:pic>
      <p:pic>
        <p:nvPicPr>
          <p:cNvPr id="3" name="Picture 2">
            <a:extLst>
              <a:ext uri="{FF2B5EF4-FFF2-40B4-BE49-F238E27FC236}">
                <a16:creationId xmlns:a16="http://schemas.microsoft.com/office/drawing/2014/main" id="{C33CEAC6-37D3-4325-21E7-70502CF34079}"/>
              </a:ext>
            </a:extLst>
          </p:cNvPr>
          <p:cNvPicPr>
            <a:picLocks noChangeAspect="1"/>
          </p:cNvPicPr>
          <p:nvPr/>
        </p:nvPicPr>
        <p:blipFill>
          <a:blip r:embed="rId7"/>
          <a:srcRect/>
          <a:stretch/>
        </p:blipFill>
        <p:spPr>
          <a:xfrm>
            <a:off x="10886220" y="5576436"/>
            <a:ext cx="928735" cy="928735"/>
          </a:xfrm>
          <a:prstGeom prst="rect">
            <a:avLst/>
          </a:prstGeom>
        </p:spPr>
      </p:pic>
      <p:pic>
        <p:nvPicPr>
          <p:cNvPr id="4" name="Picture 3" descr="A picture containing text, font, screenshot, graphics&#10;&#10;Description automatically generated">
            <a:extLst>
              <a:ext uri="{FF2B5EF4-FFF2-40B4-BE49-F238E27FC236}">
                <a16:creationId xmlns:a16="http://schemas.microsoft.com/office/drawing/2014/main" id="{B8CBEA34-1619-5301-B6F0-C995A461D3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8244"/>
          <a:stretch/>
        </p:blipFill>
        <p:spPr>
          <a:xfrm>
            <a:off x="5649276" y="5751939"/>
            <a:ext cx="1703982" cy="577728"/>
          </a:xfrm>
          <a:prstGeom prst="rect">
            <a:avLst/>
          </a:prstGeom>
        </p:spPr>
      </p:pic>
      <p:pic>
        <p:nvPicPr>
          <p:cNvPr id="5" name="Picture 4" descr="A picture containing text, font, screenshot, graphics&#10;&#10;Description automatically generated">
            <a:extLst>
              <a:ext uri="{FF2B5EF4-FFF2-40B4-BE49-F238E27FC236}">
                <a16:creationId xmlns:a16="http://schemas.microsoft.com/office/drawing/2014/main" id="{5B3986F6-475A-D43F-B59F-B034A66301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3982"/>
          <a:stretch/>
        </p:blipFill>
        <p:spPr>
          <a:xfrm>
            <a:off x="9012138" y="5783964"/>
            <a:ext cx="1703982" cy="513678"/>
          </a:xfrm>
          <a:prstGeom prst="rect">
            <a:avLst/>
          </a:prstGeom>
        </p:spPr>
      </p:pic>
    </p:spTree>
    <p:extLst>
      <p:ext uri="{BB962C8B-B14F-4D97-AF65-F5344CB8AC3E}">
        <p14:creationId xmlns:p14="http://schemas.microsoft.com/office/powerpoint/2010/main" val="112371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exercising&#10;&#10;Description automatically generated">
            <a:extLst>
              <a:ext uri="{FF2B5EF4-FFF2-40B4-BE49-F238E27FC236}">
                <a16:creationId xmlns:a16="http://schemas.microsoft.com/office/drawing/2014/main" id="{E412DC43-3E8B-4143-B8A2-73C0D2326D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9867" y="1002527"/>
            <a:ext cx="7271515" cy="4852946"/>
          </a:xfrm>
          <a:prstGeom prst="rect">
            <a:avLst/>
          </a:prstGeom>
        </p:spPr>
      </p:pic>
      <p:sp>
        <p:nvSpPr>
          <p:cNvPr id="14" name="Circle: Hollow 13">
            <a:extLst>
              <a:ext uri="{FF2B5EF4-FFF2-40B4-BE49-F238E27FC236}">
                <a16:creationId xmlns:a16="http://schemas.microsoft.com/office/drawing/2014/main" id="{56895297-4152-44DF-9C2E-5961914B1072}"/>
              </a:ext>
            </a:extLst>
          </p:cNvPr>
          <p:cNvSpPr/>
          <p:nvPr/>
        </p:nvSpPr>
        <p:spPr>
          <a:xfrm>
            <a:off x="3987939" y="-1971000"/>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Circle: Hollow 14">
            <a:extLst>
              <a:ext uri="{FF2B5EF4-FFF2-40B4-BE49-F238E27FC236}">
                <a16:creationId xmlns:a16="http://schemas.microsoft.com/office/drawing/2014/main" id="{2D7E16B7-A7BE-4368-A479-AEBF7C786CDD}"/>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Oval 16">
            <a:extLst>
              <a:ext uri="{FF2B5EF4-FFF2-40B4-BE49-F238E27FC236}">
                <a16:creationId xmlns:a16="http://schemas.microsoft.com/office/drawing/2014/main" id="{24794AD5-D27F-4CF8-8796-3A8FDEB3BDC0}"/>
              </a:ext>
            </a:extLst>
          </p:cNvPr>
          <p:cNvSpPr/>
          <p:nvPr/>
        </p:nvSpPr>
        <p:spPr>
          <a:xfrm>
            <a:off x="5460986" y="4412017"/>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7030A00-5E83-49DD-AC35-FD35F5F2D103}"/>
              </a:ext>
            </a:extLst>
          </p:cNvPr>
          <p:cNvSpPr txBox="1"/>
          <p:nvPr/>
        </p:nvSpPr>
        <p:spPr>
          <a:xfrm>
            <a:off x="5608254" y="4974490"/>
            <a:ext cx="1528431" cy="646331"/>
          </a:xfrm>
          <a:prstGeom prst="rect">
            <a:avLst/>
          </a:prstGeom>
          <a:noFill/>
        </p:spPr>
        <p:txBody>
          <a:bodyPr wrap="square" rtlCol="0">
            <a:spAutoFit/>
          </a:bodyPr>
          <a:lstStyle/>
          <a:p>
            <a:pPr>
              <a:spcAft>
                <a:spcPts val="200"/>
              </a:spcAft>
            </a:pPr>
            <a:r>
              <a:rPr lang="en-GB" dirty="0">
                <a:solidFill>
                  <a:schemeClr val="bg1"/>
                </a:solidFill>
                <a:latin typeface="Co Text Light" panose="020B0303060202020204" pitchFamily="34" charset="0"/>
                <a:cs typeface="Co Text Light" panose="020B0303060202020204" pitchFamily="34" charset="0"/>
              </a:rPr>
              <a:t>Available on all levels</a:t>
            </a:r>
          </a:p>
        </p:txBody>
      </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marL="285750" indent="-285750">
              <a:spcBef>
                <a:spcPts val="0"/>
              </a:spcBef>
              <a:spcAft>
                <a:spcPts val="1800"/>
              </a:spcAft>
              <a:buFont typeface="Arial" panose="020B0604020202020204" pitchFamily="34" charset="0"/>
              <a:buChar char="•"/>
            </a:pPr>
            <a:r>
              <a:rPr lang="en-US" sz="1800" dirty="0"/>
              <a:t>Discounts at gyms and health clubs in your area, as well as online classes</a:t>
            </a:r>
          </a:p>
          <a:p>
            <a:pPr marL="285750" indent="-285750">
              <a:spcBef>
                <a:spcPts val="0"/>
              </a:spcBef>
              <a:spcAft>
                <a:spcPts val="1800"/>
              </a:spcAft>
              <a:buFont typeface="Arial" panose="020B0604020202020204" pitchFamily="34" charset="0"/>
              <a:buChar char="•"/>
            </a:pPr>
            <a:r>
              <a:rPr lang="en-US" sz="1800" dirty="0"/>
              <a:t>Current gym members may transfer their existing membership</a:t>
            </a:r>
          </a:p>
          <a:p>
            <a:pPr marL="285750" indent="-285750">
              <a:spcBef>
                <a:spcPts val="0"/>
              </a:spcBef>
              <a:spcAft>
                <a:spcPts val="1800"/>
              </a:spcAft>
              <a:buFont typeface="Arial" panose="020B0604020202020204" pitchFamily="34" charset="0"/>
              <a:buChar char="•"/>
            </a:pPr>
            <a:r>
              <a:rPr lang="en-US" sz="1800" dirty="0"/>
              <a:t>Offers are updated regularly </a:t>
            </a:r>
          </a:p>
          <a:p>
            <a:pPr marL="285750" indent="-285750">
              <a:spcBef>
                <a:spcPts val="0"/>
              </a:spcBef>
              <a:spcAft>
                <a:spcPts val="1800"/>
              </a:spcAft>
              <a:buFont typeface="Arial" panose="020B0604020202020204" pitchFamily="34" charset="0"/>
              <a:buChar char="•"/>
            </a:pPr>
            <a:r>
              <a:rPr lang="en-US" sz="1800" dirty="0"/>
              <a:t>Get fit and actively start improving your health!</a:t>
            </a:r>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Gym Discounts</a:t>
            </a:r>
          </a:p>
        </p:txBody>
      </p:sp>
    </p:spTree>
    <p:extLst>
      <p:ext uri="{BB962C8B-B14F-4D97-AF65-F5344CB8AC3E}">
        <p14:creationId xmlns:p14="http://schemas.microsoft.com/office/powerpoint/2010/main" val="136006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56EB8D-6FFC-4BD8-BEF0-D04657C34D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801" y="1855382"/>
            <a:ext cx="7203212" cy="4807361"/>
          </a:xfrm>
          <a:prstGeom prst="rect">
            <a:avLst/>
          </a:prstGeom>
        </p:spPr>
      </p:pic>
      <p:grpSp>
        <p:nvGrpSpPr>
          <p:cNvPr id="4" name="Group 3">
            <a:extLst>
              <a:ext uri="{FF2B5EF4-FFF2-40B4-BE49-F238E27FC236}">
                <a16:creationId xmlns:a16="http://schemas.microsoft.com/office/drawing/2014/main" id="{2A49F1D5-8634-4C6A-AC92-29083C18B9BA}"/>
              </a:ext>
            </a:extLst>
          </p:cNvPr>
          <p:cNvGrpSpPr/>
          <p:nvPr/>
        </p:nvGrpSpPr>
        <p:grpSpPr>
          <a:xfrm>
            <a:off x="-2743201" y="-1146628"/>
            <a:ext cx="10800000" cy="10800000"/>
            <a:chOff x="-2743201" y="-1146628"/>
            <a:chExt cx="10800000" cy="10800000"/>
          </a:xfrm>
        </p:grpSpPr>
        <p:sp>
          <p:nvSpPr>
            <p:cNvPr id="13" name="Circle: Hollow 12">
              <a:extLst>
                <a:ext uri="{FF2B5EF4-FFF2-40B4-BE49-F238E27FC236}">
                  <a16:creationId xmlns:a16="http://schemas.microsoft.com/office/drawing/2014/main" id="{4972FC35-62F9-453F-8CF9-D765A4FFF888}"/>
                </a:ext>
              </a:extLst>
            </p:cNvPr>
            <p:cNvSpPr/>
            <p:nvPr/>
          </p:nvSpPr>
          <p:spPr>
            <a:xfrm>
              <a:off x="-2743201" y="-1146628"/>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2BA87FE2-3081-44A0-BED4-781DEBE736A1}"/>
                </a:ext>
              </a:extLst>
            </p:cNvPr>
            <p:cNvSpPr/>
            <p:nvPr/>
          </p:nvSpPr>
          <p:spPr>
            <a:xfrm>
              <a:off x="-424801" y="1171772"/>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Cash payouts to help you and your family if the worst should happen. </a:t>
            </a:r>
          </a:p>
          <a:p>
            <a:pPr marL="285750" indent="-285750">
              <a:spcBef>
                <a:spcPts val="0"/>
              </a:spcBef>
              <a:spcAft>
                <a:spcPts val="1800"/>
              </a:spcAft>
              <a:buFont typeface="Arial" panose="020B0604020202020204" pitchFamily="34" charset="0"/>
              <a:buChar char="•"/>
            </a:pPr>
            <a:r>
              <a:rPr lang="en-US" sz="1800" dirty="0"/>
              <a:t>Accidental bodily injury that causes your death within 24 months of the time of your accident</a:t>
            </a:r>
          </a:p>
          <a:p>
            <a:pPr marL="285750" indent="-285750">
              <a:spcBef>
                <a:spcPts val="0"/>
              </a:spcBef>
              <a:spcAft>
                <a:spcPts val="1800"/>
              </a:spcAft>
              <a:buFont typeface="Arial" panose="020B0604020202020204" pitchFamily="34" charset="0"/>
              <a:buChar char="•"/>
            </a:pPr>
            <a:r>
              <a:rPr lang="en-US" sz="1800" dirty="0"/>
              <a:t>Accidental bodily injury that causes your permanent disability within 24 months of the time of your accident</a:t>
            </a:r>
          </a:p>
          <a:p>
            <a:pPr>
              <a:spcBef>
                <a:spcPts val="0"/>
              </a:spcBef>
              <a:spcAft>
                <a:spcPts val="1800"/>
              </a:spcAft>
            </a:pPr>
            <a:endParaRPr lang="en-US" sz="1800" dirty="0"/>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p:txBody>
          <a:bodyPr/>
          <a:lstStyle/>
          <a:p>
            <a:r>
              <a:rPr lang="en-GB" sz="3600" dirty="0"/>
              <a:t>Personal Accident</a:t>
            </a:r>
          </a:p>
        </p:txBody>
      </p:sp>
      <p:sp>
        <p:nvSpPr>
          <p:cNvPr id="6" name="Oval 5">
            <a:extLst>
              <a:ext uri="{FF2B5EF4-FFF2-40B4-BE49-F238E27FC236}">
                <a16:creationId xmlns:a16="http://schemas.microsoft.com/office/drawing/2014/main" id="{ADCF4325-2B11-4EF9-9690-7A551CA4979B}"/>
              </a:ext>
            </a:extLst>
          </p:cNvPr>
          <p:cNvSpPr/>
          <p:nvPr/>
        </p:nvSpPr>
        <p:spPr>
          <a:xfrm>
            <a:off x="3985653" y="574483"/>
            <a:ext cx="1822968" cy="18229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2D6149C-B855-4938-A2CD-D451580210A0}"/>
              </a:ext>
            </a:extLst>
          </p:cNvPr>
          <p:cNvSpPr txBox="1"/>
          <p:nvPr/>
        </p:nvSpPr>
        <p:spPr>
          <a:xfrm>
            <a:off x="4155169" y="978135"/>
            <a:ext cx="1528431" cy="1015663"/>
          </a:xfrm>
          <a:prstGeom prst="rect">
            <a:avLst/>
          </a:prstGeom>
          <a:noFill/>
        </p:spPr>
        <p:txBody>
          <a:bodyPr wrap="square" rtlCol="0">
            <a:spAutoFit/>
          </a:bodyPr>
          <a:lstStyle/>
          <a:p>
            <a:pPr>
              <a:spcAft>
                <a:spcPts val="200"/>
              </a:spcAft>
            </a:pPr>
            <a:r>
              <a:rPr lang="en-GB" sz="2000" dirty="0">
                <a:solidFill>
                  <a:schemeClr val="bg1"/>
                </a:solidFill>
                <a:latin typeface="Co Text Light" panose="020B0303060202020204" pitchFamily="34" charset="0"/>
                <a:cs typeface="Co Text Light" panose="020B0303060202020204" pitchFamily="34" charset="0"/>
              </a:rPr>
              <a:t>Available on all levels </a:t>
            </a:r>
          </a:p>
        </p:txBody>
      </p:sp>
    </p:spTree>
    <p:extLst>
      <p:ext uri="{BB962C8B-B14F-4D97-AF65-F5344CB8AC3E}">
        <p14:creationId xmlns:p14="http://schemas.microsoft.com/office/powerpoint/2010/main" val="3489583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urtain, person&#10;&#10;Description automatically generated">
            <a:extLst>
              <a:ext uri="{FF2B5EF4-FFF2-40B4-BE49-F238E27FC236}">
                <a16:creationId xmlns:a16="http://schemas.microsoft.com/office/drawing/2014/main" id="{04A90BA2-113B-4F07-B3F8-16E9E2F75B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739" y="580587"/>
            <a:ext cx="7866197" cy="5244131"/>
          </a:xfrm>
          <a:prstGeom prst="rect">
            <a:avLst/>
          </a:prstGeom>
        </p:spPr>
      </p:pic>
      <p:grpSp>
        <p:nvGrpSpPr>
          <p:cNvPr id="14" name="Group 13">
            <a:extLst>
              <a:ext uri="{FF2B5EF4-FFF2-40B4-BE49-F238E27FC236}">
                <a16:creationId xmlns:a16="http://schemas.microsoft.com/office/drawing/2014/main" id="{7261E90E-57E2-4304-9D6E-BC423FF72B65}"/>
              </a:ext>
            </a:extLst>
          </p:cNvPr>
          <p:cNvGrpSpPr/>
          <p:nvPr/>
        </p:nvGrpSpPr>
        <p:grpSpPr>
          <a:xfrm>
            <a:off x="-2847802" y="-2796662"/>
            <a:ext cx="11978762" cy="11978762"/>
            <a:chOff x="-2847802" y="-2796662"/>
            <a:chExt cx="11978762" cy="11978762"/>
          </a:xfrm>
        </p:grpSpPr>
        <p:sp>
          <p:nvSpPr>
            <p:cNvPr id="15" name="Circle: Hollow 14">
              <a:extLst>
                <a:ext uri="{FF2B5EF4-FFF2-40B4-BE49-F238E27FC236}">
                  <a16:creationId xmlns:a16="http://schemas.microsoft.com/office/drawing/2014/main" id="{ED2B3C08-A29F-49DD-996E-9A847CC70D8E}"/>
                </a:ext>
              </a:extLst>
            </p:cNvPr>
            <p:cNvSpPr/>
            <p:nvPr/>
          </p:nvSpPr>
          <p:spPr>
            <a:xfrm>
              <a:off x="498085" y="580588"/>
              <a:ext cx="5232551" cy="5232551"/>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Circle: Hollow 16">
              <a:extLst>
                <a:ext uri="{FF2B5EF4-FFF2-40B4-BE49-F238E27FC236}">
                  <a16:creationId xmlns:a16="http://schemas.microsoft.com/office/drawing/2014/main" id="{0661507E-C595-4FCB-936D-4B6552B370CE}"/>
                </a:ext>
              </a:extLst>
            </p:cNvPr>
            <p:cNvSpPr/>
            <p:nvPr/>
          </p:nvSpPr>
          <p:spPr>
            <a:xfrm>
              <a:off x="-2847802" y="-2796662"/>
              <a:ext cx="11978762" cy="11978762"/>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Oval 17">
              <a:extLst>
                <a:ext uri="{FF2B5EF4-FFF2-40B4-BE49-F238E27FC236}">
                  <a16:creationId xmlns:a16="http://schemas.microsoft.com/office/drawing/2014/main" id="{2EF0F127-4FD5-4B4B-8946-910BA833B969}"/>
                </a:ext>
              </a:extLst>
            </p:cNvPr>
            <p:cNvSpPr/>
            <p:nvPr/>
          </p:nvSpPr>
          <p:spPr>
            <a:xfrm>
              <a:off x="4398627" y="4763167"/>
              <a:ext cx="1822968" cy="18229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a:extLst>
              <a:ext uri="{FF2B5EF4-FFF2-40B4-BE49-F238E27FC236}">
                <a16:creationId xmlns:a16="http://schemas.microsoft.com/office/drawing/2014/main" id="{33BE7E5E-1212-40B3-9171-196983D66A3D}"/>
              </a:ext>
            </a:extLst>
          </p:cNvPr>
          <p:cNvSpPr>
            <a:spLocks noGrp="1"/>
          </p:cNvSpPr>
          <p:nvPr>
            <p:ph type="body" sz="quarter" idx="10"/>
          </p:nvPr>
        </p:nvSpPr>
        <p:spPr/>
        <p:txBody>
          <a:bodyPr vert="horz" lIns="91440" tIns="45720" rIns="91440" bIns="45720" rtlCol="0">
            <a:noAutofit/>
          </a:bodyPr>
          <a:lstStyle/>
          <a:p>
            <a:pPr>
              <a:spcBef>
                <a:spcPts val="0"/>
              </a:spcBef>
              <a:spcAft>
                <a:spcPts val="1800"/>
              </a:spcAft>
            </a:pPr>
            <a:r>
              <a:rPr lang="en-US" sz="1800" dirty="0"/>
              <a:t>If you’re eligible or decide to add kids’ cover yourself,  you can claim for your kids up to their 22nd birthday on: </a:t>
            </a:r>
          </a:p>
          <a:p>
            <a:pPr marL="285750" indent="-285750">
              <a:spcBef>
                <a:spcPts val="0"/>
              </a:spcBef>
              <a:spcAft>
                <a:spcPts val="1200"/>
              </a:spcAft>
              <a:buFont typeface="Arial" panose="020B0604020202020204" pitchFamily="34" charset="0"/>
              <a:buChar char="•"/>
            </a:pPr>
            <a:r>
              <a:rPr lang="en-US" sz="1800" dirty="0"/>
              <a:t>Optical</a:t>
            </a:r>
          </a:p>
          <a:p>
            <a:pPr marL="285750" indent="-285750">
              <a:spcBef>
                <a:spcPts val="0"/>
              </a:spcBef>
              <a:spcAft>
                <a:spcPts val="1200"/>
              </a:spcAft>
              <a:buFont typeface="Arial" panose="020B0604020202020204" pitchFamily="34" charset="0"/>
              <a:buChar char="•"/>
            </a:pPr>
            <a:r>
              <a:rPr lang="en-US" sz="1800" dirty="0"/>
              <a:t>Dental</a:t>
            </a:r>
          </a:p>
          <a:p>
            <a:pPr marL="285750" indent="-285750">
              <a:spcBef>
                <a:spcPts val="0"/>
              </a:spcBef>
              <a:spcAft>
                <a:spcPts val="1200"/>
              </a:spcAft>
              <a:buFont typeface="Arial" panose="020B0604020202020204" pitchFamily="34" charset="0"/>
              <a:buChar char="•"/>
            </a:pPr>
            <a:r>
              <a:rPr lang="en-US" sz="1800" dirty="0"/>
              <a:t>Dental Accident</a:t>
            </a:r>
          </a:p>
          <a:p>
            <a:pPr marL="285750" indent="-285750">
              <a:spcBef>
                <a:spcPts val="0"/>
              </a:spcBef>
              <a:spcAft>
                <a:spcPts val="1200"/>
              </a:spcAft>
              <a:buFont typeface="Arial" panose="020B0604020202020204" pitchFamily="34" charset="0"/>
              <a:buChar char="•"/>
            </a:pPr>
            <a:r>
              <a:rPr lang="en-US" sz="1800" dirty="0"/>
              <a:t>Therapy Treatments</a:t>
            </a:r>
          </a:p>
          <a:p>
            <a:pPr marL="285750" indent="-285750">
              <a:spcBef>
                <a:spcPts val="0"/>
              </a:spcBef>
              <a:spcAft>
                <a:spcPts val="1200"/>
              </a:spcAft>
              <a:buFont typeface="Arial" panose="020B0604020202020204" pitchFamily="34" charset="0"/>
              <a:buChar char="•"/>
            </a:pPr>
            <a:r>
              <a:rPr lang="en-GB" sz="1800" dirty="0">
                <a:solidFill>
                  <a:schemeClr val="accent6"/>
                </a:solidFill>
              </a:rPr>
              <a:t>Specialist Consultations and Diagnostics</a:t>
            </a:r>
          </a:p>
          <a:p>
            <a:pPr>
              <a:spcBef>
                <a:spcPts val="0"/>
              </a:spcBef>
              <a:spcAft>
                <a:spcPts val="1200"/>
              </a:spcAft>
            </a:pPr>
            <a:r>
              <a:rPr lang="en-US" sz="1800" dirty="0"/>
              <a:t>Benefit limits are shared between all your dependent children.</a:t>
            </a:r>
          </a:p>
          <a:p>
            <a:pPr>
              <a:spcBef>
                <a:spcPts val="0"/>
              </a:spcBef>
              <a:spcAft>
                <a:spcPts val="1800"/>
              </a:spcAft>
            </a:pPr>
            <a:endParaRPr lang="en-US" sz="1800" dirty="0"/>
          </a:p>
        </p:txBody>
      </p:sp>
      <p:sp>
        <p:nvSpPr>
          <p:cNvPr id="2" name="Title 1">
            <a:extLst>
              <a:ext uri="{FF2B5EF4-FFF2-40B4-BE49-F238E27FC236}">
                <a16:creationId xmlns:a16="http://schemas.microsoft.com/office/drawing/2014/main" id="{BDC73EEE-25D1-494C-87C2-BA587562C709}"/>
              </a:ext>
            </a:extLst>
          </p:cNvPr>
          <p:cNvSpPr>
            <a:spLocks noGrp="1"/>
          </p:cNvSpPr>
          <p:nvPr>
            <p:ph type="title"/>
          </p:nvPr>
        </p:nvSpPr>
        <p:spPr>
          <a:xfrm>
            <a:off x="6778411" y="869709"/>
            <a:ext cx="4737020" cy="646331"/>
          </a:xfrm>
        </p:spPr>
        <p:txBody>
          <a:bodyPr/>
          <a:lstStyle/>
          <a:p>
            <a:r>
              <a:rPr lang="en-GB" sz="3600" dirty="0"/>
              <a:t>Kids’ cover</a:t>
            </a:r>
          </a:p>
        </p:txBody>
      </p:sp>
      <p:sp>
        <p:nvSpPr>
          <p:cNvPr id="7" name="TextBox 6">
            <a:extLst>
              <a:ext uri="{FF2B5EF4-FFF2-40B4-BE49-F238E27FC236}">
                <a16:creationId xmlns:a16="http://schemas.microsoft.com/office/drawing/2014/main" id="{7D06DCFB-67C3-408B-8D70-C0BB59951DF7}"/>
              </a:ext>
            </a:extLst>
          </p:cNvPr>
          <p:cNvSpPr txBox="1"/>
          <p:nvPr/>
        </p:nvSpPr>
        <p:spPr>
          <a:xfrm>
            <a:off x="4567569" y="5259152"/>
            <a:ext cx="1528431" cy="830997"/>
          </a:xfrm>
          <a:prstGeom prst="rect">
            <a:avLst/>
          </a:prstGeom>
          <a:noFill/>
        </p:spPr>
        <p:txBody>
          <a:bodyPr wrap="square" rtlCol="0">
            <a:spAutoFit/>
          </a:bodyPr>
          <a:lstStyle/>
          <a:p>
            <a:pPr>
              <a:spcAft>
                <a:spcPts val="200"/>
              </a:spcAft>
            </a:pPr>
            <a:r>
              <a:rPr lang="en-GB" sz="1600" dirty="0">
                <a:solidFill>
                  <a:schemeClr val="bg1"/>
                </a:solidFill>
                <a:latin typeface="Co Text Light" panose="020B0303060202020204" pitchFamily="34" charset="0"/>
                <a:cs typeface="Co Text Light" panose="020B0303060202020204" pitchFamily="34" charset="0"/>
              </a:rPr>
              <a:t>Available, up to set limits, on all levels</a:t>
            </a:r>
          </a:p>
        </p:txBody>
      </p:sp>
    </p:spTree>
    <p:extLst>
      <p:ext uri="{BB962C8B-B14F-4D97-AF65-F5344CB8AC3E}">
        <p14:creationId xmlns:p14="http://schemas.microsoft.com/office/powerpoint/2010/main" val="123104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le: Hollow 9">
            <a:extLst>
              <a:ext uri="{FF2B5EF4-FFF2-40B4-BE49-F238E27FC236}">
                <a16:creationId xmlns:a16="http://schemas.microsoft.com/office/drawing/2014/main" id="{4B4B365A-E7D7-494C-91C9-EF13C915D687}"/>
              </a:ext>
            </a:extLst>
          </p:cNvPr>
          <p:cNvSpPr/>
          <p:nvPr/>
        </p:nvSpPr>
        <p:spPr>
          <a:xfrm>
            <a:off x="3961243" y="-2012835"/>
            <a:ext cx="10800000" cy="10800000"/>
          </a:xfrm>
          <a:prstGeom prst="donut">
            <a:avLst>
              <a:gd name="adj" fmla="val 283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1" name="Picture 10" descr="A picture containing tree, person, outdoor&#10;&#10;Description automatically generated">
            <a:extLst>
              <a:ext uri="{FF2B5EF4-FFF2-40B4-BE49-F238E27FC236}">
                <a16:creationId xmlns:a16="http://schemas.microsoft.com/office/drawing/2014/main" id="{DAF157B2-9518-4E99-A54C-ED638D6F66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3068" y="1048204"/>
            <a:ext cx="4756351" cy="4761592"/>
          </a:xfrm>
          <a:prstGeom prst="ellipse">
            <a:avLst/>
          </a:prstGeom>
        </p:spPr>
      </p:pic>
      <p:sp>
        <p:nvSpPr>
          <p:cNvPr id="13" name="Circle: Hollow 12">
            <a:extLst>
              <a:ext uri="{FF2B5EF4-FFF2-40B4-BE49-F238E27FC236}">
                <a16:creationId xmlns:a16="http://schemas.microsoft.com/office/drawing/2014/main" id="{6C30A81F-4B07-4276-B636-EC005E88AFF9}"/>
              </a:ext>
            </a:extLst>
          </p:cNvPr>
          <p:cNvSpPr/>
          <p:nvPr/>
        </p:nvSpPr>
        <p:spPr>
          <a:xfrm>
            <a:off x="6306339" y="305565"/>
            <a:ext cx="6163200" cy="6163200"/>
          </a:xfrm>
          <a:prstGeom prst="donut">
            <a:avLst>
              <a:gd name="adj" fmla="val 7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Oval 13">
            <a:extLst>
              <a:ext uri="{FF2B5EF4-FFF2-40B4-BE49-F238E27FC236}">
                <a16:creationId xmlns:a16="http://schemas.microsoft.com/office/drawing/2014/main" id="{2CA58D4D-AE2A-444B-8E5B-EAA492BCA417}"/>
              </a:ext>
            </a:extLst>
          </p:cNvPr>
          <p:cNvSpPr/>
          <p:nvPr/>
        </p:nvSpPr>
        <p:spPr>
          <a:xfrm>
            <a:off x="5582452" y="4681056"/>
            <a:ext cx="1679403" cy="167885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5" name="Graphic 14" descr="Philanthropy outline">
            <a:extLst>
              <a:ext uri="{FF2B5EF4-FFF2-40B4-BE49-F238E27FC236}">
                <a16:creationId xmlns:a16="http://schemas.microsoft.com/office/drawing/2014/main" id="{0F1BAE3A-294A-4B7B-B652-A0E2FE8AF0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1237" y="4959565"/>
            <a:ext cx="1121831" cy="1121831"/>
          </a:xfrm>
          <a:prstGeom prst="rect">
            <a:avLst/>
          </a:prstGeom>
        </p:spPr>
      </p:pic>
      <p:sp>
        <p:nvSpPr>
          <p:cNvPr id="2" name="Title 1">
            <a:extLst>
              <a:ext uri="{FF2B5EF4-FFF2-40B4-BE49-F238E27FC236}">
                <a16:creationId xmlns:a16="http://schemas.microsoft.com/office/drawing/2014/main" id="{8DF48ABC-3185-40B6-8AD9-EB0AFE1303EC}"/>
              </a:ext>
            </a:extLst>
          </p:cNvPr>
          <p:cNvSpPr>
            <a:spLocks noGrp="1"/>
          </p:cNvSpPr>
          <p:nvPr>
            <p:ph type="title"/>
          </p:nvPr>
        </p:nvSpPr>
        <p:spPr>
          <a:xfrm>
            <a:off x="723966" y="912497"/>
            <a:ext cx="4737020" cy="553998"/>
          </a:xfrm>
        </p:spPr>
        <p:txBody>
          <a:bodyPr/>
          <a:lstStyle/>
          <a:p>
            <a:r>
              <a:rPr lang="en-GB" dirty="0"/>
              <a:t>Upgrades and partners</a:t>
            </a:r>
          </a:p>
        </p:txBody>
      </p:sp>
      <p:sp>
        <p:nvSpPr>
          <p:cNvPr id="3" name="Text Placeholder 2">
            <a:extLst>
              <a:ext uri="{FF2B5EF4-FFF2-40B4-BE49-F238E27FC236}">
                <a16:creationId xmlns:a16="http://schemas.microsoft.com/office/drawing/2014/main" id="{3717108C-1CE9-4D10-BF4F-D8D84A39D45F}"/>
              </a:ext>
            </a:extLst>
          </p:cNvPr>
          <p:cNvSpPr>
            <a:spLocks noGrp="1"/>
          </p:cNvSpPr>
          <p:nvPr>
            <p:ph type="body" sz="quarter" idx="10"/>
          </p:nvPr>
        </p:nvSpPr>
        <p:spPr/>
        <p:txBody>
          <a:bodyPr>
            <a:normAutofit/>
          </a:bodyPr>
          <a:lstStyle/>
          <a:p>
            <a:pPr marL="0" indent="0">
              <a:lnSpc>
                <a:spcPct val="110000"/>
              </a:lnSpc>
              <a:buNone/>
            </a:pPr>
            <a:r>
              <a:rPr lang="en-US" sz="1800" dirty="0">
                <a:latin typeface="Co Text Light" panose="020B0503060202020204" pitchFamily="34" charset="0"/>
              </a:rPr>
              <a:t>You can choose to upgrade your policy to a higher level or set up a policy for an additional adult </a:t>
            </a:r>
            <a:r>
              <a:rPr lang="en-GB" sz="1800" dirty="0">
                <a:latin typeface="Co Text Light" panose="020B0503060202020204" pitchFamily="34" charset="0"/>
              </a:rPr>
              <a:t>during the first month starting from your company’s anniversary date</a:t>
            </a:r>
            <a:r>
              <a:rPr lang="en-US" sz="1800" dirty="0">
                <a:latin typeface="Co Text Light" panose="020B0503060202020204" pitchFamily="34" charset="0"/>
              </a:rPr>
              <a:t>.</a:t>
            </a:r>
          </a:p>
          <a:p>
            <a:pPr marL="0" indent="0">
              <a:buNone/>
            </a:pPr>
            <a:r>
              <a:rPr lang="en-US" sz="1800" dirty="0"/>
              <a:t>Look for the application form in your plan guide. </a:t>
            </a:r>
            <a:endParaRPr lang="en-GB" sz="1800" dirty="0"/>
          </a:p>
        </p:txBody>
      </p:sp>
      <p:graphicFrame>
        <p:nvGraphicFramePr>
          <p:cNvPr id="5" name="Table 4">
            <a:extLst>
              <a:ext uri="{FF2B5EF4-FFF2-40B4-BE49-F238E27FC236}">
                <a16:creationId xmlns:a16="http://schemas.microsoft.com/office/drawing/2014/main" id="{27B9B55B-F5DE-42CE-AED4-A8D4B42A71AD}"/>
              </a:ext>
            </a:extLst>
          </p:cNvPr>
          <p:cNvGraphicFramePr>
            <a:graphicFrameLocks noGrp="1"/>
          </p:cNvGraphicFramePr>
          <p:nvPr>
            <p:extLst>
              <p:ext uri="{D42A27DB-BD31-4B8C-83A1-F6EECF244321}">
                <p14:modId xmlns:p14="http://schemas.microsoft.com/office/powerpoint/2010/main" val="798112726"/>
              </p:ext>
            </p:extLst>
          </p:nvPr>
        </p:nvGraphicFramePr>
        <p:xfrm>
          <a:off x="879431" y="4385817"/>
          <a:ext cx="4251686" cy="1536749"/>
        </p:xfrm>
        <a:graphic>
          <a:graphicData uri="http://schemas.openxmlformats.org/drawingml/2006/table">
            <a:tbl>
              <a:tblPr>
                <a:tableStyleId>{5C22544A-7EE6-4342-B048-85BDC9FD1C3A}</a:tableStyleId>
              </a:tblPr>
              <a:tblGrid>
                <a:gridCol w="1128980">
                  <a:extLst>
                    <a:ext uri="{9D8B030D-6E8A-4147-A177-3AD203B41FA5}">
                      <a16:colId xmlns:a16="http://schemas.microsoft.com/office/drawing/2014/main" val="2582924211"/>
                    </a:ext>
                  </a:extLst>
                </a:gridCol>
                <a:gridCol w="728631">
                  <a:extLst>
                    <a:ext uri="{9D8B030D-6E8A-4147-A177-3AD203B41FA5}">
                      <a16:colId xmlns:a16="http://schemas.microsoft.com/office/drawing/2014/main" val="2407191459"/>
                    </a:ext>
                  </a:extLst>
                </a:gridCol>
                <a:gridCol w="832722">
                  <a:extLst>
                    <a:ext uri="{9D8B030D-6E8A-4147-A177-3AD203B41FA5}">
                      <a16:colId xmlns:a16="http://schemas.microsoft.com/office/drawing/2014/main" val="2696047461"/>
                    </a:ext>
                  </a:extLst>
                </a:gridCol>
                <a:gridCol w="840728">
                  <a:extLst>
                    <a:ext uri="{9D8B030D-6E8A-4147-A177-3AD203B41FA5}">
                      <a16:colId xmlns:a16="http://schemas.microsoft.com/office/drawing/2014/main" val="584017761"/>
                    </a:ext>
                  </a:extLst>
                </a:gridCol>
                <a:gridCol w="720625">
                  <a:extLst>
                    <a:ext uri="{9D8B030D-6E8A-4147-A177-3AD203B41FA5}">
                      <a16:colId xmlns:a16="http://schemas.microsoft.com/office/drawing/2014/main" val="3295330570"/>
                    </a:ext>
                  </a:extLst>
                </a:gridCol>
              </a:tblGrid>
              <a:tr h="340823">
                <a:tc>
                  <a:txBody>
                    <a:bodyPr/>
                    <a:lstStyle/>
                    <a:p>
                      <a:r>
                        <a:rPr lang="en-GB" sz="1200" dirty="0">
                          <a:solidFill>
                            <a:schemeClr val="accent6"/>
                          </a:solidFill>
                          <a:effectLst/>
                          <a:latin typeface="+mj-lt"/>
                        </a:rPr>
                        <a:t> </a:t>
                      </a:r>
                      <a:endParaRPr lang="en-GB" sz="1200" dirty="0">
                        <a:solidFill>
                          <a:schemeClr val="accent6"/>
                        </a:solidFill>
                        <a:effectLst/>
                        <a:latin typeface="+mj-lt"/>
                        <a:ea typeface="Times New Roman" panose="02020603050405020304" pitchFamily="18" charset="0"/>
                      </a:endParaRPr>
                    </a:p>
                  </a:txBody>
                  <a:tcPr marL="4319" marR="4319" marT="4319" marB="0"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n-GB" sz="1200" dirty="0">
                          <a:solidFill>
                            <a:schemeClr val="accent6"/>
                          </a:solidFill>
                          <a:effectLst/>
                          <a:latin typeface="+mj-lt"/>
                        </a:rPr>
                        <a:t>Level 1</a:t>
                      </a:r>
                      <a:endParaRPr lang="en-GB" sz="1200" dirty="0">
                        <a:solidFill>
                          <a:schemeClr val="accent6"/>
                        </a:solidFill>
                        <a:effectLst/>
                        <a:latin typeface="+mj-lt"/>
                        <a:ea typeface="Times New Roman" panose="02020603050405020304" pitchFamily="18" charset="0"/>
                      </a:endParaRP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n-GB" sz="1200" dirty="0">
                          <a:solidFill>
                            <a:schemeClr val="accent6"/>
                          </a:solidFill>
                          <a:effectLst/>
                          <a:latin typeface="+mj-lt"/>
                        </a:rPr>
                        <a:t>Level 2</a:t>
                      </a:r>
                      <a:endParaRPr lang="en-GB" sz="1200" dirty="0">
                        <a:solidFill>
                          <a:schemeClr val="accent6"/>
                        </a:solidFill>
                        <a:effectLst/>
                        <a:latin typeface="+mj-lt"/>
                        <a:ea typeface="Times New Roman" panose="02020603050405020304" pitchFamily="18" charset="0"/>
                      </a:endParaRP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n-GB" sz="1200" dirty="0">
                          <a:solidFill>
                            <a:schemeClr val="accent6"/>
                          </a:solidFill>
                          <a:effectLst/>
                          <a:latin typeface="+mj-lt"/>
                        </a:rPr>
                        <a:t>Level 3</a:t>
                      </a:r>
                      <a:endParaRPr lang="en-GB" sz="1200" dirty="0">
                        <a:solidFill>
                          <a:schemeClr val="accent6"/>
                        </a:solidFill>
                        <a:effectLst/>
                        <a:latin typeface="+mj-lt"/>
                        <a:ea typeface="Times New Roman" panose="02020603050405020304" pitchFamily="18" charset="0"/>
                      </a:endParaRP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accent2">
                        <a:lumMod val="40000"/>
                        <a:lumOff val="60000"/>
                      </a:schemeClr>
                    </a:solidFill>
                  </a:tcPr>
                </a:tc>
                <a:tc>
                  <a:txBody>
                    <a:bodyPr/>
                    <a:lstStyle/>
                    <a:p>
                      <a:pPr algn="ctr"/>
                      <a:r>
                        <a:rPr lang="en-GB" sz="1200" dirty="0">
                          <a:solidFill>
                            <a:schemeClr val="accent6"/>
                          </a:solidFill>
                          <a:effectLst/>
                          <a:latin typeface="+mj-lt"/>
                        </a:rPr>
                        <a:t>Level 4</a:t>
                      </a:r>
                      <a:endParaRPr lang="en-GB" sz="1200" dirty="0">
                        <a:solidFill>
                          <a:schemeClr val="accent6"/>
                        </a:solidFill>
                        <a:effectLst/>
                        <a:latin typeface="+mj-lt"/>
                        <a:ea typeface="Times New Roman" panose="02020603050405020304" pitchFamily="18" charset="0"/>
                      </a:endParaRPr>
                    </a:p>
                  </a:txBody>
                  <a:tcPr marL="0" marR="0"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40724988"/>
                  </a:ext>
                </a:extLst>
              </a:tr>
              <a:tr h="597963">
                <a:tc>
                  <a:txBody>
                    <a:bodyPr/>
                    <a:lstStyle/>
                    <a:p>
                      <a:r>
                        <a:rPr lang="en-GB" sz="1200" dirty="0">
                          <a:solidFill>
                            <a:schemeClr val="accent6"/>
                          </a:solidFill>
                          <a:effectLst/>
                          <a:latin typeface="+mj-lt"/>
                        </a:rPr>
                        <a:t>Upgrade</a:t>
                      </a:r>
                      <a:endParaRPr lang="en-GB" sz="1200" dirty="0">
                        <a:solidFill>
                          <a:schemeClr val="accent6"/>
                        </a:solidFill>
                        <a:effectLst/>
                        <a:latin typeface="+mj-lt"/>
                        <a:ea typeface="Times New Roman" panose="02020603050405020304" pitchFamily="18" charset="0"/>
                      </a:endParaRP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en-GB" sz="900" dirty="0">
                          <a:solidFill>
                            <a:schemeClr val="accent6"/>
                          </a:solidFill>
                          <a:effectLst/>
                          <a:latin typeface="+mj-lt"/>
                        </a:rPr>
                        <a:t>Company </a:t>
                      </a:r>
                    </a:p>
                    <a:p>
                      <a:pPr algn="ctr"/>
                      <a:r>
                        <a:rPr lang="en-GB" sz="900" dirty="0">
                          <a:solidFill>
                            <a:schemeClr val="accent6"/>
                          </a:solidFill>
                          <a:effectLst/>
                          <a:latin typeface="+mj-lt"/>
                          <a:ea typeface="Times New Roman" panose="02020603050405020304" pitchFamily="18" charset="0"/>
                        </a:rPr>
                        <a:t>Paid</a:t>
                      </a: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en-GB" sz="1200" dirty="0">
                          <a:solidFill>
                            <a:schemeClr val="accent6"/>
                          </a:solidFill>
                          <a:effectLst/>
                          <a:latin typeface="+mj-lt"/>
                        </a:rPr>
                        <a:t>£12.08</a:t>
                      </a: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effectLst/>
                          <a:latin typeface="+mj-lt"/>
                        </a:rPr>
                        <a:t>£29.64</a:t>
                      </a: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effectLst/>
                          <a:latin typeface="+mj-lt"/>
                        </a:rPr>
                        <a:t>£47.60</a:t>
                      </a:r>
                    </a:p>
                  </a:txBody>
                  <a:tcPr marL="0" marR="0"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8273389"/>
                  </a:ext>
                </a:extLst>
              </a:tr>
              <a:tr h="597963">
                <a:tc>
                  <a:txBody>
                    <a:bodyPr/>
                    <a:lstStyle/>
                    <a:p>
                      <a:r>
                        <a:rPr lang="en-GB" sz="1200" dirty="0">
                          <a:solidFill>
                            <a:schemeClr val="accent6"/>
                          </a:solidFill>
                          <a:effectLst/>
                          <a:latin typeface="+mj-lt"/>
                        </a:rPr>
                        <a:t>Voluntary Partner</a:t>
                      </a:r>
                      <a:endParaRPr lang="en-GB" sz="1200" dirty="0">
                        <a:solidFill>
                          <a:schemeClr val="accent6"/>
                        </a:solidFill>
                        <a:effectLst/>
                        <a:latin typeface="+mj-lt"/>
                        <a:ea typeface="Times New Roman" panose="02020603050405020304" pitchFamily="18" charset="0"/>
                      </a:endParaRP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en-GB" sz="1200" kern="1200" dirty="0">
                          <a:solidFill>
                            <a:schemeClr val="accent6"/>
                          </a:solidFill>
                          <a:effectLst/>
                          <a:latin typeface="+mj-lt"/>
                          <a:ea typeface="Times New Roman" panose="02020603050405020304" pitchFamily="18" charset="0"/>
                          <a:cs typeface="+mn-cs"/>
                        </a:rPr>
                        <a:t>£9.42</a:t>
                      </a: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en-GB" sz="1200" kern="1200" dirty="0">
                          <a:solidFill>
                            <a:schemeClr val="accent6"/>
                          </a:solidFill>
                          <a:effectLst/>
                          <a:latin typeface="+mj-lt"/>
                          <a:ea typeface="Times New Roman" panose="02020603050405020304" pitchFamily="18" charset="0"/>
                          <a:cs typeface="+mn-cs"/>
                        </a:rPr>
                        <a:t>£18.82</a:t>
                      </a: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en-GB" sz="1200" kern="1200" dirty="0">
                          <a:solidFill>
                            <a:schemeClr val="accent6"/>
                          </a:solidFill>
                          <a:effectLst/>
                          <a:latin typeface="+mj-lt"/>
                          <a:ea typeface="Times New Roman" panose="02020603050405020304" pitchFamily="18" charset="0"/>
                          <a:cs typeface="+mn-cs"/>
                        </a:rPr>
                        <a:t>£36.38</a:t>
                      </a:r>
                    </a:p>
                  </a:txBody>
                  <a:tcPr marL="4319" marR="4319" marT="4319"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en-GB" sz="1200" kern="1200" dirty="0">
                          <a:solidFill>
                            <a:schemeClr val="accent6"/>
                          </a:solidFill>
                          <a:effectLst/>
                          <a:latin typeface="+mj-lt"/>
                          <a:ea typeface="Times New Roman" panose="02020603050405020304" pitchFamily="18" charset="0"/>
                          <a:cs typeface="+mn-cs"/>
                        </a:rPr>
                        <a:t>£54.34</a:t>
                      </a:r>
                    </a:p>
                  </a:txBody>
                  <a:tcPr marL="0" marR="0"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6294993"/>
                  </a:ext>
                </a:extLst>
              </a:tr>
            </a:tbl>
          </a:graphicData>
        </a:graphic>
      </p:graphicFrame>
      <p:sp>
        <p:nvSpPr>
          <p:cNvPr id="12" name="Rectangle 11">
            <a:extLst>
              <a:ext uri="{FF2B5EF4-FFF2-40B4-BE49-F238E27FC236}">
                <a16:creationId xmlns:a16="http://schemas.microsoft.com/office/drawing/2014/main" id="{C6E73EFF-2BB0-3638-EF18-84673CB8F146}"/>
              </a:ext>
            </a:extLst>
          </p:cNvPr>
          <p:cNvSpPr/>
          <p:nvPr/>
        </p:nvSpPr>
        <p:spPr>
          <a:xfrm>
            <a:off x="2187821" y="3052389"/>
            <a:ext cx="2422264" cy="1504982"/>
          </a:xfrm>
          <a:prstGeom prst="rect">
            <a:avLst/>
          </a:prstGeom>
          <a:solidFill>
            <a:srgbClr val="00FF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7635"/>
                </a:solidFill>
              </a:rPr>
              <a:t>This table shows upgrade amounts from level 1. Please edit the values if this is different for your client. </a:t>
            </a:r>
          </a:p>
        </p:txBody>
      </p:sp>
    </p:spTree>
    <p:extLst>
      <p:ext uri="{BB962C8B-B14F-4D97-AF65-F5344CB8AC3E}">
        <p14:creationId xmlns:p14="http://schemas.microsoft.com/office/powerpoint/2010/main" val="369995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 using a computer&#10;&#10;Description automatically generated with medium confidence">
            <a:extLst>
              <a:ext uri="{FF2B5EF4-FFF2-40B4-BE49-F238E27FC236}">
                <a16:creationId xmlns:a16="http://schemas.microsoft.com/office/drawing/2014/main" id="{15BE6595-E712-4937-8E53-D535593ABD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9731" y="351152"/>
            <a:ext cx="6162774" cy="6163342"/>
          </a:xfrm>
          <a:prstGeom prst="ellipse">
            <a:avLst/>
          </a:prstGeom>
        </p:spPr>
      </p:pic>
      <p:sp>
        <p:nvSpPr>
          <p:cNvPr id="9" name="Doughnut 9">
            <a:extLst>
              <a:ext uri="{FF2B5EF4-FFF2-40B4-BE49-F238E27FC236}">
                <a16:creationId xmlns:a16="http://schemas.microsoft.com/office/drawing/2014/main" id="{902459EA-C81A-4D88-A984-979B9B914E59}"/>
              </a:ext>
            </a:extLst>
          </p:cNvPr>
          <p:cNvSpPr/>
          <p:nvPr/>
        </p:nvSpPr>
        <p:spPr>
          <a:xfrm>
            <a:off x="6289518" y="351223"/>
            <a:ext cx="6163200" cy="616320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416EB909-C046-4489-8715-D820394C8B4A}"/>
              </a:ext>
            </a:extLst>
          </p:cNvPr>
          <p:cNvSpPr txBox="1"/>
          <p:nvPr/>
        </p:nvSpPr>
        <p:spPr>
          <a:xfrm>
            <a:off x="723965" y="836534"/>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My Westfield</a:t>
            </a:r>
          </a:p>
        </p:txBody>
      </p:sp>
      <p:sp>
        <p:nvSpPr>
          <p:cNvPr id="13" name="TextBox 12">
            <a:extLst>
              <a:ext uri="{FF2B5EF4-FFF2-40B4-BE49-F238E27FC236}">
                <a16:creationId xmlns:a16="http://schemas.microsoft.com/office/drawing/2014/main" id="{55B0E4C0-ACB3-4E82-8172-F026B8492243}"/>
              </a:ext>
            </a:extLst>
          </p:cNvPr>
          <p:cNvSpPr txBox="1"/>
          <p:nvPr/>
        </p:nvSpPr>
        <p:spPr>
          <a:xfrm>
            <a:off x="762691" y="1742089"/>
            <a:ext cx="5314562" cy="3785652"/>
          </a:xfrm>
          <a:prstGeom prst="rect">
            <a:avLst/>
          </a:prstGeom>
          <a:noFill/>
        </p:spPr>
        <p:txBody>
          <a:bodyPr wrap="square" rtlCol="0">
            <a:spAutoFit/>
          </a:bodyPr>
          <a:lstStyle/>
          <a:p>
            <a:pPr>
              <a:spcAft>
                <a:spcPts val="1800"/>
              </a:spcAft>
            </a:pPr>
            <a:r>
              <a:rPr lang="en-GB" dirty="0">
                <a:solidFill>
                  <a:srgbClr val="5B686E"/>
                </a:solidFill>
                <a:latin typeface="Co Text Light" panose="020B0303060202020204" pitchFamily="34" charset="0"/>
                <a:cs typeface="Co Text Light" panose="020B0303060202020204" pitchFamily="34" charset="0"/>
              </a:rPr>
              <a:t>Register for My Westfield to:</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Make a claim</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View your plan documents</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Manage your account </a:t>
            </a:r>
          </a:p>
          <a:p>
            <a:pPr marL="342900" indent="-342900">
              <a:spcAft>
                <a:spcPts val="1800"/>
              </a:spcAft>
              <a:buFont typeface="Arial" panose="020B0604020202020204" pitchFamily="34" charset="0"/>
              <a:buChar char="•"/>
            </a:pPr>
            <a:r>
              <a:rPr lang="en-GB" dirty="0">
                <a:solidFill>
                  <a:srgbClr val="5B686E"/>
                </a:solidFill>
                <a:latin typeface="Co Text Light" panose="020B0303060202020204" pitchFamily="34" charset="0"/>
                <a:cs typeface="Co Text Light" panose="020B0303060202020204" pitchFamily="34" charset="0"/>
              </a:rPr>
              <a:t>Access your health and wellbeing services</a:t>
            </a:r>
          </a:p>
          <a:p>
            <a:pPr>
              <a:spcAft>
                <a:spcPts val="1800"/>
              </a:spcAft>
            </a:pPr>
            <a:r>
              <a:rPr lang="en-GB" sz="2400" dirty="0">
                <a:solidFill>
                  <a:schemeClr val="accent1"/>
                </a:solidFill>
                <a:latin typeface="Co Text Light" panose="020B0303060202020204" pitchFamily="34" charset="0"/>
                <a:cs typeface="Co Text Light" panose="020B0303060202020204" pitchFamily="34" charset="0"/>
                <a:hlinkClick r:id="rId4">
                  <a:extLst>
                    <a:ext uri="{A12FA001-AC4F-418D-AE19-62706E023703}">
                      <ahyp:hlinkClr xmlns:ahyp="http://schemas.microsoft.com/office/drawing/2018/hyperlinkcolor" val="tx"/>
                    </a:ext>
                  </a:extLst>
                </a:hlinkClick>
              </a:rPr>
              <a:t>westfieldhealth.com/my-</a:t>
            </a:r>
            <a:r>
              <a:rPr lang="en-GB" sz="2400" dirty="0" err="1">
                <a:solidFill>
                  <a:schemeClr val="accent1"/>
                </a:solidFill>
                <a:latin typeface="Co Text Light" panose="020B0303060202020204" pitchFamily="34" charset="0"/>
                <a:cs typeface="Co Text Light" panose="020B0303060202020204" pitchFamily="34" charset="0"/>
                <a:hlinkClick r:id="rId4">
                  <a:extLst>
                    <a:ext uri="{A12FA001-AC4F-418D-AE19-62706E023703}">
                      <ahyp:hlinkClr xmlns:ahyp="http://schemas.microsoft.com/office/drawing/2018/hyperlinkcolor" val="tx"/>
                    </a:ext>
                  </a:extLst>
                </a:hlinkClick>
              </a:rPr>
              <a:t>westfield</a:t>
            </a:r>
            <a:endParaRPr lang="en-GB" sz="2400" dirty="0">
              <a:solidFill>
                <a:schemeClr val="accent1"/>
              </a:solidFill>
              <a:latin typeface="Co Text Light" panose="020B0303060202020204" pitchFamily="34" charset="0"/>
              <a:cs typeface="Co Text Light" panose="020B0303060202020204" pitchFamily="34" charset="0"/>
            </a:endParaRPr>
          </a:p>
          <a:p>
            <a:pPr>
              <a:spcAft>
                <a:spcPts val="1800"/>
              </a:spcAft>
            </a:pPr>
            <a:r>
              <a:rPr lang="en-GB" dirty="0">
                <a:solidFill>
                  <a:srgbClr val="5B686E"/>
                </a:solidFill>
                <a:latin typeface="Co Text Light" panose="020B0303060202020204" pitchFamily="34" charset="0"/>
                <a:cs typeface="Co Text Light" panose="020B0303060202020204" pitchFamily="34" charset="0"/>
              </a:rPr>
              <a:t>Download the mobile app on the Apple App Store or Google Play</a:t>
            </a:r>
            <a:r>
              <a:rPr lang="en-GB" dirty="0">
                <a:solidFill>
                  <a:schemeClr val="accent1"/>
                </a:solidFill>
                <a:latin typeface="Co Text Light" panose="020B0303060202020204" pitchFamily="34" charset="0"/>
                <a:cs typeface="Co Text Light" panose="020B0303060202020204" pitchFamily="34" charset="0"/>
              </a:rPr>
              <a:t> </a:t>
            </a:r>
          </a:p>
        </p:txBody>
      </p:sp>
      <p:sp>
        <p:nvSpPr>
          <p:cNvPr id="14" name="Oval 13">
            <a:extLst>
              <a:ext uri="{FF2B5EF4-FFF2-40B4-BE49-F238E27FC236}">
                <a16:creationId xmlns:a16="http://schemas.microsoft.com/office/drawing/2014/main" id="{A028CF2A-C135-4854-BB23-6352D080E09C}"/>
              </a:ext>
            </a:extLst>
          </p:cNvPr>
          <p:cNvSpPr/>
          <p:nvPr/>
        </p:nvSpPr>
        <p:spPr>
          <a:xfrm>
            <a:off x="5526591" y="647184"/>
            <a:ext cx="1630800" cy="16289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Graphic 14" descr="Internet outline">
            <a:extLst>
              <a:ext uri="{FF2B5EF4-FFF2-40B4-BE49-F238E27FC236}">
                <a16:creationId xmlns:a16="http://schemas.microsoft.com/office/drawing/2014/main" id="{B063E588-1FCA-4B0F-9108-D769A4CC3E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787" y="906463"/>
            <a:ext cx="1110408" cy="1110408"/>
          </a:xfrm>
          <a:prstGeom prst="rect">
            <a:avLst/>
          </a:prstGeom>
        </p:spPr>
      </p:pic>
      <p:pic>
        <p:nvPicPr>
          <p:cNvPr id="16" name="Picture 2" descr="App Store logo and symbol, meaning, history, PNG">
            <a:extLst>
              <a:ext uri="{FF2B5EF4-FFF2-40B4-BE49-F238E27FC236}">
                <a16:creationId xmlns:a16="http://schemas.microsoft.com/office/drawing/2014/main" id="{8153B136-6CE0-4BD2-99DA-8EB83CBE849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0747" y="5808163"/>
            <a:ext cx="1770971" cy="61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7CF489F2-FAFE-4583-A16B-6A8DFB6BE4F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91595" y="5808163"/>
            <a:ext cx="207512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91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22F3-56EA-674E-B5EB-7BA5F74D6D7C}"/>
              </a:ext>
            </a:extLst>
          </p:cNvPr>
          <p:cNvSpPr/>
          <p:nvPr/>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10F91-9763-6F4B-9947-77455657A23F}"/>
              </a:ext>
            </a:extLst>
          </p:cNvPr>
          <p:cNvSpPr txBox="1"/>
          <p:nvPr/>
        </p:nvSpPr>
        <p:spPr>
          <a:xfrm>
            <a:off x="7008611" y="1705565"/>
            <a:ext cx="4440025" cy="646331"/>
          </a:xfrm>
          <a:prstGeom prst="rect">
            <a:avLst/>
          </a:prstGeom>
          <a:noFill/>
        </p:spPr>
        <p:txBody>
          <a:bodyPr wrap="square" rtlCol="0">
            <a:spAutoFit/>
          </a:bodyPr>
          <a:lstStyle/>
          <a:p>
            <a:r>
              <a:rPr lang="en-US" sz="3600" dirty="0">
                <a:solidFill>
                  <a:srgbClr val="5B686E"/>
                </a:solidFill>
                <a:latin typeface="Co Text Light" panose="020B0303060202020204" pitchFamily="34" charset="0"/>
                <a:cs typeface="Co Text Light" panose="020B0303060202020204" pitchFamily="34" charset="0"/>
              </a:rPr>
              <a:t>Thank you</a:t>
            </a:r>
            <a:endParaRPr lang="en-US" sz="3600" dirty="0">
              <a:solidFill>
                <a:srgbClr val="5B686E"/>
              </a:solidFill>
              <a:latin typeface="Co Text" panose="020B0603060202020204" pitchFamily="34" charset="0"/>
              <a:cs typeface="Co Text" panose="020B0603060202020204" pitchFamily="34" charset="0"/>
            </a:endParaRPr>
          </a:p>
        </p:txBody>
      </p:sp>
      <p:sp>
        <p:nvSpPr>
          <p:cNvPr id="8" name="TextBox 7">
            <a:extLst>
              <a:ext uri="{FF2B5EF4-FFF2-40B4-BE49-F238E27FC236}">
                <a16:creationId xmlns:a16="http://schemas.microsoft.com/office/drawing/2014/main" id="{A55E8A63-F3FC-3246-A3F5-28AAAE3B2A04}"/>
              </a:ext>
            </a:extLst>
          </p:cNvPr>
          <p:cNvSpPr txBox="1"/>
          <p:nvPr/>
        </p:nvSpPr>
        <p:spPr>
          <a:xfrm>
            <a:off x="7008611" y="2560669"/>
            <a:ext cx="4911365" cy="1815882"/>
          </a:xfrm>
          <a:prstGeom prst="rect">
            <a:avLst/>
          </a:prstGeom>
          <a:noFill/>
        </p:spPr>
        <p:txBody>
          <a:bodyPr wrap="square" rtlCol="0">
            <a:spAutoFit/>
          </a:bodyPr>
          <a:lstStyle/>
          <a:p>
            <a:r>
              <a:rPr lang="en-US" sz="1600" dirty="0">
                <a:solidFill>
                  <a:srgbClr val="5B686E"/>
                </a:solidFill>
                <a:latin typeface="Co Text Light" panose="020B0303060202020204" pitchFamily="34" charset="0"/>
                <a:cs typeface="Co Text Light" panose="020B0303060202020204" pitchFamily="34" charset="0"/>
              </a:rPr>
              <a:t>Westfield House</a:t>
            </a:r>
          </a:p>
          <a:p>
            <a:r>
              <a:rPr lang="en-US" sz="1600" dirty="0">
                <a:solidFill>
                  <a:srgbClr val="5B686E"/>
                </a:solidFill>
                <a:latin typeface="Co Text Light" panose="020B0303060202020204" pitchFamily="34" charset="0"/>
                <a:cs typeface="Co Text Light" panose="020B0303060202020204" pitchFamily="34" charset="0"/>
              </a:rPr>
              <a:t>60 Charter Row</a:t>
            </a:r>
          </a:p>
          <a:p>
            <a:r>
              <a:rPr lang="en-US" sz="1600" dirty="0">
                <a:solidFill>
                  <a:srgbClr val="5B686E"/>
                </a:solidFill>
                <a:latin typeface="Co Text Light" panose="020B0303060202020204" pitchFamily="34" charset="0"/>
                <a:cs typeface="Co Text Light" panose="020B0303060202020204" pitchFamily="34" charset="0"/>
              </a:rPr>
              <a:t>Sheffield</a:t>
            </a:r>
          </a:p>
          <a:p>
            <a:r>
              <a:rPr lang="en-US" sz="1600" dirty="0">
                <a:solidFill>
                  <a:srgbClr val="5B686E"/>
                </a:solidFill>
                <a:latin typeface="Co Text Light" panose="020B0303060202020204" pitchFamily="34" charset="0"/>
                <a:cs typeface="Co Text Light" panose="020B0303060202020204" pitchFamily="34" charset="0"/>
              </a:rPr>
              <a:t>S1 3FZ</a:t>
            </a:r>
          </a:p>
          <a:p>
            <a:endParaRPr lang="en-GB" sz="1600" dirty="0">
              <a:solidFill>
                <a:srgbClr val="5B686E"/>
              </a:solidFill>
              <a:latin typeface="Co Text Light" panose="020B0303060202020204" pitchFamily="34" charset="0"/>
              <a:cs typeface="Co Text Light" panose="020B0303060202020204" pitchFamily="34" charset="0"/>
            </a:endParaRPr>
          </a:p>
          <a:p>
            <a:r>
              <a:rPr lang="en-GB" sz="1600" dirty="0">
                <a:solidFill>
                  <a:srgbClr val="5B686E"/>
                </a:solidFill>
                <a:latin typeface="Co Text Light" panose="020B0303060202020204" pitchFamily="34" charset="0"/>
                <a:cs typeface="Co Text Light" panose="020B0303060202020204" pitchFamily="34" charset="0"/>
              </a:rPr>
              <a:t>0114 250 2000</a:t>
            </a:r>
          </a:p>
          <a:p>
            <a:r>
              <a:rPr lang="en-GB" sz="1600" dirty="0" err="1">
                <a:solidFill>
                  <a:srgbClr val="5B686E"/>
                </a:solidFill>
                <a:latin typeface="Co Text" panose="020B0603060202020204" pitchFamily="34" charset="0"/>
                <a:cs typeface="Co Text" panose="020B0603060202020204" pitchFamily="34" charset="0"/>
              </a:rPr>
              <a:t>www.westfieldhealth.com</a:t>
            </a:r>
            <a:endParaRPr lang="en-GB" sz="1600" dirty="0">
              <a:solidFill>
                <a:srgbClr val="5B686E"/>
              </a:solidFill>
              <a:latin typeface="Co Text" panose="020B0603060202020204" pitchFamily="34" charset="0"/>
              <a:cs typeface="Co Text" panose="020B0603060202020204" pitchFamily="34" charset="0"/>
            </a:endParaRPr>
          </a:p>
        </p:txBody>
      </p:sp>
      <p:sp>
        <p:nvSpPr>
          <p:cNvPr id="9" name="Oval 8">
            <a:extLst>
              <a:ext uri="{FF2B5EF4-FFF2-40B4-BE49-F238E27FC236}">
                <a16:creationId xmlns:a16="http://schemas.microsoft.com/office/drawing/2014/main" id="{CC3D643E-BEF1-B54B-BE33-25FD7A926962}"/>
              </a:ext>
            </a:extLst>
          </p:cNvPr>
          <p:cNvSpPr/>
          <p:nvPr/>
        </p:nvSpPr>
        <p:spPr>
          <a:xfrm>
            <a:off x="-1984017" y="-723182"/>
            <a:ext cx="8304363" cy="8304363"/>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ghnut 9">
            <a:extLst>
              <a:ext uri="{FF2B5EF4-FFF2-40B4-BE49-F238E27FC236}">
                <a16:creationId xmlns:a16="http://schemas.microsoft.com/office/drawing/2014/main" id="{B725740C-FE64-5045-8E81-BE2A659CF1CE}"/>
              </a:ext>
            </a:extLst>
          </p:cNvPr>
          <p:cNvSpPr/>
          <p:nvPr/>
        </p:nvSpPr>
        <p:spPr>
          <a:xfrm>
            <a:off x="-1984017" y="-723182"/>
            <a:ext cx="8304363" cy="8304363"/>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46E3E90B-A885-4DCE-9966-9E529E4934DD}"/>
              </a:ext>
            </a:extLst>
          </p:cNvPr>
          <p:cNvSpPr txBox="1"/>
          <p:nvPr/>
        </p:nvSpPr>
        <p:spPr>
          <a:xfrm>
            <a:off x="7008611" y="5715891"/>
            <a:ext cx="4804801" cy="830997"/>
          </a:xfrm>
          <a:prstGeom prst="rect">
            <a:avLst/>
          </a:prstGeom>
          <a:noFill/>
        </p:spPr>
        <p:txBody>
          <a:bodyPr wrap="square">
            <a:spAutoFit/>
          </a:bodyPr>
          <a:lstStyle/>
          <a:p>
            <a:r>
              <a:rPr lang="en-US" sz="800" dirty="0">
                <a:solidFill>
                  <a:srgbClr val="5D686E"/>
                </a:solidFill>
              </a:rPr>
              <a:t>Westfield Contributory Health Scheme Ltd (company number 303523), Westfield Health &amp; Wellbeing Ltd (company number 9871093) and Westfield Employment Services Ltd (company number 9870326) are collectively referred to as Westfield Health and are registered in England &amp; Wales. Additionally Westfield Contributory Health Scheme Ltd is </a:t>
            </a:r>
            <a:r>
              <a:rPr lang="en-US" sz="800" dirty="0" err="1">
                <a:solidFill>
                  <a:srgbClr val="5D686E"/>
                </a:solidFill>
              </a:rPr>
              <a:t>authorised</a:t>
            </a:r>
            <a:r>
              <a:rPr lang="en-US" sz="800" dirty="0">
                <a:solidFill>
                  <a:srgbClr val="5D686E"/>
                </a:solidFill>
              </a:rPr>
              <a:t> by the Prudential Regulation Authority and regulated by the Financial Conduct Authority and the Prudential Regulation Authority. Our financial services registration number is 202609.</a:t>
            </a:r>
            <a:endParaRPr lang="en-GB" sz="800" dirty="0">
              <a:solidFill>
                <a:srgbClr val="5D686E"/>
              </a:solidFill>
            </a:endParaRPr>
          </a:p>
        </p:txBody>
      </p:sp>
    </p:spTree>
    <p:extLst>
      <p:ext uri="{BB962C8B-B14F-4D97-AF65-F5344CB8AC3E}">
        <p14:creationId xmlns:p14="http://schemas.microsoft.com/office/powerpoint/2010/main" val="336781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2ACD353-371A-4734-8751-F756C71D45D1}"/>
              </a:ext>
            </a:extLst>
          </p:cNvPr>
          <p:cNvSpPr/>
          <p:nvPr/>
        </p:nvSpPr>
        <p:spPr>
          <a:xfrm>
            <a:off x="-194338" y="856920"/>
            <a:ext cx="6185642" cy="61856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8128C0C-8CCA-5B41-823A-F5D9CD82469C}"/>
              </a:ext>
            </a:extLst>
          </p:cNvPr>
          <p:cNvSpPr/>
          <p:nvPr/>
        </p:nvSpPr>
        <p:spPr>
          <a:xfrm flipH="1">
            <a:off x="-194338" y="856920"/>
            <a:ext cx="6185642" cy="618564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ghnut 10">
            <a:extLst>
              <a:ext uri="{FF2B5EF4-FFF2-40B4-BE49-F238E27FC236}">
                <a16:creationId xmlns:a16="http://schemas.microsoft.com/office/drawing/2014/main" id="{B00AC030-2E43-434C-826D-6642AE951E91}"/>
              </a:ext>
            </a:extLst>
          </p:cNvPr>
          <p:cNvSpPr/>
          <p:nvPr/>
        </p:nvSpPr>
        <p:spPr>
          <a:xfrm flipH="1">
            <a:off x="-194338" y="856920"/>
            <a:ext cx="6185642" cy="6185642"/>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411" y="685043"/>
            <a:ext cx="4737020" cy="1015663"/>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200" dirty="0">
                <a:solidFill>
                  <a:srgbClr val="5B686E"/>
                </a:solidFill>
                <a:latin typeface="Co Text Light" panose="020B0303060202020204" pitchFamily="34" charset="0"/>
                <a:cs typeface="Co Text Light" panose="020B0303060202020204" pitchFamily="34" charset="0"/>
              </a:rPr>
              <a:t>Chamber Primary Health Cash Plan</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625" y="1909763"/>
            <a:ext cx="4732338" cy="450879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spcAft>
                <a:spcPts val="1200"/>
              </a:spcAft>
              <a:buClr>
                <a:schemeClr val="tx2"/>
              </a:buClr>
            </a:pPr>
            <a:r>
              <a:rPr lang="en-US" sz="1800" dirty="0"/>
              <a:t>Money back towards your essential health bills</a:t>
            </a:r>
          </a:p>
          <a:p>
            <a:pPr marL="457200" indent="-457200">
              <a:lnSpc>
                <a:spcPct val="120000"/>
              </a:lnSpc>
              <a:spcBef>
                <a:spcPts val="0"/>
              </a:spcBef>
              <a:spcAft>
                <a:spcPts val="1200"/>
              </a:spcAft>
              <a:buClr>
                <a:schemeClr val="tx2"/>
              </a:buClr>
            </a:pPr>
            <a:r>
              <a:rPr lang="en-US" sz="1800" dirty="0"/>
              <a:t>One year benefit periods with 100% reimbursement, up to set limits</a:t>
            </a:r>
          </a:p>
          <a:p>
            <a:pPr marL="457200" indent="-457200">
              <a:lnSpc>
                <a:spcPct val="120000"/>
              </a:lnSpc>
              <a:spcBef>
                <a:spcPts val="0"/>
              </a:spcBef>
              <a:spcAft>
                <a:spcPts val="1200"/>
              </a:spcAft>
              <a:buClr>
                <a:schemeClr val="tx2"/>
              </a:buClr>
            </a:pPr>
            <a:r>
              <a:rPr lang="en-GB" sz="1800" dirty="0"/>
              <a:t>Health &amp; wellbeing services</a:t>
            </a:r>
          </a:p>
          <a:p>
            <a:pPr marL="457200" indent="-457200">
              <a:lnSpc>
                <a:spcPct val="120000"/>
              </a:lnSpc>
              <a:spcBef>
                <a:spcPts val="0"/>
              </a:spcBef>
              <a:spcAft>
                <a:spcPts val="1200"/>
              </a:spcAft>
              <a:buClr>
                <a:schemeClr val="tx2"/>
              </a:buClr>
            </a:pPr>
            <a:r>
              <a:rPr lang="en-US" sz="1800" dirty="0"/>
              <a:t>Voluntary upgrades and partner cover available</a:t>
            </a:r>
          </a:p>
        </p:txBody>
      </p:sp>
    </p:spTree>
    <p:extLst>
      <p:ext uri="{BB962C8B-B14F-4D97-AF65-F5344CB8AC3E}">
        <p14:creationId xmlns:p14="http://schemas.microsoft.com/office/powerpoint/2010/main" val="334292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D302F9-A707-FC4C-95AC-8576F37B08CB}"/>
              </a:ext>
            </a:extLst>
          </p:cNvPr>
          <p:cNvSpPr txBox="1"/>
          <p:nvPr/>
        </p:nvSpPr>
        <p:spPr>
          <a:xfrm>
            <a:off x="723967" y="685043"/>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Key features</a:t>
            </a:r>
          </a:p>
        </p:txBody>
      </p:sp>
      <p:sp>
        <p:nvSpPr>
          <p:cNvPr id="7" name="TextBox 6">
            <a:extLst>
              <a:ext uri="{FF2B5EF4-FFF2-40B4-BE49-F238E27FC236}">
                <a16:creationId xmlns:a16="http://schemas.microsoft.com/office/drawing/2014/main" id="{158E5E8A-6859-EF43-8C16-01DA1C8BA5EF}"/>
              </a:ext>
            </a:extLst>
          </p:cNvPr>
          <p:cNvSpPr txBox="1"/>
          <p:nvPr/>
        </p:nvSpPr>
        <p:spPr>
          <a:xfrm>
            <a:off x="723967" y="1623654"/>
            <a:ext cx="4772667"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No medical required before joining</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No waiting period</a:t>
            </a:r>
          </a:p>
          <a:p>
            <a:endParaRPr lang="en-US" dirty="0">
              <a:solidFill>
                <a:srgbClr val="5B686E"/>
              </a:solidFill>
              <a:latin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rPr>
              <a:t>No limit on number of claims</a:t>
            </a:r>
            <a:r>
              <a:rPr lang="en-GB" dirty="0">
                <a:solidFill>
                  <a:srgbClr val="5B686E"/>
                </a:solidFill>
                <a:latin typeface="Co Text Light" panose="020B0303060202020204" pitchFamily="34" charset="0"/>
              </a:rPr>
              <a:t>, up to limits of your cover level</a:t>
            </a:r>
            <a:endParaRPr lang="en-US" dirty="0">
              <a:solidFill>
                <a:srgbClr val="5B686E"/>
              </a:solidFill>
              <a:latin typeface="Co Text Light" panose="020B0303060202020204" pitchFamily="34" charset="0"/>
            </a:endParaRPr>
          </a:p>
          <a:p>
            <a:endParaRPr lang="en-US" dirty="0">
              <a:solidFill>
                <a:srgbClr val="5B686E"/>
              </a:solidFill>
              <a:latin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rPr>
              <a:t>Pre-existing medical conditions covered for all eligible </a:t>
            </a:r>
            <a:r>
              <a:rPr lang="en-US" dirty="0">
                <a:solidFill>
                  <a:srgbClr val="5B686E"/>
                </a:solidFill>
                <a:latin typeface="Co Text Light" panose="020B0303060202020204" pitchFamily="34" charset="0"/>
                <a:cs typeface="Co Text Light" panose="020B0303060202020204" pitchFamily="34" charset="0"/>
              </a:rPr>
              <a:t>employees</a:t>
            </a:r>
          </a:p>
          <a:p>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Some worldwide cover available</a:t>
            </a:r>
          </a:p>
          <a:p>
            <a:pPr marL="285750" indent="-285750">
              <a:buFont typeface="Arial" panose="020B0604020202020204" pitchFamily="34" charset="0"/>
              <a:buChar char="•"/>
            </a:pPr>
            <a:endParaRPr lang="en-US" dirty="0">
              <a:solidFill>
                <a:srgbClr val="5B686E"/>
              </a:solidFill>
              <a:latin typeface="Co Text Light" panose="020B0303060202020204" pitchFamily="34" charset="0"/>
              <a:cs typeface="Co Text Light" panose="020B0303060202020204" pitchFamily="34" charset="0"/>
            </a:endParaRPr>
          </a:p>
          <a:p>
            <a:pPr marL="285750" indent="-285750">
              <a:buFont typeface="Arial" panose="020B0604020202020204" pitchFamily="34" charset="0"/>
              <a:buChar char="•"/>
            </a:pPr>
            <a:r>
              <a:rPr lang="en-US" dirty="0">
                <a:solidFill>
                  <a:srgbClr val="5B686E"/>
                </a:solidFill>
                <a:latin typeface="Co Text Light" panose="020B0303060202020204" pitchFamily="34" charset="0"/>
                <a:cs typeface="Co Text Light" panose="020B0303060202020204" pitchFamily="34" charset="0"/>
              </a:rPr>
              <a:t>Dependent children covered on key benefits at no extra cost</a:t>
            </a:r>
          </a:p>
        </p:txBody>
      </p:sp>
      <p:sp>
        <p:nvSpPr>
          <p:cNvPr id="6" name="Oval 5">
            <a:extLst>
              <a:ext uri="{FF2B5EF4-FFF2-40B4-BE49-F238E27FC236}">
                <a16:creationId xmlns:a16="http://schemas.microsoft.com/office/drawing/2014/main" id="{0B20950E-AEDE-2942-8D60-CE64164CEA6F}"/>
              </a:ext>
            </a:extLst>
          </p:cNvPr>
          <p:cNvSpPr/>
          <p:nvPr/>
        </p:nvSpPr>
        <p:spPr>
          <a:xfrm>
            <a:off x="6289518" y="35490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2C8448-DF4A-E64C-918F-A5E13B090FEC}"/>
              </a:ext>
            </a:extLst>
          </p:cNvPr>
          <p:cNvSpPr/>
          <p:nvPr/>
        </p:nvSpPr>
        <p:spPr>
          <a:xfrm>
            <a:off x="6773225" y="83861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C3E86D-372B-AA49-8A29-650D77D5A96A}"/>
              </a:ext>
            </a:extLst>
          </p:cNvPr>
          <p:cNvSpPr/>
          <p:nvPr/>
        </p:nvSpPr>
        <p:spPr>
          <a:xfrm>
            <a:off x="7028010" y="1093396"/>
            <a:ext cx="4682558" cy="4682558"/>
          </a:xfrm>
          <a:prstGeom prst="ellipse">
            <a:avLst/>
          </a:prstGeom>
          <a:blipFill dpi="0" rotWithShape="1">
            <a:blip r:embed="rId3" cstate="print">
              <a:extLst>
                <a:ext uri="{28A0092B-C50C-407E-A947-70E740481C1C}">
                  <a14:useLocalDpi xmlns:a14="http://schemas.microsoft.com/office/drawing/2010/main"/>
                </a:ext>
              </a:extLst>
            </a:blip>
            <a:srcRect/>
            <a:stretch>
              <a:fillRect t="2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0328560-C415-44A1-965B-36164C1B9306}"/>
              </a:ext>
            </a:extLst>
          </p:cNvPr>
          <p:cNvSpPr/>
          <p:nvPr/>
        </p:nvSpPr>
        <p:spPr>
          <a:xfrm>
            <a:off x="5697287" y="340321"/>
            <a:ext cx="1630800" cy="16289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descr="Checklist outline">
            <a:extLst>
              <a:ext uri="{FF2B5EF4-FFF2-40B4-BE49-F238E27FC236}">
                <a16:creationId xmlns:a16="http://schemas.microsoft.com/office/drawing/2014/main" id="{9134938E-7CEB-4319-A806-E75C0A74DB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5577" y="597694"/>
            <a:ext cx="1114221" cy="1114221"/>
          </a:xfrm>
          <a:prstGeom prst="rect">
            <a:avLst/>
          </a:prstGeom>
        </p:spPr>
      </p:pic>
    </p:spTree>
    <p:extLst>
      <p:ext uri="{BB962C8B-B14F-4D97-AF65-F5344CB8AC3E}">
        <p14:creationId xmlns:p14="http://schemas.microsoft.com/office/powerpoint/2010/main" val="239945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nline Media 29" title="How to claim on your health cash plan">
            <a:hlinkClick r:id="" action="ppaction://media"/>
            <a:extLst>
              <a:ext uri="{FF2B5EF4-FFF2-40B4-BE49-F238E27FC236}">
                <a16:creationId xmlns:a16="http://schemas.microsoft.com/office/drawing/2014/main" id="{C3494F1B-3C84-44D8-A064-8CDDDB30578D}"/>
              </a:ext>
            </a:extLst>
          </p:cNvPr>
          <p:cNvPicPr>
            <a:picLocks noRot="1" noChangeAspect="1"/>
          </p:cNvPicPr>
          <p:nvPr>
            <a:videoFile r:link="rId1"/>
          </p:nvPr>
        </p:nvPicPr>
        <p:blipFill>
          <a:blip r:embed="rId4"/>
          <a:stretch>
            <a:fillRect/>
          </a:stretch>
        </p:blipFill>
        <p:spPr>
          <a:xfrm>
            <a:off x="6096000" y="2274803"/>
            <a:ext cx="5824900" cy="3276506"/>
          </a:xfrm>
          <a:prstGeom prst="rect">
            <a:avLst/>
          </a:prstGeom>
        </p:spPr>
      </p:pic>
      <p:sp>
        <p:nvSpPr>
          <p:cNvPr id="11" name="TextBox 10">
            <a:extLst>
              <a:ext uri="{FF2B5EF4-FFF2-40B4-BE49-F238E27FC236}">
                <a16:creationId xmlns:a16="http://schemas.microsoft.com/office/drawing/2014/main" id="{15F8A3FA-367F-40C5-8AB5-B4840A957A7C}"/>
              </a:ext>
            </a:extLst>
          </p:cNvPr>
          <p:cNvSpPr txBox="1"/>
          <p:nvPr/>
        </p:nvSpPr>
        <p:spPr>
          <a:xfrm>
            <a:off x="723965" y="838611"/>
            <a:ext cx="4440025" cy="553998"/>
          </a:xfrm>
          <a:prstGeom prst="rect">
            <a:avLst/>
          </a:prstGeom>
          <a:noFill/>
        </p:spPr>
        <p:txBody>
          <a:bodyPr wrap="square" rtlCol="0">
            <a:spAutoFit/>
          </a:bodyPr>
          <a:lstStyle/>
          <a:p>
            <a:r>
              <a:rPr lang="en-US" sz="3000" dirty="0">
                <a:solidFill>
                  <a:srgbClr val="5B686E"/>
                </a:solidFill>
                <a:latin typeface="Co Text Light" panose="020B0303060202020204" pitchFamily="34" charset="0"/>
                <a:cs typeface="Co Text Light" panose="020B0303060202020204" pitchFamily="34" charset="0"/>
              </a:rPr>
              <a:t>How to claim</a:t>
            </a:r>
          </a:p>
        </p:txBody>
      </p:sp>
      <p:sp>
        <p:nvSpPr>
          <p:cNvPr id="9" name="TextBox 8">
            <a:extLst>
              <a:ext uri="{FF2B5EF4-FFF2-40B4-BE49-F238E27FC236}">
                <a16:creationId xmlns:a16="http://schemas.microsoft.com/office/drawing/2014/main" id="{02B8BF8A-E02A-4D4A-997B-5206FDCB9C30}"/>
              </a:ext>
            </a:extLst>
          </p:cNvPr>
          <p:cNvSpPr txBox="1"/>
          <p:nvPr/>
        </p:nvSpPr>
        <p:spPr>
          <a:xfrm>
            <a:off x="2405092" y="1811420"/>
            <a:ext cx="3497391" cy="923330"/>
          </a:xfrm>
          <a:prstGeom prst="rect">
            <a:avLst/>
          </a:prstGeom>
          <a:noFill/>
        </p:spPr>
        <p:txBody>
          <a:bodyPr wrap="square">
            <a:spAutoFit/>
          </a:bodyPr>
          <a:lstStyle/>
          <a:p>
            <a:r>
              <a:rPr lang="en-US" dirty="0">
                <a:solidFill>
                  <a:srgbClr val="5B686E"/>
                </a:solidFill>
              </a:rPr>
              <a:t>Pay for your treatment as normal and remember to keep hold of the receipt</a:t>
            </a:r>
            <a:endParaRPr lang="en-GB" dirty="0">
              <a:solidFill>
                <a:srgbClr val="5B686E"/>
              </a:solidFill>
            </a:endParaRPr>
          </a:p>
        </p:txBody>
      </p:sp>
      <p:sp>
        <p:nvSpPr>
          <p:cNvPr id="13" name="TextBox 12">
            <a:extLst>
              <a:ext uri="{FF2B5EF4-FFF2-40B4-BE49-F238E27FC236}">
                <a16:creationId xmlns:a16="http://schemas.microsoft.com/office/drawing/2014/main" id="{80DBD72E-0904-48E9-89C5-8C422518C292}"/>
              </a:ext>
            </a:extLst>
          </p:cNvPr>
          <p:cNvSpPr txBox="1"/>
          <p:nvPr/>
        </p:nvSpPr>
        <p:spPr>
          <a:xfrm>
            <a:off x="2405092" y="3431603"/>
            <a:ext cx="3398045" cy="923330"/>
          </a:xfrm>
          <a:prstGeom prst="rect">
            <a:avLst/>
          </a:prstGeom>
          <a:noFill/>
        </p:spPr>
        <p:txBody>
          <a:bodyPr wrap="square">
            <a:spAutoFit/>
          </a:bodyPr>
          <a:lstStyle/>
          <a:p>
            <a:r>
              <a:rPr lang="en-US" dirty="0">
                <a:solidFill>
                  <a:srgbClr val="5B686E"/>
                </a:solidFill>
              </a:rPr>
              <a:t>Submit your claim online with a picture of your receipt, or send it through the post</a:t>
            </a:r>
            <a:endParaRPr lang="en-GB" dirty="0">
              <a:solidFill>
                <a:srgbClr val="5B686E"/>
              </a:solidFill>
            </a:endParaRPr>
          </a:p>
        </p:txBody>
      </p:sp>
      <p:sp>
        <p:nvSpPr>
          <p:cNvPr id="14" name="TextBox 13">
            <a:extLst>
              <a:ext uri="{FF2B5EF4-FFF2-40B4-BE49-F238E27FC236}">
                <a16:creationId xmlns:a16="http://schemas.microsoft.com/office/drawing/2014/main" id="{1B7BA4C5-91A8-454E-9611-E8823DF92AD9}"/>
              </a:ext>
            </a:extLst>
          </p:cNvPr>
          <p:cNvSpPr txBox="1"/>
          <p:nvPr/>
        </p:nvSpPr>
        <p:spPr>
          <a:xfrm>
            <a:off x="2405092" y="5050497"/>
            <a:ext cx="3398045" cy="1200329"/>
          </a:xfrm>
          <a:prstGeom prst="rect">
            <a:avLst/>
          </a:prstGeom>
          <a:noFill/>
        </p:spPr>
        <p:txBody>
          <a:bodyPr wrap="square">
            <a:spAutoFit/>
          </a:bodyPr>
          <a:lstStyle/>
          <a:p>
            <a:r>
              <a:rPr lang="en-US" dirty="0">
                <a:solidFill>
                  <a:srgbClr val="5B686E"/>
                </a:solidFill>
              </a:rPr>
              <a:t>We’ll process online claims within 2 working days and pay the money straight into your account</a:t>
            </a:r>
            <a:endParaRPr lang="en-GB" dirty="0">
              <a:solidFill>
                <a:srgbClr val="5B686E"/>
              </a:solidFill>
            </a:endParaRPr>
          </a:p>
        </p:txBody>
      </p:sp>
      <p:grpSp>
        <p:nvGrpSpPr>
          <p:cNvPr id="16" name="Group 15">
            <a:extLst>
              <a:ext uri="{FF2B5EF4-FFF2-40B4-BE49-F238E27FC236}">
                <a16:creationId xmlns:a16="http://schemas.microsoft.com/office/drawing/2014/main" id="{20D3386E-AD09-496B-ADA8-2F465B9659F9}"/>
              </a:ext>
            </a:extLst>
          </p:cNvPr>
          <p:cNvGrpSpPr/>
          <p:nvPr/>
        </p:nvGrpSpPr>
        <p:grpSpPr>
          <a:xfrm>
            <a:off x="628459" y="1733085"/>
            <a:ext cx="1080000" cy="1080000"/>
            <a:chOff x="3867699" y="642937"/>
            <a:chExt cx="1737235" cy="1737235"/>
          </a:xfrm>
        </p:grpSpPr>
        <p:grpSp>
          <p:nvGrpSpPr>
            <p:cNvPr id="17" name="Group 9">
              <a:extLst>
                <a:ext uri="{FF2B5EF4-FFF2-40B4-BE49-F238E27FC236}">
                  <a16:creationId xmlns:a16="http://schemas.microsoft.com/office/drawing/2014/main" id="{5F260E85-CC9E-4F09-AC73-1DB52F3F9CDC}"/>
                </a:ext>
              </a:extLst>
            </p:cNvPr>
            <p:cNvGrpSpPr/>
            <p:nvPr/>
          </p:nvGrpSpPr>
          <p:grpSpPr>
            <a:xfrm>
              <a:off x="3867699" y="642937"/>
              <a:ext cx="1737235" cy="1737235"/>
              <a:chOff x="0" y="0"/>
              <a:chExt cx="6350000" cy="6350000"/>
            </a:xfrm>
          </p:grpSpPr>
          <p:sp>
            <p:nvSpPr>
              <p:cNvPr id="19" name="Freeform 10">
                <a:extLst>
                  <a:ext uri="{FF2B5EF4-FFF2-40B4-BE49-F238E27FC236}">
                    <a16:creationId xmlns:a16="http://schemas.microsoft.com/office/drawing/2014/main" id="{D1BBB7F3-0C2E-4CDA-92BC-40918032622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18" name="Picture 11">
              <a:extLst>
                <a:ext uri="{FF2B5EF4-FFF2-40B4-BE49-F238E27FC236}">
                  <a16:creationId xmlns:a16="http://schemas.microsoft.com/office/drawing/2014/main" id="{724A3088-BC77-49C7-BA5D-F7F64CCCC7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347850" y="967295"/>
              <a:ext cx="776932" cy="1088521"/>
            </a:xfrm>
            <a:prstGeom prst="rect">
              <a:avLst/>
            </a:prstGeom>
          </p:spPr>
        </p:pic>
      </p:grpSp>
      <p:grpSp>
        <p:nvGrpSpPr>
          <p:cNvPr id="20" name="Group 19">
            <a:extLst>
              <a:ext uri="{FF2B5EF4-FFF2-40B4-BE49-F238E27FC236}">
                <a16:creationId xmlns:a16="http://schemas.microsoft.com/office/drawing/2014/main" id="{4FD6E076-3014-4E8B-A8FB-39684F40F199}"/>
              </a:ext>
            </a:extLst>
          </p:cNvPr>
          <p:cNvGrpSpPr/>
          <p:nvPr/>
        </p:nvGrpSpPr>
        <p:grpSpPr>
          <a:xfrm>
            <a:off x="631433" y="3352623"/>
            <a:ext cx="1080000" cy="1080000"/>
            <a:chOff x="5926510" y="642938"/>
            <a:chExt cx="1737235" cy="1737235"/>
          </a:xfrm>
        </p:grpSpPr>
        <p:grpSp>
          <p:nvGrpSpPr>
            <p:cNvPr id="21" name="Group 13">
              <a:extLst>
                <a:ext uri="{FF2B5EF4-FFF2-40B4-BE49-F238E27FC236}">
                  <a16:creationId xmlns:a16="http://schemas.microsoft.com/office/drawing/2014/main" id="{BFC8703E-2B9B-4AE1-A7F3-79651530F784}"/>
                </a:ext>
              </a:extLst>
            </p:cNvPr>
            <p:cNvGrpSpPr/>
            <p:nvPr/>
          </p:nvGrpSpPr>
          <p:grpSpPr>
            <a:xfrm>
              <a:off x="5926510" y="642938"/>
              <a:ext cx="1737235" cy="1737235"/>
              <a:chOff x="0" y="0"/>
              <a:chExt cx="6350000" cy="6350000"/>
            </a:xfrm>
          </p:grpSpPr>
          <p:sp>
            <p:nvSpPr>
              <p:cNvPr id="23" name="Freeform 14">
                <a:extLst>
                  <a:ext uri="{FF2B5EF4-FFF2-40B4-BE49-F238E27FC236}">
                    <a16:creationId xmlns:a16="http://schemas.microsoft.com/office/drawing/2014/main" id="{B9558A9D-A220-464F-A559-BD3B9DA342E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22" name="Picture 17">
              <a:extLst>
                <a:ext uri="{FF2B5EF4-FFF2-40B4-BE49-F238E27FC236}">
                  <a16:creationId xmlns:a16="http://schemas.microsoft.com/office/drawing/2014/main" id="{1475A0DA-A923-42F9-A57F-3522B075D38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296734" y="1013162"/>
              <a:ext cx="996787" cy="996787"/>
            </a:xfrm>
            <a:prstGeom prst="rect">
              <a:avLst/>
            </a:prstGeom>
          </p:spPr>
        </p:pic>
      </p:grpSp>
      <p:grpSp>
        <p:nvGrpSpPr>
          <p:cNvPr id="24" name="Group 23">
            <a:extLst>
              <a:ext uri="{FF2B5EF4-FFF2-40B4-BE49-F238E27FC236}">
                <a16:creationId xmlns:a16="http://schemas.microsoft.com/office/drawing/2014/main" id="{8170F62F-B95B-4EDB-822F-AEFFC72BFC5E}"/>
              </a:ext>
            </a:extLst>
          </p:cNvPr>
          <p:cNvGrpSpPr/>
          <p:nvPr/>
        </p:nvGrpSpPr>
        <p:grpSpPr>
          <a:xfrm>
            <a:off x="633843" y="5110661"/>
            <a:ext cx="1080000" cy="1080000"/>
            <a:chOff x="7979839" y="642937"/>
            <a:chExt cx="1737235" cy="1737235"/>
          </a:xfrm>
        </p:grpSpPr>
        <p:grpSp>
          <p:nvGrpSpPr>
            <p:cNvPr id="25" name="Group 15">
              <a:extLst>
                <a:ext uri="{FF2B5EF4-FFF2-40B4-BE49-F238E27FC236}">
                  <a16:creationId xmlns:a16="http://schemas.microsoft.com/office/drawing/2014/main" id="{65BE453D-A163-48B4-BDF2-CABDF1BFBECF}"/>
                </a:ext>
              </a:extLst>
            </p:cNvPr>
            <p:cNvGrpSpPr/>
            <p:nvPr/>
          </p:nvGrpSpPr>
          <p:grpSpPr>
            <a:xfrm>
              <a:off x="7979839" y="642937"/>
              <a:ext cx="1737235" cy="1737235"/>
              <a:chOff x="0" y="0"/>
              <a:chExt cx="6350000" cy="6350000"/>
            </a:xfrm>
          </p:grpSpPr>
          <p:sp>
            <p:nvSpPr>
              <p:cNvPr id="27" name="Freeform 16">
                <a:extLst>
                  <a:ext uri="{FF2B5EF4-FFF2-40B4-BE49-F238E27FC236}">
                    <a16:creationId xmlns:a16="http://schemas.microsoft.com/office/drawing/2014/main" id="{969AA4D0-A052-4F8E-8ED9-2956EFD3800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pic>
          <p:nvPicPr>
            <p:cNvPr id="26" name="Picture 18">
              <a:extLst>
                <a:ext uri="{FF2B5EF4-FFF2-40B4-BE49-F238E27FC236}">
                  <a16:creationId xmlns:a16="http://schemas.microsoft.com/office/drawing/2014/main" id="{5B145FCE-81CE-4C28-BA93-37651EB1AE2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8332274" y="981458"/>
              <a:ext cx="1032365" cy="1060195"/>
            </a:xfrm>
            <a:prstGeom prst="rect">
              <a:avLst/>
            </a:prstGeom>
          </p:spPr>
        </p:pic>
      </p:grpSp>
      <p:sp>
        <p:nvSpPr>
          <p:cNvPr id="7" name="TextBox 6">
            <a:extLst>
              <a:ext uri="{FF2B5EF4-FFF2-40B4-BE49-F238E27FC236}">
                <a16:creationId xmlns:a16="http://schemas.microsoft.com/office/drawing/2014/main" id="{326BDC9E-FA56-4770-98FE-118B97EB958D}"/>
              </a:ext>
            </a:extLst>
          </p:cNvPr>
          <p:cNvSpPr txBox="1"/>
          <p:nvPr/>
        </p:nvSpPr>
        <p:spPr>
          <a:xfrm>
            <a:off x="2018057" y="1733085"/>
            <a:ext cx="470000" cy="461665"/>
          </a:xfrm>
          <a:prstGeom prst="rect">
            <a:avLst/>
          </a:prstGeom>
          <a:noFill/>
        </p:spPr>
        <p:txBody>
          <a:bodyPr wrap="none" rtlCol="0">
            <a:spAutoFit/>
          </a:bodyPr>
          <a:lstStyle/>
          <a:p>
            <a:r>
              <a:rPr lang="en-US" sz="2400" dirty="0">
                <a:solidFill>
                  <a:schemeClr val="accent1"/>
                </a:solidFill>
              </a:rPr>
              <a:t>1.</a:t>
            </a:r>
            <a:endParaRPr lang="en-GB" sz="2400" dirty="0">
              <a:solidFill>
                <a:schemeClr val="accent1"/>
              </a:solidFill>
            </a:endParaRPr>
          </a:p>
        </p:txBody>
      </p:sp>
      <p:sp>
        <p:nvSpPr>
          <p:cNvPr id="28" name="TextBox 27">
            <a:extLst>
              <a:ext uri="{FF2B5EF4-FFF2-40B4-BE49-F238E27FC236}">
                <a16:creationId xmlns:a16="http://schemas.microsoft.com/office/drawing/2014/main" id="{CBF40A8F-94E1-4FE5-A321-9983763B4DB8}"/>
              </a:ext>
            </a:extLst>
          </p:cNvPr>
          <p:cNvSpPr txBox="1"/>
          <p:nvPr/>
        </p:nvSpPr>
        <p:spPr>
          <a:xfrm>
            <a:off x="2018057" y="3364198"/>
            <a:ext cx="470000" cy="461665"/>
          </a:xfrm>
          <a:prstGeom prst="rect">
            <a:avLst/>
          </a:prstGeom>
          <a:noFill/>
        </p:spPr>
        <p:txBody>
          <a:bodyPr wrap="none" rtlCol="0">
            <a:spAutoFit/>
          </a:bodyPr>
          <a:lstStyle/>
          <a:p>
            <a:r>
              <a:rPr lang="en-US" sz="2400" dirty="0">
                <a:solidFill>
                  <a:schemeClr val="accent1"/>
                </a:solidFill>
              </a:rPr>
              <a:t>2.</a:t>
            </a:r>
            <a:endParaRPr lang="en-GB" sz="2400" dirty="0">
              <a:solidFill>
                <a:schemeClr val="accent1"/>
              </a:solidFill>
            </a:endParaRPr>
          </a:p>
        </p:txBody>
      </p:sp>
      <p:sp>
        <p:nvSpPr>
          <p:cNvPr id="29" name="TextBox 28">
            <a:extLst>
              <a:ext uri="{FF2B5EF4-FFF2-40B4-BE49-F238E27FC236}">
                <a16:creationId xmlns:a16="http://schemas.microsoft.com/office/drawing/2014/main" id="{ADB0F25F-EBC9-473F-9ECD-EFBD16442D29}"/>
              </a:ext>
            </a:extLst>
          </p:cNvPr>
          <p:cNvSpPr txBox="1"/>
          <p:nvPr/>
        </p:nvSpPr>
        <p:spPr>
          <a:xfrm>
            <a:off x="2018057" y="4988467"/>
            <a:ext cx="470000" cy="461665"/>
          </a:xfrm>
          <a:prstGeom prst="rect">
            <a:avLst/>
          </a:prstGeom>
          <a:noFill/>
        </p:spPr>
        <p:txBody>
          <a:bodyPr wrap="none" rtlCol="0">
            <a:spAutoFit/>
          </a:bodyPr>
          <a:lstStyle/>
          <a:p>
            <a:r>
              <a:rPr lang="en-US" sz="2400" dirty="0">
                <a:solidFill>
                  <a:schemeClr val="accent1"/>
                </a:solidFill>
              </a:rPr>
              <a:t>3.</a:t>
            </a:r>
            <a:endParaRPr lang="en-GB" sz="2400" dirty="0">
              <a:solidFill>
                <a:schemeClr val="accent1"/>
              </a:solidFill>
            </a:endParaRPr>
          </a:p>
        </p:txBody>
      </p:sp>
    </p:spTree>
    <p:extLst>
      <p:ext uri="{BB962C8B-B14F-4D97-AF65-F5344CB8AC3E}">
        <p14:creationId xmlns:p14="http://schemas.microsoft.com/office/powerpoint/2010/main" val="8893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F156BA2-B31C-4CC9-8817-E8835DC4F73E}"/>
              </a:ext>
            </a:extLst>
          </p:cNvPr>
          <p:cNvSpPr/>
          <p:nvPr/>
        </p:nvSpPr>
        <p:spPr>
          <a:xfrm>
            <a:off x="-194338" y="882843"/>
            <a:ext cx="6185642" cy="61856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ughnut 10">
            <a:extLst>
              <a:ext uri="{FF2B5EF4-FFF2-40B4-BE49-F238E27FC236}">
                <a16:creationId xmlns:a16="http://schemas.microsoft.com/office/drawing/2014/main" id="{B00AC030-2E43-434C-826D-6642AE951E91}"/>
              </a:ext>
            </a:extLst>
          </p:cNvPr>
          <p:cNvSpPr/>
          <p:nvPr/>
        </p:nvSpPr>
        <p:spPr>
          <a:xfrm flipH="1">
            <a:off x="-194338" y="856920"/>
            <a:ext cx="6185642" cy="6185642"/>
          </a:xfrm>
          <a:prstGeom prst="donut">
            <a:avLst>
              <a:gd name="adj" fmla="val 125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itle 3">
            <a:extLst>
              <a:ext uri="{FF2B5EF4-FFF2-40B4-BE49-F238E27FC236}">
                <a16:creationId xmlns:a16="http://schemas.microsoft.com/office/drawing/2014/main" id="{7E473EB8-9603-4227-9E19-8DBC1872BA2D}"/>
              </a:ext>
            </a:extLst>
          </p:cNvPr>
          <p:cNvSpPr txBox="1">
            <a:spLocks/>
          </p:cNvSpPr>
          <p:nvPr/>
        </p:nvSpPr>
        <p:spPr>
          <a:xfrm>
            <a:off x="6778411" y="685043"/>
            <a:ext cx="4737020" cy="1015663"/>
          </a:xfrm>
          <a:prstGeom prst="rect">
            <a:avLst/>
          </a:prstGeom>
        </p:spPr>
        <p:txBody>
          <a:bodyPr/>
          <a:lstStyle>
            <a:lvl1pPr algn="l" defTabSz="914400" rtl="0" eaLnBrk="1" latinLnBrk="0" hangingPunct="1">
              <a:lnSpc>
                <a:spcPct val="100000"/>
              </a:lnSpc>
              <a:spcBef>
                <a:spcPct val="0"/>
              </a:spcBef>
              <a:buNone/>
              <a:defRPr sz="4400" kern="1200">
                <a:solidFill>
                  <a:srgbClr val="5B686E"/>
                </a:solidFill>
                <a:latin typeface="+mj-lt"/>
                <a:ea typeface="+mj-ea"/>
                <a:cs typeface="+mj-cs"/>
              </a:defRPr>
            </a:lvl1pPr>
          </a:lstStyle>
          <a:p>
            <a:r>
              <a:rPr lang="en-GB" sz="3000" dirty="0"/>
              <a:t>Health and wellbeing services</a:t>
            </a:r>
          </a:p>
        </p:txBody>
      </p:sp>
      <p:sp>
        <p:nvSpPr>
          <p:cNvPr id="9" name="Text Placeholder 3">
            <a:extLst>
              <a:ext uri="{FF2B5EF4-FFF2-40B4-BE49-F238E27FC236}">
                <a16:creationId xmlns:a16="http://schemas.microsoft.com/office/drawing/2014/main" id="{33599ED7-A4D9-4491-9D06-79F2B6635787}"/>
              </a:ext>
            </a:extLst>
          </p:cNvPr>
          <p:cNvSpPr txBox="1">
            <a:spLocks/>
          </p:cNvSpPr>
          <p:nvPr/>
        </p:nvSpPr>
        <p:spPr>
          <a:xfrm>
            <a:off x="6778411" y="1721267"/>
            <a:ext cx="4902472" cy="4852787"/>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rgbClr val="5B686E"/>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5B686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Clr>
                <a:schemeClr val="tx2"/>
              </a:buClr>
              <a:buNone/>
            </a:pPr>
            <a:r>
              <a:rPr lang="en-US" dirty="0"/>
              <a:t>As well as cashback, you have access to valuable health and wellbeing services:</a:t>
            </a:r>
          </a:p>
          <a:p>
            <a:pPr marL="457200" indent="-457200">
              <a:lnSpc>
                <a:spcPct val="120000"/>
              </a:lnSpc>
              <a:spcBef>
                <a:spcPts val="0"/>
              </a:spcBef>
              <a:spcAft>
                <a:spcPts val="1200"/>
              </a:spcAft>
              <a:buClr>
                <a:srgbClr val="5B686E"/>
              </a:buClr>
            </a:pPr>
            <a:r>
              <a:rPr lang="en-US" dirty="0">
                <a:solidFill>
                  <a:schemeClr val="accent2"/>
                </a:solidFill>
              </a:rPr>
              <a:t>24 Hour Advice and Information Line</a:t>
            </a:r>
            <a:r>
              <a:rPr lang="en-US" dirty="0"/>
              <a:t> – confidential guidance on medical, legal or domestic issues, with online resources</a:t>
            </a:r>
          </a:p>
          <a:p>
            <a:pPr marL="457200" indent="-457200">
              <a:lnSpc>
                <a:spcPct val="120000"/>
              </a:lnSpc>
              <a:spcBef>
                <a:spcPts val="0"/>
              </a:spcBef>
              <a:spcAft>
                <a:spcPts val="1200"/>
              </a:spcAft>
              <a:buClr>
                <a:srgbClr val="5B686E"/>
              </a:buClr>
            </a:pPr>
            <a:r>
              <a:rPr lang="en-US" dirty="0">
                <a:solidFill>
                  <a:schemeClr val="accent2"/>
                </a:solidFill>
              </a:rPr>
              <a:t>DoctorLine</a:t>
            </a:r>
            <a:r>
              <a:rPr lang="en-US" dirty="0"/>
              <a:t> – 24/7 telephone access to a practising UK GP</a:t>
            </a:r>
          </a:p>
          <a:p>
            <a:pPr marL="457200" indent="-457200">
              <a:lnSpc>
                <a:spcPct val="120000"/>
              </a:lnSpc>
              <a:spcBef>
                <a:spcPts val="0"/>
              </a:spcBef>
              <a:spcAft>
                <a:spcPts val="1200"/>
              </a:spcAft>
              <a:buClr>
                <a:srgbClr val="5B686E"/>
              </a:buClr>
            </a:pPr>
            <a:r>
              <a:rPr lang="en-US" dirty="0">
                <a:solidFill>
                  <a:schemeClr val="accent2"/>
                </a:solidFill>
              </a:rPr>
              <a:t>Expert Medical Opinion/Best Doctors </a:t>
            </a:r>
            <a:r>
              <a:rPr lang="en-US" dirty="0"/>
              <a:t>– An expert second medical opinion from a world leading specialist </a:t>
            </a:r>
          </a:p>
          <a:p>
            <a:pPr marL="457200" indent="-457200">
              <a:lnSpc>
                <a:spcPct val="120000"/>
              </a:lnSpc>
              <a:spcBef>
                <a:spcPts val="0"/>
              </a:spcBef>
              <a:spcAft>
                <a:spcPts val="1200"/>
              </a:spcAft>
              <a:buClr>
                <a:srgbClr val="5B686E"/>
              </a:buClr>
            </a:pPr>
            <a:r>
              <a:rPr lang="en-US" dirty="0">
                <a:solidFill>
                  <a:schemeClr val="accent2"/>
                </a:solidFill>
              </a:rPr>
              <a:t>Westfield Rewards </a:t>
            </a:r>
            <a:r>
              <a:rPr lang="en-US" dirty="0"/>
              <a:t>– Discounts and special offers at hundreds of retailers, restaurants and destinations</a:t>
            </a:r>
          </a:p>
          <a:p>
            <a:pPr marL="457200" indent="-457200">
              <a:lnSpc>
                <a:spcPct val="120000"/>
              </a:lnSpc>
              <a:spcBef>
                <a:spcPts val="0"/>
              </a:spcBef>
              <a:spcAft>
                <a:spcPts val="1200"/>
              </a:spcAft>
              <a:buClr>
                <a:srgbClr val="5B686E"/>
              </a:buClr>
            </a:pPr>
            <a:r>
              <a:rPr lang="en-US" dirty="0">
                <a:solidFill>
                  <a:schemeClr val="accent2"/>
                </a:solidFill>
              </a:rPr>
              <a:t>Gym Discounts </a:t>
            </a:r>
            <a:r>
              <a:rPr lang="en-US" dirty="0"/>
              <a:t>– Discounted memberships at local gyms</a:t>
            </a:r>
          </a:p>
        </p:txBody>
      </p:sp>
    </p:spTree>
    <p:extLst>
      <p:ext uri="{BB962C8B-B14F-4D97-AF65-F5344CB8AC3E}">
        <p14:creationId xmlns:p14="http://schemas.microsoft.com/office/powerpoint/2010/main" val="263897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3" name="Table 4">
            <a:extLst>
              <a:ext uri="{FF2B5EF4-FFF2-40B4-BE49-F238E27FC236}">
                <a16:creationId xmlns:a16="http://schemas.microsoft.com/office/drawing/2014/main" id="{1A6789C0-65AC-473E-9FB9-9A21ED3750EE}"/>
              </a:ext>
            </a:extLst>
          </p:cNvPr>
          <p:cNvGraphicFramePr>
            <a:graphicFrameLocks noGrp="1"/>
          </p:cNvGraphicFramePr>
          <p:nvPr>
            <p:extLst>
              <p:ext uri="{D42A27DB-BD31-4B8C-83A1-F6EECF244321}">
                <p14:modId xmlns:p14="http://schemas.microsoft.com/office/powerpoint/2010/main" val="1865351254"/>
              </p:ext>
            </p:extLst>
          </p:nvPr>
        </p:nvGraphicFramePr>
        <p:xfrm>
          <a:off x="723108" y="784451"/>
          <a:ext cx="9696790" cy="5973451"/>
        </p:xfrm>
        <a:graphic>
          <a:graphicData uri="http://schemas.openxmlformats.org/drawingml/2006/table">
            <a:tbl>
              <a:tblPr firstRow="1" bandRow="1">
                <a:tableStyleId>{21E4AEA4-8DFA-4A89-87EB-49C32662AFE0}</a:tableStyleId>
              </a:tblPr>
              <a:tblGrid>
                <a:gridCol w="4912838">
                  <a:extLst>
                    <a:ext uri="{9D8B030D-6E8A-4147-A177-3AD203B41FA5}">
                      <a16:colId xmlns:a16="http://schemas.microsoft.com/office/drawing/2014/main" val="3233716018"/>
                    </a:ext>
                  </a:extLst>
                </a:gridCol>
                <a:gridCol w="1195988">
                  <a:extLst>
                    <a:ext uri="{9D8B030D-6E8A-4147-A177-3AD203B41FA5}">
                      <a16:colId xmlns:a16="http://schemas.microsoft.com/office/drawing/2014/main" val="2688458533"/>
                    </a:ext>
                  </a:extLst>
                </a:gridCol>
                <a:gridCol w="1195988">
                  <a:extLst>
                    <a:ext uri="{9D8B030D-6E8A-4147-A177-3AD203B41FA5}">
                      <a16:colId xmlns:a16="http://schemas.microsoft.com/office/drawing/2014/main" val="4023705520"/>
                    </a:ext>
                  </a:extLst>
                </a:gridCol>
                <a:gridCol w="1195988">
                  <a:extLst>
                    <a:ext uri="{9D8B030D-6E8A-4147-A177-3AD203B41FA5}">
                      <a16:colId xmlns:a16="http://schemas.microsoft.com/office/drawing/2014/main" val="3666180724"/>
                    </a:ext>
                  </a:extLst>
                </a:gridCol>
                <a:gridCol w="1195988">
                  <a:extLst>
                    <a:ext uri="{9D8B030D-6E8A-4147-A177-3AD203B41FA5}">
                      <a16:colId xmlns:a16="http://schemas.microsoft.com/office/drawing/2014/main" val="225429773"/>
                    </a:ext>
                  </a:extLst>
                </a:gridCol>
              </a:tblGrid>
              <a:tr h="311424">
                <a:tc>
                  <a:txBody>
                    <a:bodyPr/>
                    <a:lstStyle/>
                    <a:p>
                      <a:pPr algn="l"/>
                      <a:r>
                        <a:rPr lang="en-US" sz="1100" b="0" spc="-32" dirty="0">
                          <a:solidFill>
                            <a:srgbClr val="FFFFFF"/>
                          </a:solidFill>
                        </a:rPr>
                        <a:t>Level</a:t>
                      </a:r>
                      <a:endParaRPr lang="en-GB" sz="1100" b="0" dirty="0">
                        <a:latin typeface="+mn-lt"/>
                      </a:endParaRPr>
                    </a:p>
                  </a:txBody>
                  <a:tcPr marT="72000" marB="72000"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1</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2</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3</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4</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356996257"/>
                  </a:ext>
                </a:extLst>
              </a:tr>
              <a:tr h="0">
                <a:tc>
                  <a:txBody>
                    <a:bodyPr/>
                    <a:lstStyle/>
                    <a:p>
                      <a:r>
                        <a:rPr lang="en-US" sz="900" kern="1200" dirty="0">
                          <a:solidFill>
                            <a:schemeClr val="accent1"/>
                          </a:solidFill>
                          <a:latin typeface="+mn-lt"/>
                          <a:ea typeface="+mn-ea"/>
                          <a:cs typeface="+mn-cs"/>
                        </a:rPr>
                        <a:t>Money back on everyday health plus fitness and retail discounts</a:t>
                      </a:r>
                    </a:p>
                  </a:txBody>
                  <a:tcPr marT="28800" marB="28800">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349200">
                <a:tc>
                  <a:txBody>
                    <a:bodyPr/>
                    <a:lstStyle/>
                    <a:p>
                      <a:pPr marL="0" lvl="0" indent="0" algn="l">
                        <a:lnSpc>
                          <a:spcPts val="1111"/>
                        </a:lnSpc>
                        <a:spcBef>
                          <a:spcPct val="0"/>
                        </a:spcBef>
                      </a:pPr>
                      <a:r>
                        <a:rPr lang="en-US" sz="800" u="none" spc="-24" dirty="0">
                          <a:solidFill>
                            <a:srgbClr val="5D686E"/>
                          </a:solidFill>
                        </a:rPr>
                        <a:t>Optical</a:t>
                      </a:r>
                    </a:p>
                    <a:p>
                      <a:pPr marL="0" lvl="0" indent="0" algn="l">
                        <a:lnSpc>
                          <a:spcPts val="864"/>
                        </a:lnSpc>
                        <a:spcBef>
                          <a:spcPct val="0"/>
                        </a:spcBef>
                      </a:pP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950973098"/>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Dental</a:t>
                      </a:r>
                    </a:p>
                    <a:p>
                      <a:pPr marL="0" lvl="0" indent="0" algn="l" defTabSz="914400" rtl="0" eaLnBrk="1" latinLnBrk="0" hangingPunct="1">
                        <a:lnSpc>
                          <a:spcPts val="864"/>
                        </a:lnSpc>
                        <a:spcBef>
                          <a:spcPct val="0"/>
                        </a:spcBef>
                      </a:pPr>
                      <a:r>
                        <a:rPr lang="en-US" sz="630" u="none" kern="1200" spc="-18" dirty="0">
                          <a:solidFill>
                            <a:srgbClr val="5D686E"/>
                          </a:solidFill>
                          <a:latin typeface="+mn-lt"/>
                          <a:ea typeface="+mn-ea"/>
                          <a:cs typeface="+mn-cs"/>
                        </a:rPr>
                        <a:t>For you</a:t>
                      </a:r>
                    </a:p>
                  </a:txBody>
                  <a:tcP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991307534"/>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Dental Accident</a:t>
                      </a:r>
                    </a:p>
                    <a:p>
                      <a:pPr marL="0" lvl="0" indent="0" algn="l">
                        <a:lnSpc>
                          <a:spcPts val="864"/>
                        </a:lnSpc>
                        <a:spcBef>
                          <a:spcPct val="0"/>
                        </a:spcBef>
                      </a:pP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£110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£210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279213826"/>
                  </a:ext>
                </a:extLst>
              </a:tr>
              <a:tr h="349200">
                <a:tc>
                  <a:txBody>
                    <a:bodyPr/>
                    <a:lstStyle/>
                    <a:p>
                      <a:pPr marL="0" lvl="0" indent="0" algn="l">
                        <a:lnSpc>
                          <a:spcPts val="1111"/>
                        </a:lnSpc>
                        <a:spcBef>
                          <a:spcPct val="0"/>
                        </a:spcBef>
                      </a:pPr>
                      <a:r>
                        <a:rPr lang="en-US" sz="800" spc="-24" dirty="0">
                          <a:solidFill>
                            <a:srgbClr val="5D686E"/>
                          </a:solidFill>
                        </a:rPr>
                        <a:t>Chiropody</a:t>
                      </a:r>
                    </a:p>
                    <a:p>
                      <a:pPr marL="0" lvl="0" indent="0" algn="l">
                        <a:lnSpc>
                          <a:spcPts val="864"/>
                        </a:lnSpc>
                        <a:spcBef>
                          <a:spcPct val="0"/>
                        </a:spcBef>
                      </a:pP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467553320"/>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Specialist Consultations and Diagnostics</a:t>
                      </a:r>
                    </a:p>
                    <a:p>
                      <a:pPr marL="0" marR="0" lvl="0" indent="0" algn="l" defTabSz="914400" rtl="0" eaLnBrk="1" fontAlgn="auto" latinLnBrk="0" hangingPunct="1">
                        <a:lnSpc>
                          <a:spcPts val="1111"/>
                        </a:lnSpc>
                        <a:spcBef>
                          <a:spcPct val="0"/>
                        </a:spcBef>
                        <a:spcAft>
                          <a:spcPts val="0"/>
                        </a:spcAft>
                        <a:buClrTx/>
                        <a:buSzTx/>
                        <a:buFontTx/>
                        <a:buNone/>
                        <a:tabLst/>
                        <a:defRPr/>
                      </a:pPr>
                      <a:r>
                        <a:rPr lang="en-US" sz="630" u="none" kern="1200" spc="-18" dirty="0">
                          <a:solidFill>
                            <a:srgbClr val="5D686E"/>
                          </a:solidFill>
                          <a:latin typeface="+mn-lt"/>
                          <a:ea typeface="+mn-ea"/>
                          <a:cs typeface="+mn-cs"/>
                        </a:rPr>
                        <a:t>For you</a:t>
                      </a:r>
                    </a:p>
                  </a:txBody>
                  <a:tcP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endParaRPr kumimoji="0" lang="en-US" sz="800" b="0" i="0" u="none" strike="noStrike" kern="1200" cap="none" spc="-24" normalizeH="0" baseline="0" noProof="0" dirty="0">
                        <a:ln>
                          <a:noFill/>
                        </a:ln>
                        <a:solidFill>
                          <a:schemeClr val="tx1"/>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£600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£700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312715548"/>
                  </a:ext>
                </a:extLst>
              </a:tr>
              <a:tr h="349200">
                <a:tc>
                  <a:txBody>
                    <a:bodyPr/>
                    <a:lstStyle/>
                    <a:p>
                      <a:pPr>
                        <a:lnSpc>
                          <a:spcPts val="1111"/>
                        </a:lnSpc>
                      </a:pPr>
                      <a:r>
                        <a:rPr lang="en-US" sz="800" spc="-24" dirty="0">
                          <a:solidFill>
                            <a:srgbClr val="5D686E"/>
                          </a:solidFill>
                        </a:rPr>
                        <a:t>Therapy Treatments</a:t>
                      </a:r>
                    </a:p>
                    <a:p>
                      <a:pPr marL="0" lvl="0" indent="0" algn="l">
                        <a:lnSpc>
                          <a:spcPts val="864"/>
                        </a:lnSpc>
                        <a:spcBef>
                          <a:spcPct val="0"/>
                        </a:spcBef>
                      </a:pPr>
                      <a:r>
                        <a:rPr lang="en-US" sz="630" u="none" spc="-18" dirty="0">
                          <a:solidFill>
                            <a:srgbClr val="5D686E"/>
                          </a:solidFill>
                        </a:rPr>
                        <a:t>For you: Physiotherapy, Acupuncture, Chiropractic, Homeopathy, Osteopathy</a:t>
                      </a:r>
                    </a:p>
                  </a:txBody>
                  <a:tcP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£650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487684686"/>
                  </a:ext>
                </a:extLst>
              </a:tr>
              <a:tr h="349200">
                <a:tc>
                  <a:txBody>
                    <a:bodyPr/>
                    <a:lstStyle/>
                    <a:p>
                      <a:pPr marL="0" lvl="0" indent="0" algn="l">
                        <a:lnSpc>
                          <a:spcPts val="1111"/>
                        </a:lnSpc>
                        <a:spcBef>
                          <a:spcPct val="0"/>
                        </a:spcBef>
                      </a:pPr>
                      <a:r>
                        <a:rPr lang="en-US" sz="800" spc="-24" dirty="0">
                          <a:solidFill>
                            <a:srgbClr val="5D686E"/>
                          </a:solidFill>
                        </a:rPr>
                        <a:t>Westfield Rewards</a:t>
                      </a:r>
                    </a:p>
                    <a:p>
                      <a:pPr marL="0" lvl="0" indent="0" algn="l">
                        <a:lnSpc>
                          <a:spcPts val="864"/>
                        </a:lnSpc>
                        <a:spcBef>
                          <a:spcPct val="0"/>
                        </a:spcBef>
                      </a:pPr>
                      <a:r>
                        <a:rPr lang="en-US" sz="630" u="none" spc="-18" dirty="0">
                          <a:solidFill>
                            <a:srgbClr val="5D686E"/>
                          </a:solidFill>
                        </a:rPr>
                        <a:t>For you</a:t>
                      </a:r>
                    </a:p>
                  </a:txBody>
                  <a:tcP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233470539"/>
                  </a:ext>
                </a:extLst>
              </a:tr>
              <a:tr h="204103">
                <a:tc>
                  <a:txBody>
                    <a:bodyPr/>
                    <a:lstStyle/>
                    <a:p>
                      <a:r>
                        <a:rPr lang="en-US" sz="900" kern="1200" dirty="0">
                          <a:solidFill>
                            <a:schemeClr val="accent1"/>
                          </a:solidFill>
                          <a:latin typeface="+mn-lt"/>
                          <a:ea typeface="+mn-ea"/>
                          <a:cs typeface="+mn-cs"/>
                        </a:rPr>
                        <a:t>Fast access to diagnosis and treatment for body and mind</a:t>
                      </a:r>
                    </a:p>
                  </a:txBody>
                  <a:tcPr marT="28800" marB="28800"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314053192"/>
                  </a:ext>
                </a:extLst>
              </a:tr>
              <a:tr h="505729">
                <a:tc>
                  <a:txBody>
                    <a:bodyPr/>
                    <a:lstStyle/>
                    <a:p>
                      <a:pPr>
                        <a:lnSpc>
                          <a:spcPts val="1111"/>
                        </a:lnSpc>
                      </a:pPr>
                      <a:r>
                        <a:rPr lang="en-US" sz="800" spc="-24" dirty="0">
                          <a:solidFill>
                            <a:srgbClr val="5D686E"/>
                          </a:solidFill>
                        </a:rPr>
                        <a:t>Scanning Service - MRI, CT &amp; PET Scans</a:t>
                      </a:r>
                    </a:p>
                    <a:p>
                      <a:pPr>
                        <a:lnSpc>
                          <a:spcPts val="864"/>
                        </a:lnSpc>
                      </a:pPr>
                      <a:r>
                        <a:rPr lang="en-US" sz="630" spc="-18" dirty="0">
                          <a:solidFill>
                            <a:srgbClr val="5D686E"/>
                          </a:solidFill>
                        </a:rPr>
                        <a:t>For you</a:t>
                      </a:r>
                    </a:p>
                  </a:txBody>
                  <a:tcPr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507889610"/>
                  </a:ext>
                </a:extLst>
              </a:tr>
              <a:tr h="349200">
                <a:tc>
                  <a:txBody>
                    <a:bodyPr/>
                    <a:lstStyle/>
                    <a:p>
                      <a:pPr marL="0" lvl="0" indent="0" algn="l">
                        <a:lnSpc>
                          <a:spcPts val="1111"/>
                        </a:lnSpc>
                        <a:spcBef>
                          <a:spcPct val="0"/>
                        </a:spcBef>
                      </a:pPr>
                      <a:r>
                        <a:rPr lang="en-US" sz="800" u="none" spc="-24" dirty="0">
                          <a:solidFill>
                            <a:srgbClr val="5D686E"/>
                          </a:solidFill>
                        </a:rPr>
                        <a:t>DoctorLine</a:t>
                      </a:r>
                      <a:endParaRPr lang="en-US" sz="800" u="none" spc="-24" baseline="30000" dirty="0">
                        <a:solidFill>
                          <a:srgbClr val="5D686E"/>
                        </a:solidFill>
                      </a:endParaRPr>
                    </a:p>
                    <a:p>
                      <a:pPr marL="0" lvl="0" indent="0" algn="l">
                        <a:lnSpc>
                          <a:spcPts val="864"/>
                        </a:lnSpc>
                        <a:spcBef>
                          <a:spcPct val="0"/>
                        </a:spcBef>
                      </a:pPr>
                      <a:r>
                        <a:rPr lang="en-US" sz="630" u="none" spc="-18" dirty="0">
                          <a:solidFill>
                            <a:srgbClr val="5D686E"/>
                          </a:solidFill>
                        </a:rPr>
                        <a:t>For you, your partner and dependent children</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69446296"/>
                  </a:ext>
                </a:extLst>
              </a:tr>
              <a:tr h="349200">
                <a:tc>
                  <a:txBody>
                    <a:bodyPr/>
                    <a:lstStyle/>
                    <a:p>
                      <a:pPr>
                        <a:lnSpc>
                          <a:spcPts val="1111"/>
                        </a:lnSpc>
                      </a:pPr>
                      <a:r>
                        <a:rPr lang="en-US" sz="800" spc="-24" dirty="0">
                          <a:solidFill>
                            <a:srgbClr val="5D686E"/>
                          </a:solidFill>
                        </a:rPr>
                        <a:t>Expert Medical Opinion/Best Doctors</a:t>
                      </a:r>
                      <a:endParaRPr lang="en-US" sz="800" spc="-24" baseline="30000" dirty="0">
                        <a:solidFill>
                          <a:srgbClr val="5D686E"/>
                        </a:solidFill>
                      </a:endParaRPr>
                    </a:p>
                    <a:p>
                      <a:pPr>
                        <a:lnSpc>
                          <a:spcPts val="864"/>
                        </a:lnSpc>
                      </a:pPr>
                      <a:r>
                        <a:rPr lang="en-US" sz="630" spc="-18" dirty="0">
                          <a:solidFill>
                            <a:srgbClr val="5D686E"/>
                          </a:solidFill>
                        </a:rPr>
                        <a:t>For </a:t>
                      </a:r>
                      <a:r>
                        <a:rPr lang="en-US" sz="630" u="none" kern="1200" spc="-18" dirty="0">
                          <a:solidFill>
                            <a:srgbClr val="5D686E"/>
                          </a:solidFill>
                          <a:latin typeface="+mn-lt"/>
                          <a:ea typeface="+mn-ea"/>
                          <a:cs typeface="+mn-cs"/>
                        </a:rPr>
                        <a:t>you, your partner and dependent children</a:t>
                      </a:r>
                      <a:endParaRPr lang="en-US" sz="630" spc="-18" dirty="0">
                        <a:solidFill>
                          <a:srgbClr val="5D686E"/>
                        </a:solidFill>
                      </a:endParaRP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341007108"/>
                  </a:ext>
                </a:extLst>
              </a:tr>
              <a:tr h="349200">
                <a:tc>
                  <a:txBody>
                    <a:bodyPr/>
                    <a:lstStyle/>
                    <a:p>
                      <a:pPr>
                        <a:lnSpc>
                          <a:spcPts val="1111"/>
                        </a:lnSpc>
                      </a:pPr>
                      <a:r>
                        <a:rPr lang="en-US" sz="800" spc="-24" dirty="0">
                          <a:solidFill>
                            <a:srgbClr val="5D686E"/>
                          </a:solidFill>
                        </a:rPr>
                        <a:t>24 Hour Advice and Information Line including the Wisdom app</a:t>
                      </a:r>
                    </a:p>
                    <a:p>
                      <a:pPr>
                        <a:lnSpc>
                          <a:spcPts val="864"/>
                        </a:lnSpc>
                        <a:spcAft>
                          <a:spcPts val="300"/>
                        </a:spcAft>
                      </a:pPr>
                      <a:r>
                        <a:rPr lang="en-US" sz="631" kern="1200" spc="-18" dirty="0">
                          <a:solidFill>
                            <a:srgbClr val="5D686E"/>
                          </a:solidFill>
                          <a:latin typeface="+mn-lt"/>
                          <a:ea typeface="+mn-ea"/>
                          <a:cs typeface="+mn-cs"/>
                        </a:rPr>
                        <a:t>For you, </a:t>
                      </a:r>
                      <a:r>
                        <a:rPr lang="en-US" sz="630" u="none" spc="-18" dirty="0">
                          <a:solidFill>
                            <a:srgbClr val="5D686E"/>
                          </a:solidFill>
                        </a:rPr>
                        <a:t>your partner and your children</a:t>
                      </a:r>
                      <a:r>
                        <a:rPr lang="en-US" sz="631" u="none" kern="1200" spc="-18" dirty="0">
                          <a:solidFill>
                            <a:srgbClr val="5D686E"/>
                          </a:solidFill>
                          <a:latin typeface="+mn-lt"/>
                          <a:ea typeface="+mn-ea"/>
                          <a:cs typeface="+mn-cs"/>
                        </a:rPr>
                        <a:t>:</a:t>
                      </a:r>
                      <a:r>
                        <a:rPr lang="en-US" sz="631" kern="1200" spc="-18" dirty="0">
                          <a:solidFill>
                            <a:srgbClr val="5D686E"/>
                          </a:solidFill>
                          <a:latin typeface="+mn-lt"/>
                          <a:ea typeface="+mn-ea"/>
                          <a:cs typeface="+mn-cs"/>
                        </a:rPr>
                        <a:t> counselling, legal, health and wellbeing advice, online resources</a:t>
                      </a:r>
                    </a:p>
                    <a:p>
                      <a:pPr marL="0" marR="0" lvl="0" indent="0" algn="l" defTabSz="914400" rtl="0" eaLnBrk="1" fontAlgn="auto" latinLnBrk="0" hangingPunct="1">
                        <a:lnSpc>
                          <a:spcPts val="864"/>
                        </a:lnSpc>
                        <a:spcBef>
                          <a:spcPts val="0"/>
                        </a:spcBef>
                        <a:spcAft>
                          <a:spcPts val="0"/>
                        </a:spcAft>
                        <a:buClrTx/>
                        <a:buSzTx/>
                        <a:buFontTx/>
                        <a:buNone/>
                        <a:tabLst/>
                        <a:defRPr/>
                      </a:pPr>
                      <a:r>
                        <a:rPr lang="en-US" sz="800" spc="-18" dirty="0">
                          <a:solidFill>
                            <a:srgbClr val="5D686E"/>
                          </a:solidFill>
                        </a:rPr>
                        <a:t>Including up to six sessions of structured counselling </a:t>
                      </a:r>
                      <a:r>
                        <a:rPr lang="en-US" sz="631"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954588730"/>
                  </a:ext>
                </a:extLst>
              </a:tr>
              <a:tr h="349200">
                <a:tc>
                  <a:txBody>
                    <a:bodyPr/>
                    <a:lstStyle/>
                    <a:p>
                      <a:pPr>
                        <a:lnSpc>
                          <a:spcPts val="1111"/>
                        </a:lnSpc>
                      </a:pPr>
                      <a:r>
                        <a:rPr lang="en-US" sz="800" spc="-24" dirty="0">
                          <a:solidFill>
                            <a:srgbClr val="5D686E"/>
                          </a:solidFill>
                        </a:rPr>
                        <a:t>Gym Discounts</a:t>
                      </a:r>
                      <a:endParaRPr lang="en-US" sz="800" spc="-24" baseline="30000" dirty="0">
                        <a:solidFill>
                          <a:srgbClr val="5D686E"/>
                        </a:solidFill>
                      </a:endParaRPr>
                    </a:p>
                    <a:p>
                      <a:pPr>
                        <a:lnSpc>
                          <a:spcPts val="864"/>
                        </a:lnSpc>
                      </a:pPr>
                      <a:r>
                        <a:rPr lang="en-US" sz="630" spc="-18" dirty="0">
                          <a:solidFill>
                            <a:srgbClr val="5D686E"/>
                          </a:solidFill>
                        </a:rPr>
                        <a:t>For </a:t>
                      </a:r>
                      <a:r>
                        <a:rPr lang="en-US" sz="630" u="none" kern="1200" spc="-18" dirty="0">
                          <a:solidFill>
                            <a:srgbClr val="5D686E"/>
                          </a:solidFill>
                          <a:latin typeface="+mn-lt"/>
                          <a:ea typeface="+mn-ea"/>
                          <a:cs typeface="+mn-cs"/>
                        </a:rPr>
                        <a:t>you</a:t>
                      </a:r>
                      <a:endParaRPr lang="en-US" sz="630" spc="-18" dirty="0">
                        <a:solidFill>
                          <a:srgbClr val="5D686E"/>
                        </a:solidFill>
                      </a:endParaRP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445998601"/>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Personal Accident/Accidental Death</a:t>
                      </a:r>
                    </a:p>
                    <a:p>
                      <a:pPr marL="0" lvl="0" indent="0" algn="l">
                        <a:lnSpc>
                          <a:spcPts val="864"/>
                        </a:lnSpc>
                        <a:spcBef>
                          <a:spcPct val="0"/>
                        </a:spcBef>
                      </a:pP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£5,000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£15,000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£20,000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431605559"/>
                  </a:ext>
                </a:extLst>
              </a:tr>
              <a:tr h="349200">
                <a:tc>
                  <a:txBody>
                    <a:bodyPr/>
                    <a:lstStyle/>
                    <a:p>
                      <a:pPr marL="0" lvl="0" indent="0" algn="l">
                        <a:lnSpc>
                          <a:spcPts val="1111"/>
                        </a:lnSpc>
                        <a:spcBef>
                          <a:spcPct val="0"/>
                        </a:spcBef>
                      </a:pPr>
                      <a:r>
                        <a:rPr lang="en-US" sz="800" spc="-24" dirty="0">
                          <a:solidFill>
                            <a:srgbClr val="5D686E"/>
                          </a:solidFill>
                        </a:rPr>
                        <a:t>Personal Accident/Permanent Disability</a:t>
                      </a:r>
                      <a:br>
                        <a:rPr lang="en-US" sz="800" spc="-24" dirty="0">
                          <a:solidFill>
                            <a:srgbClr val="5D686E"/>
                          </a:solidFill>
                        </a:rPr>
                      </a:br>
                      <a:r>
                        <a:rPr lang="en-US" sz="630" u="none" spc="-18" dirty="0">
                          <a:solidFill>
                            <a:srgbClr val="5D686E"/>
                          </a:solidFill>
                        </a:rPr>
                        <a:t>For you</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Up to £10,000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Up to £15,000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mn-lt"/>
                          <a:ea typeface="+mn-ea"/>
                          <a:cs typeface="+mn-cs"/>
                        </a:rPr>
                        <a:t>Up to £20,000</a:t>
                      </a:r>
                      <a:endParaRPr kumimoji="0" lang="en-US" sz="800" b="0" i="0" u="none" strike="noStrike" kern="1200" cap="none" spc="-24" normalizeH="0" baseline="0" noProof="0" dirty="0">
                        <a:ln>
                          <a:noFill/>
                        </a:ln>
                        <a:solidFill>
                          <a:srgbClr val="5D686E"/>
                        </a:solidFill>
                        <a:effectLst/>
                        <a:uLnTx/>
                        <a:uFillTx/>
                        <a:latin typeface="Co Text Ligh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405763032"/>
                  </a:ext>
                </a:extLst>
              </a:tr>
            </a:tbl>
          </a:graphicData>
        </a:graphic>
      </p:graphicFrame>
      <p:sp>
        <p:nvSpPr>
          <p:cNvPr id="4" name="TextBox 3">
            <a:extLst>
              <a:ext uri="{FF2B5EF4-FFF2-40B4-BE49-F238E27FC236}">
                <a16:creationId xmlns:a16="http://schemas.microsoft.com/office/drawing/2014/main" id="{7AC97C25-F908-4D86-B380-F85EB96733D1}"/>
              </a:ext>
            </a:extLst>
          </p:cNvPr>
          <p:cNvSpPr txBox="1"/>
          <p:nvPr/>
        </p:nvSpPr>
        <p:spPr>
          <a:xfrm>
            <a:off x="619180" y="142332"/>
            <a:ext cx="7524695" cy="584775"/>
          </a:xfrm>
          <a:prstGeom prst="rect">
            <a:avLst/>
          </a:prstGeom>
          <a:noFill/>
        </p:spPr>
        <p:txBody>
          <a:bodyPr wrap="square" rtlCol="0">
            <a:spAutoFit/>
          </a:bodyPr>
          <a:lstStyle/>
          <a:p>
            <a:r>
              <a:rPr lang="en-GB" sz="3200" dirty="0">
                <a:solidFill>
                  <a:srgbClr val="5B686E"/>
                </a:solidFill>
                <a:latin typeface="Co Text Light" panose="020B0303060202020204" pitchFamily="34" charset="0"/>
                <a:cs typeface="Co Text Light" panose="020B0303060202020204" pitchFamily="34" charset="0"/>
              </a:rPr>
              <a:t>Chamber Primary Health Cash Plan</a:t>
            </a:r>
          </a:p>
        </p:txBody>
      </p:sp>
      <p:grpSp>
        <p:nvGrpSpPr>
          <p:cNvPr id="9" name="Group 8">
            <a:extLst>
              <a:ext uri="{FF2B5EF4-FFF2-40B4-BE49-F238E27FC236}">
                <a16:creationId xmlns:a16="http://schemas.microsoft.com/office/drawing/2014/main" id="{7513A4EA-9DE6-41AF-871D-26DB1B0CB31D}"/>
              </a:ext>
            </a:extLst>
          </p:cNvPr>
          <p:cNvGrpSpPr/>
          <p:nvPr/>
        </p:nvGrpSpPr>
        <p:grpSpPr>
          <a:xfrm>
            <a:off x="4951464" y="2476291"/>
            <a:ext cx="173228" cy="168842"/>
            <a:chOff x="4877460" y="3045181"/>
            <a:chExt cx="173228" cy="168842"/>
          </a:xfrm>
        </p:grpSpPr>
        <p:grpSp>
          <p:nvGrpSpPr>
            <p:cNvPr id="182" name="Group 255">
              <a:extLst>
                <a:ext uri="{FF2B5EF4-FFF2-40B4-BE49-F238E27FC236}">
                  <a16:creationId xmlns:a16="http://schemas.microsoft.com/office/drawing/2014/main" id="{08A48A27-2621-4D94-830E-A47954E48436}"/>
                </a:ext>
              </a:extLst>
            </p:cNvPr>
            <p:cNvGrpSpPr/>
            <p:nvPr/>
          </p:nvGrpSpPr>
          <p:grpSpPr>
            <a:xfrm>
              <a:off x="4882599" y="3045181"/>
              <a:ext cx="168089" cy="168842"/>
              <a:chOff x="14179" y="0"/>
              <a:chExt cx="6321680" cy="6350000"/>
            </a:xfrm>
            <a:solidFill>
              <a:schemeClr val="accent5"/>
            </a:solidFill>
          </p:grpSpPr>
          <p:sp>
            <p:nvSpPr>
              <p:cNvPr id="246" name="Freeform 256">
                <a:extLst>
                  <a:ext uri="{FF2B5EF4-FFF2-40B4-BE49-F238E27FC236}">
                    <a16:creationId xmlns:a16="http://schemas.microsoft.com/office/drawing/2014/main" id="{FD6DE864-BD27-4CED-9CDD-910B515572BE}"/>
                  </a:ext>
                </a:extLst>
              </p:cNvPr>
              <p:cNvSpPr/>
              <p:nvPr/>
            </p:nvSpPr>
            <p:spPr>
              <a:xfrm>
                <a:off x="14179" y="0"/>
                <a:ext cx="6321680"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188" name="TextBox 267">
              <a:extLst>
                <a:ext uri="{FF2B5EF4-FFF2-40B4-BE49-F238E27FC236}">
                  <a16:creationId xmlns:a16="http://schemas.microsoft.com/office/drawing/2014/main" id="{8F0FE27F-73C6-4226-AF3C-C9FFCE983384}"/>
                </a:ext>
              </a:extLst>
            </p:cNvPr>
            <p:cNvSpPr txBox="1"/>
            <p:nvPr/>
          </p:nvSpPr>
          <p:spPr>
            <a:xfrm>
              <a:off x="4877460" y="3094016"/>
              <a:ext cx="168842" cy="71173"/>
            </a:xfrm>
            <a:prstGeom prst="rect">
              <a:avLst/>
            </a:prstGeom>
          </p:spPr>
          <p:txBody>
            <a:bodyPr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7" name="Group 6">
            <a:extLst>
              <a:ext uri="{FF2B5EF4-FFF2-40B4-BE49-F238E27FC236}">
                <a16:creationId xmlns:a16="http://schemas.microsoft.com/office/drawing/2014/main" id="{8B6F5E03-86B3-4F5A-8A01-517085C90AA5}"/>
              </a:ext>
            </a:extLst>
          </p:cNvPr>
          <p:cNvGrpSpPr/>
          <p:nvPr/>
        </p:nvGrpSpPr>
        <p:grpSpPr>
          <a:xfrm>
            <a:off x="4952352" y="1405699"/>
            <a:ext cx="171452" cy="168842"/>
            <a:chOff x="4879612" y="1981850"/>
            <a:chExt cx="171452" cy="168842"/>
          </a:xfrm>
        </p:grpSpPr>
        <p:grpSp>
          <p:nvGrpSpPr>
            <p:cNvPr id="185" name="Group 261">
              <a:extLst>
                <a:ext uri="{FF2B5EF4-FFF2-40B4-BE49-F238E27FC236}">
                  <a16:creationId xmlns:a16="http://schemas.microsoft.com/office/drawing/2014/main" id="{18773F44-537A-476A-9525-756129F20209}"/>
                </a:ext>
              </a:extLst>
            </p:cNvPr>
            <p:cNvGrpSpPr/>
            <p:nvPr/>
          </p:nvGrpSpPr>
          <p:grpSpPr>
            <a:xfrm>
              <a:off x="4882222" y="1981850"/>
              <a:ext cx="168842" cy="168842"/>
              <a:chOff x="0" y="0"/>
              <a:chExt cx="6350000" cy="6350000"/>
            </a:xfrm>
          </p:grpSpPr>
          <p:sp>
            <p:nvSpPr>
              <p:cNvPr id="243" name="Freeform 262">
                <a:extLst>
                  <a:ext uri="{FF2B5EF4-FFF2-40B4-BE49-F238E27FC236}">
                    <a16:creationId xmlns:a16="http://schemas.microsoft.com/office/drawing/2014/main" id="{98A35EC9-160B-4E29-A66B-34D33530796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91" name="TextBox 270">
              <a:extLst>
                <a:ext uri="{FF2B5EF4-FFF2-40B4-BE49-F238E27FC236}">
                  <a16:creationId xmlns:a16="http://schemas.microsoft.com/office/drawing/2014/main" id="{4AA45584-6E09-4D69-A39B-99616809D22C}"/>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192" name="Group 271">
            <a:extLst>
              <a:ext uri="{FF2B5EF4-FFF2-40B4-BE49-F238E27FC236}">
                <a16:creationId xmlns:a16="http://schemas.microsoft.com/office/drawing/2014/main" id="{26B941BF-158A-448A-A31E-6098A4D651C5}"/>
              </a:ext>
            </a:extLst>
          </p:cNvPr>
          <p:cNvGrpSpPr/>
          <p:nvPr/>
        </p:nvGrpSpPr>
        <p:grpSpPr>
          <a:xfrm>
            <a:off x="5178737" y="2834083"/>
            <a:ext cx="168842" cy="168842"/>
            <a:chOff x="0" y="0"/>
            <a:chExt cx="225122" cy="225122"/>
          </a:xfrm>
        </p:grpSpPr>
        <p:grpSp>
          <p:nvGrpSpPr>
            <p:cNvPr id="240" name="Group 272">
              <a:extLst>
                <a:ext uri="{FF2B5EF4-FFF2-40B4-BE49-F238E27FC236}">
                  <a16:creationId xmlns:a16="http://schemas.microsoft.com/office/drawing/2014/main" id="{54606611-EFE0-4AB7-B48D-5F2A051C6FA0}"/>
                </a:ext>
              </a:extLst>
            </p:cNvPr>
            <p:cNvGrpSpPr/>
            <p:nvPr/>
          </p:nvGrpSpPr>
          <p:grpSpPr>
            <a:xfrm>
              <a:off x="0" y="0"/>
              <a:ext cx="225122" cy="225122"/>
              <a:chOff x="0" y="0"/>
              <a:chExt cx="6350000" cy="6350000"/>
            </a:xfrm>
          </p:grpSpPr>
          <p:sp>
            <p:nvSpPr>
              <p:cNvPr id="242" name="Freeform 273">
                <a:extLst>
                  <a:ext uri="{FF2B5EF4-FFF2-40B4-BE49-F238E27FC236}">
                    <a16:creationId xmlns:a16="http://schemas.microsoft.com/office/drawing/2014/main" id="{A7C731C5-735C-4D81-9049-92ECB2A9833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41" name="TextBox 274">
              <a:extLst>
                <a:ext uri="{FF2B5EF4-FFF2-40B4-BE49-F238E27FC236}">
                  <a16:creationId xmlns:a16="http://schemas.microsoft.com/office/drawing/2014/main" id="{ABE38785-EBC4-48F0-B358-752BF9344CB6}"/>
                </a:ext>
              </a:extLst>
            </p:cNvPr>
            <p:cNvSpPr txBox="1"/>
            <p:nvPr/>
          </p:nvSpPr>
          <p:spPr>
            <a:xfrm>
              <a:off x="0" y="65297"/>
              <a:ext cx="225122" cy="98172"/>
            </a:xfrm>
            <a:prstGeom prst="rect">
              <a:avLst/>
            </a:prstGeom>
          </p:spPr>
          <p:txBody>
            <a:bodyPr lIns="0" tIns="0" rIns="0" bIns="0" rtlCol="0" anchor="t">
              <a:spAutoFit/>
            </a:bodyPr>
            <a:lstStyle/>
            <a:p>
              <a:pPr marL="0" lvl="0" indent="0" algn="ctr">
                <a:lnSpc>
                  <a:spcPts val="616"/>
                </a:lnSpc>
                <a:spcBef>
                  <a:spcPct val="0"/>
                </a:spcBef>
              </a:pPr>
              <a:r>
                <a:rPr lang="en-US" sz="450" spc="-13">
                  <a:solidFill>
                    <a:srgbClr val="FFFFFF"/>
                  </a:solidFill>
                </a:rPr>
                <a:t>1yr</a:t>
              </a:r>
            </a:p>
          </p:txBody>
        </p:sp>
      </p:grpSp>
      <p:grpSp>
        <p:nvGrpSpPr>
          <p:cNvPr id="193" name="Group 275">
            <a:extLst>
              <a:ext uri="{FF2B5EF4-FFF2-40B4-BE49-F238E27FC236}">
                <a16:creationId xmlns:a16="http://schemas.microsoft.com/office/drawing/2014/main" id="{9EEEC460-A9A2-4748-BA0B-EC794EA7DD09}"/>
              </a:ext>
            </a:extLst>
          </p:cNvPr>
          <p:cNvGrpSpPr/>
          <p:nvPr/>
        </p:nvGrpSpPr>
        <p:grpSpPr>
          <a:xfrm>
            <a:off x="5178737" y="2834083"/>
            <a:ext cx="168842" cy="168842"/>
            <a:chOff x="0" y="0"/>
            <a:chExt cx="6350000" cy="6350000"/>
          </a:xfrm>
        </p:grpSpPr>
        <p:sp>
          <p:nvSpPr>
            <p:cNvPr id="239" name="Freeform 276">
              <a:extLst>
                <a:ext uri="{FF2B5EF4-FFF2-40B4-BE49-F238E27FC236}">
                  <a16:creationId xmlns:a16="http://schemas.microsoft.com/office/drawing/2014/main" id="{071D8B59-EC99-4B74-AD7C-C09011D1DE9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grpSp>
        <p:nvGrpSpPr>
          <p:cNvPr id="194" name="Group 277">
            <a:extLst>
              <a:ext uri="{FF2B5EF4-FFF2-40B4-BE49-F238E27FC236}">
                <a16:creationId xmlns:a16="http://schemas.microsoft.com/office/drawing/2014/main" id="{A785DC69-9572-4925-BCD6-BA156235B7AC}"/>
              </a:ext>
            </a:extLst>
          </p:cNvPr>
          <p:cNvGrpSpPr/>
          <p:nvPr/>
        </p:nvGrpSpPr>
        <p:grpSpPr>
          <a:xfrm>
            <a:off x="5178737" y="2834083"/>
            <a:ext cx="168842" cy="168842"/>
            <a:chOff x="0" y="0"/>
            <a:chExt cx="6350000" cy="6350000"/>
          </a:xfrm>
        </p:grpSpPr>
        <p:sp>
          <p:nvSpPr>
            <p:cNvPr id="238" name="Freeform 278">
              <a:extLst>
                <a:ext uri="{FF2B5EF4-FFF2-40B4-BE49-F238E27FC236}">
                  <a16:creationId xmlns:a16="http://schemas.microsoft.com/office/drawing/2014/main" id="{B346D355-FBDB-46AD-A5BD-BE60CBDFA62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grpSp>
        <p:nvGrpSpPr>
          <p:cNvPr id="200" name="Group 289">
            <a:extLst>
              <a:ext uri="{FF2B5EF4-FFF2-40B4-BE49-F238E27FC236}">
                <a16:creationId xmlns:a16="http://schemas.microsoft.com/office/drawing/2014/main" id="{03201CEE-8690-4383-9CE7-E7002E3F2C44}"/>
              </a:ext>
            </a:extLst>
          </p:cNvPr>
          <p:cNvGrpSpPr/>
          <p:nvPr/>
        </p:nvGrpSpPr>
        <p:grpSpPr>
          <a:xfrm>
            <a:off x="5178737" y="1405699"/>
            <a:ext cx="168842" cy="168842"/>
            <a:chOff x="0" y="0"/>
            <a:chExt cx="6350000" cy="6350000"/>
          </a:xfrm>
          <a:solidFill>
            <a:schemeClr val="accent4"/>
          </a:solidFill>
        </p:grpSpPr>
        <p:sp>
          <p:nvSpPr>
            <p:cNvPr id="232" name="Freeform 290">
              <a:extLst>
                <a:ext uri="{FF2B5EF4-FFF2-40B4-BE49-F238E27FC236}">
                  <a16:creationId xmlns:a16="http://schemas.microsoft.com/office/drawing/2014/main" id="{5D41C600-E597-48C9-8757-E47AD796CA0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201" name="TextBox 291">
            <a:extLst>
              <a:ext uri="{FF2B5EF4-FFF2-40B4-BE49-F238E27FC236}">
                <a16:creationId xmlns:a16="http://schemas.microsoft.com/office/drawing/2014/main" id="{B3F7B114-2A5C-4D29-AC50-0D4E8A7A062C}"/>
              </a:ext>
            </a:extLst>
          </p:cNvPr>
          <p:cNvSpPr txBox="1"/>
          <p:nvPr/>
        </p:nvSpPr>
        <p:spPr>
          <a:xfrm>
            <a:off x="5178737" y="288067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a:solidFill>
                  <a:srgbClr val="FFFFFF"/>
                </a:solidFill>
              </a:rPr>
              <a:t>1yr</a:t>
            </a:r>
          </a:p>
        </p:txBody>
      </p:sp>
      <p:sp>
        <p:nvSpPr>
          <p:cNvPr id="202" name="TextBox 292">
            <a:extLst>
              <a:ext uri="{FF2B5EF4-FFF2-40B4-BE49-F238E27FC236}">
                <a16:creationId xmlns:a16="http://schemas.microsoft.com/office/drawing/2014/main" id="{4000F0E2-4CE3-4072-81BB-C54ABBA9A979}"/>
              </a:ext>
            </a:extLst>
          </p:cNvPr>
          <p:cNvSpPr txBox="1"/>
          <p:nvPr/>
        </p:nvSpPr>
        <p:spPr>
          <a:xfrm>
            <a:off x="5178737" y="288067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a:solidFill>
                  <a:srgbClr val="FFFFFF"/>
                </a:solidFill>
              </a:rPr>
              <a:t>1yr</a:t>
            </a:r>
          </a:p>
        </p:txBody>
      </p:sp>
      <p:grpSp>
        <p:nvGrpSpPr>
          <p:cNvPr id="98" name="Group 97">
            <a:extLst>
              <a:ext uri="{FF2B5EF4-FFF2-40B4-BE49-F238E27FC236}">
                <a16:creationId xmlns:a16="http://schemas.microsoft.com/office/drawing/2014/main" id="{B65518E6-9508-4A68-B297-94F5561A1320}"/>
              </a:ext>
            </a:extLst>
          </p:cNvPr>
          <p:cNvGrpSpPr/>
          <p:nvPr/>
        </p:nvGrpSpPr>
        <p:grpSpPr>
          <a:xfrm>
            <a:off x="5178737" y="2827958"/>
            <a:ext cx="168842" cy="168842"/>
            <a:chOff x="5085487" y="3402973"/>
            <a:chExt cx="168842" cy="168842"/>
          </a:xfrm>
        </p:grpSpPr>
        <p:grpSp>
          <p:nvGrpSpPr>
            <p:cNvPr id="195" name="Group 279">
              <a:extLst>
                <a:ext uri="{FF2B5EF4-FFF2-40B4-BE49-F238E27FC236}">
                  <a16:creationId xmlns:a16="http://schemas.microsoft.com/office/drawing/2014/main" id="{69B4EEC0-DD73-4A5F-B23E-01076D0C1021}"/>
                </a:ext>
              </a:extLst>
            </p:cNvPr>
            <p:cNvGrpSpPr/>
            <p:nvPr/>
          </p:nvGrpSpPr>
          <p:grpSpPr>
            <a:xfrm>
              <a:off x="5085487" y="3402973"/>
              <a:ext cx="168842" cy="168842"/>
              <a:chOff x="0" y="0"/>
              <a:chExt cx="6350000" cy="6350000"/>
            </a:xfrm>
          </p:grpSpPr>
          <p:sp>
            <p:nvSpPr>
              <p:cNvPr id="237" name="Freeform 280">
                <a:extLst>
                  <a:ext uri="{FF2B5EF4-FFF2-40B4-BE49-F238E27FC236}">
                    <a16:creationId xmlns:a16="http://schemas.microsoft.com/office/drawing/2014/main" id="{E66914B7-F376-4888-9B72-4C260C73F8C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203" name="TextBox 293">
              <a:extLst>
                <a:ext uri="{FF2B5EF4-FFF2-40B4-BE49-F238E27FC236}">
                  <a16:creationId xmlns:a16="http://schemas.microsoft.com/office/drawing/2014/main" id="{8EB100A8-7D85-4188-9899-04DA4A1BCA6C}"/>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sp>
        <p:nvSpPr>
          <p:cNvPr id="208" name="TextBox 298">
            <a:extLst>
              <a:ext uri="{FF2B5EF4-FFF2-40B4-BE49-F238E27FC236}">
                <a16:creationId xmlns:a16="http://schemas.microsoft.com/office/drawing/2014/main" id="{CCC45760-1E97-41D8-B54D-63D9A9DBD2C4}"/>
              </a:ext>
            </a:extLst>
          </p:cNvPr>
          <p:cNvSpPr txBox="1"/>
          <p:nvPr/>
        </p:nvSpPr>
        <p:spPr>
          <a:xfrm>
            <a:off x="5178737" y="1452291"/>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nvGrpSpPr>
          <p:cNvPr id="434" name="Group 433">
            <a:extLst>
              <a:ext uri="{FF2B5EF4-FFF2-40B4-BE49-F238E27FC236}">
                <a16:creationId xmlns:a16="http://schemas.microsoft.com/office/drawing/2014/main" id="{0A0C7C6A-4212-408D-9100-B55192BA4187}"/>
              </a:ext>
            </a:extLst>
          </p:cNvPr>
          <p:cNvGrpSpPr/>
          <p:nvPr/>
        </p:nvGrpSpPr>
        <p:grpSpPr>
          <a:xfrm>
            <a:off x="4952352" y="1765474"/>
            <a:ext cx="171452" cy="168842"/>
            <a:chOff x="4879612" y="1981850"/>
            <a:chExt cx="171452" cy="168842"/>
          </a:xfrm>
        </p:grpSpPr>
        <p:grpSp>
          <p:nvGrpSpPr>
            <p:cNvPr id="435" name="Group 261">
              <a:extLst>
                <a:ext uri="{FF2B5EF4-FFF2-40B4-BE49-F238E27FC236}">
                  <a16:creationId xmlns:a16="http://schemas.microsoft.com/office/drawing/2014/main" id="{BCBF0390-24E1-4924-B691-A51A51EA1E76}"/>
                </a:ext>
              </a:extLst>
            </p:cNvPr>
            <p:cNvGrpSpPr/>
            <p:nvPr/>
          </p:nvGrpSpPr>
          <p:grpSpPr>
            <a:xfrm>
              <a:off x="4882222" y="1981850"/>
              <a:ext cx="168842" cy="168842"/>
              <a:chOff x="0" y="0"/>
              <a:chExt cx="6350000" cy="6350000"/>
            </a:xfrm>
          </p:grpSpPr>
          <p:sp>
            <p:nvSpPr>
              <p:cNvPr id="437" name="Freeform 262">
                <a:extLst>
                  <a:ext uri="{FF2B5EF4-FFF2-40B4-BE49-F238E27FC236}">
                    <a16:creationId xmlns:a16="http://schemas.microsoft.com/office/drawing/2014/main" id="{BE8CFAC0-42ED-48A3-BA50-78B26955865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436" name="TextBox 270">
              <a:extLst>
                <a:ext uri="{FF2B5EF4-FFF2-40B4-BE49-F238E27FC236}">
                  <a16:creationId xmlns:a16="http://schemas.microsoft.com/office/drawing/2014/main" id="{45522CAE-FDED-49CC-B846-50A8018D3D60}"/>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438" name="Group 437">
            <a:extLst>
              <a:ext uri="{FF2B5EF4-FFF2-40B4-BE49-F238E27FC236}">
                <a16:creationId xmlns:a16="http://schemas.microsoft.com/office/drawing/2014/main" id="{CFB45EE0-7EC4-49B9-921E-A0225AFB503D}"/>
              </a:ext>
            </a:extLst>
          </p:cNvPr>
          <p:cNvGrpSpPr/>
          <p:nvPr/>
        </p:nvGrpSpPr>
        <p:grpSpPr>
          <a:xfrm>
            <a:off x="4952352" y="2114900"/>
            <a:ext cx="171452" cy="168842"/>
            <a:chOff x="4879612" y="1981850"/>
            <a:chExt cx="171452" cy="168842"/>
          </a:xfrm>
        </p:grpSpPr>
        <p:grpSp>
          <p:nvGrpSpPr>
            <p:cNvPr id="439" name="Group 261">
              <a:extLst>
                <a:ext uri="{FF2B5EF4-FFF2-40B4-BE49-F238E27FC236}">
                  <a16:creationId xmlns:a16="http://schemas.microsoft.com/office/drawing/2014/main" id="{FE849F26-3CE0-4E54-BBA1-CBAFC07A7489}"/>
                </a:ext>
              </a:extLst>
            </p:cNvPr>
            <p:cNvGrpSpPr/>
            <p:nvPr/>
          </p:nvGrpSpPr>
          <p:grpSpPr>
            <a:xfrm>
              <a:off x="4882222" y="1981850"/>
              <a:ext cx="168842" cy="168842"/>
              <a:chOff x="0" y="0"/>
              <a:chExt cx="6350000" cy="6350000"/>
            </a:xfrm>
          </p:grpSpPr>
          <p:sp>
            <p:nvSpPr>
              <p:cNvPr id="441" name="Freeform 262">
                <a:extLst>
                  <a:ext uri="{FF2B5EF4-FFF2-40B4-BE49-F238E27FC236}">
                    <a16:creationId xmlns:a16="http://schemas.microsoft.com/office/drawing/2014/main" id="{F7057C00-7123-4BFF-A1EA-C2CB91C692A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440" name="TextBox 270">
              <a:extLst>
                <a:ext uri="{FF2B5EF4-FFF2-40B4-BE49-F238E27FC236}">
                  <a16:creationId xmlns:a16="http://schemas.microsoft.com/office/drawing/2014/main" id="{3287B70C-3A6C-4EBF-88C1-45AFA1A393B9}"/>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442" name="Group 441">
            <a:extLst>
              <a:ext uri="{FF2B5EF4-FFF2-40B4-BE49-F238E27FC236}">
                <a16:creationId xmlns:a16="http://schemas.microsoft.com/office/drawing/2014/main" id="{01A76D88-DE42-4B17-B8FF-A6BB753EDFCA}"/>
              </a:ext>
            </a:extLst>
          </p:cNvPr>
          <p:cNvGrpSpPr/>
          <p:nvPr/>
        </p:nvGrpSpPr>
        <p:grpSpPr>
          <a:xfrm>
            <a:off x="4951464" y="2827958"/>
            <a:ext cx="173228" cy="168842"/>
            <a:chOff x="4877460" y="3045181"/>
            <a:chExt cx="173228" cy="168842"/>
          </a:xfrm>
        </p:grpSpPr>
        <p:grpSp>
          <p:nvGrpSpPr>
            <p:cNvPr id="443" name="Group 255">
              <a:extLst>
                <a:ext uri="{FF2B5EF4-FFF2-40B4-BE49-F238E27FC236}">
                  <a16:creationId xmlns:a16="http://schemas.microsoft.com/office/drawing/2014/main" id="{46B516D2-9D9E-4E78-BCFD-56A23E7D3E89}"/>
                </a:ext>
              </a:extLst>
            </p:cNvPr>
            <p:cNvGrpSpPr/>
            <p:nvPr/>
          </p:nvGrpSpPr>
          <p:grpSpPr>
            <a:xfrm>
              <a:off x="4882599" y="3045181"/>
              <a:ext cx="168089" cy="168842"/>
              <a:chOff x="14179" y="0"/>
              <a:chExt cx="6321680" cy="6350000"/>
            </a:xfrm>
            <a:solidFill>
              <a:schemeClr val="accent5"/>
            </a:solidFill>
          </p:grpSpPr>
          <p:sp>
            <p:nvSpPr>
              <p:cNvPr id="445" name="Freeform 256">
                <a:extLst>
                  <a:ext uri="{FF2B5EF4-FFF2-40B4-BE49-F238E27FC236}">
                    <a16:creationId xmlns:a16="http://schemas.microsoft.com/office/drawing/2014/main" id="{3062EA2E-1D35-4CB2-BE24-3CB9C9AF7718}"/>
                  </a:ext>
                </a:extLst>
              </p:cNvPr>
              <p:cNvSpPr/>
              <p:nvPr/>
            </p:nvSpPr>
            <p:spPr>
              <a:xfrm>
                <a:off x="14179" y="0"/>
                <a:ext cx="6321680"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444" name="TextBox 267">
              <a:extLst>
                <a:ext uri="{FF2B5EF4-FFF2-40B4-BE49-F238E27FC236}">
                  <a16:creationId xmlns:a16="http://schemas.microsoft.com/office/drawing/2014/main" id="{B2E53AE6-6F38-47C8-8C4A-27B148B5C0A5}"/>
                </a:ext>
              </a:extLst>
            </p:cNvPr>
            <p:cNvSpPr txBox="1"/>
            <p:nvPr/>
          </p:nvSpPr>
          <p:spPr>
            <a:xfrm>
              <a:off x="4877460" y="3094016"/>
              <a:ext cx="168842" cy="71173"/>
            </a:xfrm>
            <a:prstGeom prst="rect">
              <a:avLst/>
            </a:prstGeom>
          </p:spPr>
          <p:txBody>
            <a:bodyPr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454" name="Group 453">
            <a:extLst>
              <a:ext uri="{FF2B5EF4-FFF2-40B4-BE49-F238E27FC236}">
                <a16:creationId xmlns:a16="http://schemas.microsoft.com/office/drawing/2014/main" id="{6B8771BA-39F1-4DA9-8184-84E2DED680C5}"/>
              </a:ext>
            </a:extLst>
          </p:cNvPr>
          <p:cNvGrpSpPr/>
          <p:nvPr/>
        </p:nvGrpSpPr>
        <p:grpSpPr>
          <a:xfrm>
            <a:off x="5178737" y="1765474"/>
            <a:ext cx="168842" cy="168842"/>
            <a:chOff x="5085487" y="3402973"/>
            <a:chExt cx="168842" cy="168842"/>
          </a:xfrm>
        </p:grpSpPr>
        <p:grpSp>
          <p:nvGrpSpPr>
            <p:cNvPr id="455" name="Group 279">
              <a:extLst>
                <a:ext uri="{FF2B5EF4-FFF2-40B4-BE49-F238E27FC236}">
                  <a16:creationId xmlns:a16="http://schemas.microsoft.com/office/drawing/2014/main" id="{DEEB3CC6-F5A9-4211-8404-F87BE947DF45}"/>
                </a:ext>
              </a:extLst>
            </p:cNvPr>
            <p:cNvGrpSpPr/>
            <p:nvPr/>
          </p:nvGrpSpPr>
          <p:grpSpPr>
            <a:xfrm>
              <a:off x="5085487" y="3402973"/>
              <a:ext cx="168842" cy="168842"/>
              <a:chOff x="0" y="0"/>
              <a:chExt cx="6350000" cy="6350000"/>
            </a:xfrm>
          </p:grpSpPr>
          <p:sp>
            <p:nvSpPr>
              <p:cNvPr id="457" name="Freeform 280">
                <a:extLst>
                  <a:ext uri="{FF2B5EF4-FFF2-40B4-BE49-F238E27FC236}">
                    <a16:creationId xmlns:a16="http://schemas.microsoft.com/office/drawing/2014/main" id="{4F7E30B3-3CE5-4334-B61E-AFBE9CF5CA4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456" name="TextBox 293">
              <a:extLst>
                <a:ext uri="{FF2B5EF4-FFF2-40B4-BE49-F238E27FC236}">
                  <a16:creationId xmlns:a16="http://schemas.microsoft.com/office/drawing/2014/main" id="{5575334B-B427-4245-96AE-41DD7818E1EE}"/>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458" name="Group 457">
            <a:extLst>
              <a:ext uri="{FF2B5EF4-FFF2-40B4-BE49-F238E27FC236}">
                <a16:creationId xmlns:a16="http://schemas.microsoft.com/office/drawing/2014/main" id="{E41B2DAE-88B5-4AF5-9B83-F4BFA66E4053}"/>
              </a:ext>
            </a:extLst>
          </p:cNvPr>
          <p:cNvGrpSpPr/>
          <p:nvPr/>
        </p:nvGrpSpPr>
        <p:grpSpPr>
          <a:xfrm>
            <a:off x="5178737" y="2114900"/>
            <a:ext cx="168842" cy="168842"/>
            <a:chOff x="5085487" y="3402973"/>
            <a:chExt cx="168842" cy="168842"/>
          </a:xfrm>
        </p:grpSpPr>
        <p:grpSp>
          <p:nvGrpSpPr>
            <p:cNvPr id="459" name="Group 279">
              <a:extLst>
                <a:ext uri="{FF2B5EF4-FFF2-40B4-BE49-F238E27FC236}">
                  <a16:creationId xmlns:a16="http://schemas.microsoft.com/office/drawing/2014/main" id="{69DF129E-ABD5-434F-843E-329D7C65FE98}"/>
                </a:ext>
              </a:extLst>
            </p:cNvPr>
            <p:cNvGrpSpPr/>
            <p:nvPr/>
          </p:nvGrpSpPr>
          <p:grpSpPr>
            <a:xfrm>
              <a:off x="5085487" y="3402973"/>
              <a:ext cx="168842" cy="168842"/>
              <a:chOff x="0" y="0"/>
              <a:chExt cx="6350000" cy="6350000"/>
            </a:xfrm>
          </p:grpSpPr>
          <p:sp>
            <p:nvSpPr>
              <p:cNvPr id="461" name="Freeform 280">
                <a:extLst>
                  <a:ext uri="{FF2B5EF4-FFF2-40B4-BE49-F238E27FC236}">
                    <a16:creationId xmlns:a16="http://schemas.microsoft.com/office/drawing/2014/main" id="{187ED173-1B6A-4A38-9F13-BD3B4440070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460" name="TextBox 293">
              <a:extLst>
                <a:ext uri="{FF2B5EF4-FFF2-40B4-BE49-F238E27FC236}">
                  <a16:creationId xmlns:a16="http://schemas.microsoft.com/office/drawing/2014/main" id="{59AC446B-32BB-48E9-80D4-A9CB307277A1}"/>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462" name="Group 461">
            <a:extLst>
              <a:ext uri="{FF2B5EF4-FFF2-40B4-BE49-F238E27FC236}">
                <a16:creationId xmlns:a16="http://schemas.microsoft.com/office/drawing/2014/main" id="{92621349-25DD-481A-877B-6B6E6B19B201}"/>
              </a:ext>
            </a:extLst>
          </p:cNvPr>
          <p:cNvGrpSpPr/>
          <p:nvPr/>
        </p:nvGrpSpPr>
        <p:grpSpPr>
          <a:xfrm>
            <a:off x="5178737" y="2476291"/>
            <a:ext cx="168842" cy="168842"/>
            <a:chOff x="5085487" y="3402973"/>
            <a:chExt cx="168842" cy="168842"/>
          </a:xfrm>
        </p:grpSpPr>
        <p:grpSp>
          <p:nvGrpSpPr>
            <p:cNvPr id="463" name="Group 279">
              <a:extLst>
                <a:ext uri="{FF2B5EF4-FFF2-40B4-BE49-F238E27FC236}">
                  <a16:creationId xmlns:a16="http://schemas.microsoft.com/office/drawing/2014/main" id="{5C6CA347-1434-466E-95A4-11B37C4CCB2F}"/>
                </a:ext>
              </a:extLst>
            </p:cNvPr>
            <p:cNvGrpSpPr/>
            <p:nvPr/>
          </p:nvGrpSpPr>
          <p:grpSpPr>
            <a:xfrm>
              <a:off x="5085487" y="3402973"/>
              <a:ext cx="168842" cy="168842"/>
              <a:chOff x="0" y="0"/>
              <a:chExt cx="6350000" cy="6350000"/>
            </a:xfrm>
          </p:grpSpPr>
          <p:sp>
            <p:nvSpPr>
              <p:cNvPr id="465" name="Freeform 280">
                <a:extLst>
                  <a:ext uri="{FF2B5EF4-FFF2-40B4-BE49-F238E27FC236}">
                    <a16:creationId xmlns:a16="http://schemas.microsoft.com/office/drawing/2014/main" id="{5D424CD5-B6BA-4788-998C-6A656B6B2DC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464" name="TextBox 293">
              <a:extLst>
                <a:ext uri="{FF2B5EF4-FFF2-40B4-BE49-F238E27FC236}">
                  <a16:creationId xmlns:a16="http://schemas.microsoft.com/office/drawing/2014/main" id="{BCDD1686-0FC3-47D9-BFC9-2CE3C773774B}"/>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496" name="Group 495">
            <a:extLst>
              <a:ext uri="{FF2B5EF4-FFF2-40B4-BE49-F238E27FC236}">
                <a16:creationId xmlns:a16="http://schemas.microsoft.com/office/drawing/2014/main" id="{9D19B333-2C8D-46A6-BAA9-69EBDF29B5EA}"/>
              </a:ext>
            </a:extLst>
          </p:cNvPr>
          <p:cNvGrpSpPr/>
          <p:nvPr/>
        </p:nvGrpSpPr>
        <p:grpSpPr>
          <a:xfrm>
            <a:off x="6178468" y="3542957"/>
            <a:ext cx="3679647" cy="118102"/>
            <a:chOff x="5967490" y="5514672"/>
            <a:chExt cx="3679647" cy="118102"/>
          </a:xfrm>
        </p:grpSpPr>
        <p:pic>
          <p:nvPicPr>
            <p:cNvPr id="489" name="Picture 158">
              <a:extLst>
                <a:ext uri="{FF2B5EF4-FFF2-40B4-BE49-F238E27FC236}">
                  <a16:creationId xmlns:a16="http://schemas.microsoft.com/office/drawing/2014/main" id="{BD730048-BBF7-4A48-BF99-A83393FAF9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491" name="Picture 170">
              <a:extLst>
                <a:ext uri="{FF2B5EF4-FFF2-40B4-BE49-F238E27FC236}">
                  <a16:creationId xmlns:a16="http://schemas.microsoft.com/office/drawing/2014/main" id="{D5F2D556-74F3-4BA9-9CDB-822863E5A69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316509" y="5514672"/>
              <a:ext cx="118102" cy="118102"/>
            </a:xfrm>
            <a:prstGeom prst="rect">
              <a:avLst/>
            </a:prstGeom>
          </p:spPr>
        </p:pic>
        <p:pic>
          <p:nvPicPr>
            <p:cNvPr id="492" name="Picture 176">
              <a:extLst>
                <a:ext uri="{FF2B5EF4-FFF2-40B4-BE49-F238E27FC236}">
                  <a16:creationId xmlns:a16="http://schemas.microsoft.com/office/drawing/2014/main" id="{D74AA04C-A3CD-4A61-82B7-3E6E4ED343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103983" y="5514672"/>
              <a:ext cx="118102" cy="118102"/>
            </a:xfrm>
            <a:prstGeom prst="rect">
              <a:avLst/>
            </a:prstGeom>
          </p:spPr>
        </p:pic>
        <p:pic>
          <p:nvPicPr>
            <p:cNvPr id="493" name="Picture 182">
              <a:extLst>
                <a:ext uri="{FF2B5EF4-FFF2-40B4-BE49-F238E27FC236}">
                  <a16:creationId xmlns:a16="http://schemas.microsoft.com/office/drawing/2014/main" id="{C86CED1F-6A4C-49F0-A55F-61FF4BE88B6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29035" y="5514672"/>
              <a:ext cx="118102" cy="118102"/>
            </a:xfrm>
            <a:prstGeom prst="rect">
              <a:avLst/>
            </a:prstGeom>
          </p:spPr>
        </p:pic>
      </p:grpSp>
      <p:grpSp>
        <p:nvGrpSpPr>
          <p:cNvPr id="504" name="Group 311">
            <a:extLst>
              <a:ext uri="{FF2B5EF4-FFF2-40B4-BE49-F238E27FC236}">
                <a16:creationId xmlns:a16="http://schemas.microsoft.com/office/drawing/2014/main" id="{D3935EE1-2352-4D81-AE5F-B7D3C219FA08}"/>
              </a:ext>
            </a:extLst>
          </p:cNvPr>
          <p:cNvGrpSpPr/>
          <p:nvPr/>
        </p:nvGrpSpPr>
        <p:grpSpPr>
          <a:xfrm>
            <a:off x="10726734" y="2255846"/>
            <a:ext cx="150363" cy="150363"/>
            <a:chOff x="0" y="0"/>
            <a:chExt cx="200485" cy="200485"/>
          </a:xfrm>
        </p:grpSpPr>
        <p:grpSp>
          <p:nvGrpSpPr>
            <p:cNvPr id="527" name="Group 312">
              <a:extLst>
                <a:ext uri="{FF2B5EF4-FFF2-40B4-BE49-F238E27FC236}">
                  <a16:creationId xmlns:a16="http://schemas.microsoft.com/office/drawing/2014/main" id="{DD9C3CFB-28AA-442C-928D-4B9DEAD26D02}"/>
                </a:ext>
              </a:extLst>
            </p:cNvPr>
            <p:cNvGrpSpPr/>
            <p:nvPr/>
          </p:nvGrpSpPr>
          <p:grpSpPr>
            <a:xfrm>
              <a:off x="0" y="0"/>
              <a:ext cx="200485" cy="200485"/>
              <a:chOff x="0" y="0"/>
              <a:chExt cx="6350000" cy="6350000"/>
            </a:xfrm>
          </p:grpSpPr>
          <p:sp>
            <p:nvSpPr>
              <p:cNvPr id="529" name="Freeform 313">
                <a:extLst>
                  <a:ext uri="{FF2B5EF4-FFF2-40B4-BE49-F238E27FC236}">
                    <a16:creationId xmlns:a16="http://schemas.microsoft.com/office/drawing/2014/main" id="{3CB47C4F-8EE4-42B3-8260-3FD32BA031F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528" name="TextBox 314">
              <a:extLst>
                <a:ext uri="{FF2B5EF4-FFF2-40B4-BE49-F238E27FC236}">
                  <a16:creationId xmlns:a16="http://schemas.microsoft.com/office/drawing/2014/main" id="{618E20E9-09E7-492A-843B-EF0E9D9891CA}"/>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506" name="TextBox 319">
            <a:extLst>
              <a:ext uri="{FF2B5EF4-FFF2-40B4-BE49-F238E27FC236}">
                <a16:creationId xmlns:a16="http://schemas.microsoft.com/office/drawing/2014/main" id="{5D0501E0-7B92-46CB-B6E0-EF0D551FAB5C}"/>
              </a:ext>
            </a:extLst>
          </p:cNvPr>
          <p:cNvSpPr txBox="1"/>
          <p:nvPr/>
        </p:nvSpPr>
        <p:spPr>
          <a:xfrm>
            <a:off x="10726734" y="2066481"/>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508" name="TextBox 321">
            <a:extLst>
              <a:ext uri="{FF2B5EF4-FFF2-40B4-BE49-F238E27FC236}">
                <a16:creationId xmlns:a16="http://schemas.microsoft.com/office/drawing/2014/main" id="{784756CC-54D7-4C73-AFE2-72F918AD86BC}"/>
              </a:ext>
            </a:extLst>
          </p:cNvPr>
          <p:cNvSpPr txBox="1"/>
          <p:nvPr/>
        </p:nvSpPr>
        <p:spPr>
          <a:xfrm>
            <a:off x="10997602" y="2281298"/>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509" name="Group 315">
            <a:extLst>
              <a:ext uri="{FF2B5EF4-FFF2-40B4-BE49-F238E27FC236}">
                <a16:creationId xmlns:a16="http://schemas.microsoft.com/office/drawing/2014/main" id="{7B9F3ED2-93FF-46FF-A979-C7CB56299E73}"/>
              </a:ext>
            </a:extLst>
          </p:cNvPr>
          <p:cNvGrpSpPr/>
          <p:nvPr/>
        </p:nvGrpSpPr>
        <p:grpSpPr>
          <a:xfrm>
            <a:off x="10726734" y="2429159"/>
            <a:ext cx="150363" cy="150363"/>
            <a:chOff x="0" y="0"/>
            <a:chExt cx="200485" cy="200485"/>
          </a:xfrm>
        </p:grpSpPr>
        <p:grpSp>
          <p:nvGrpSpPr>
            <p:cNvPr id="521" name="Group 316">
              <a:extLst>
                <a:ext uri="{FF2B5EF4-FFF2-40B4-BE49-F238E27FC236}">
                  <a16:creationId xmlns:a16="http://schemas.microsoft.com/office/drawing/2014/main" id="{765D7AE7-E2CE-4958-BC74-389B44E4F1F4}"/>
                </a:ext>
              </a:extLst>
            </p:cNvPr>
            <p:cNvGrpSpPr/>
            <p:nvPr/>
          </p:nvGrpSpPr>
          <p:grpSpPr>
            <a:xfrm>
              <a:off x="0" y="0"/>
              <a:ext cx="200485" cy="200485"/>
              <a:chOff x="0" y="0"/>
              <a:chExt cx="6350000" cy="6350000"/>
            </a:xfrm>
          </p:grpSpPr>
          <p:sp>
            <p:nvSpPr>
              <p:cNvPr id="523" name="Freeform 317">
                <a:extLst>
                  <a:ext uri="{FF2B5EF4-FFF2-40B4-BE49-F238E27FC236}">
                    <a16:creationId xmlns:a16="http://schemas.microsoft.com/office/drawing/2014/main" id="{E1C46FA5-8E87-460A-9061-3E97759066B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522" name="TextBox 318">
              <a:extLst>
                <a:ext uri="{FF2B5EF4-FFF2-40B4-BE49-F238E27FC236}">
                  <a16:creationId xmlns:a16="http://schemas.microsoft.com/office/drawing/2014/main" id="{72846B5A-71BE-4D79-8C23-0330D3848418}"/>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510" name="TextBox 320">
            <a:extLst>
              <a:ext uri="{FF2B5EF4-FFF2-40B4-BE49-F238E27FC236}">
                <a16:creationId xmlns:a16="http://schemas.microsoft.com/office/drawing/2014/main" id="{3CED0C00-204C-49B0-AF70-3BF27B8B4454}"/>
              </a:ext>
            </a:extLst>
          </p:cNvPr>
          <p:cNvSpPr txBox="1"/>
          <p:nvPr/>
        </p:nvSpPr>
        <p:spPr>
          <a:xfrm>
            <a:off x="10997602" y="245461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sp>
        <p:nvSpPr>
          <p:cNvPr id="118" name="TextBox 117">
            <a:extLst>
              <a:ext uri="{FF2B5EF4-FFF2-40B4-BE49-F238E27FC236}">
                <a16:creationId xmlns:a16="http://schemas.microsoft.com/office/drawing/2014/main" id="{A31B28E4-176E-404C-86A8-1A4CB7777DCB}"/>
              </a:ext>
            </a:extLst>
          </p:cNvPr>
          <p:cNvSpPr txBox="1"/>
          <p:nvPr/>
        </p:nvSpPr>
        <p:spPr>
          <a:xfrm>
            <a:off x="5691214" y="4171052"/>
            <a:ext cx="4728347" cy="292388"/>
          </a:xfrm>
          <a:prstGeom prst="rect">
            <a:avLst/>
          </a:prstGeom>
          <a:noFill/>
        </p:spPr>
        <p:txBody>
          <a:bodyPr wrap="square">
            <a:spAutoFit/>
          </a:bodyPr>
          <a:lstStyle/>
          <a:p>
            <a:r>
              <a:rPr lang="en-US" sz="650" spc="-18" dirty="0">
                <a:solidFill>
                  <a:srgbClr val="5D686E"/>
                </a:solidFill>
              </a:rPr>
              <a:t>Following a referral from a Consultant, you </a:t>
            </a:r>
            <a:r>
              <a:rPr lang="en-US" sz="650" b="1" spc="-18" dirty="0">
                <a:solidFill>
                  <a:srgbClr val="5D686E"/>
                </a:solidFill>
              </a:rPr>
              <a:t>must</a:t>
            </a:r>
            <a:r>
              <a:rPr lang="en-US" sz="650" spc="-18" dirty="0">
                <a:solidFill>
                  <a:srgbClr val="5D686E"/>
                </a:solidFill>
              </a:rPr>
              <a:t> call our Scanning Helpline on 0345 345 4556 and they will arrange the scan. Please see Benefit Rules for more information.</a:t>
            </a:r>
            <a:endParaRPr lang="en-GB" sz="650" dirty="0"/>
          </a:p>
        </p:txBody>
      </p:sp>
      <p:grpSp>
        <p:nvGrpSpPr>
          <p:cNvPr id="103" name="Group 102">
            <a:extLst>
              <a:ext uri="{FF2B5EF4-FFF2-40B4-BE49-F238E27FC236}">
                <a16:creationId xmlns:a16="http://schemas.microsoft.com/office/drawing/2014/main" id="{1E432B87-2A9B-4451-BD72-2DADB4214913}"/>
              </a:ext>
            </a:extLst>
          </p:cNvPr>
          <p:cNvGrpSpPr/>
          <p:nvPr/>
        </p:nvGrpSpPr>
        <p:grpSpPr>
          <a:xfrm>
            <a:off x="4952352" y="3164007"/>
            <a:ext cx="171452" cy="168842"/>
            <a:chOff x="4879612" y="1981850"/>
            <a:chExt cx="171452" cy="168842"/>
          </a:xfrm>
        </p:grpSpPr>
        <p:grpSp>
          <p:nvGrpSpPr>
            <p:cNvPr id="104" name="Group 261">
              <a:extLst>
                <a:ext uri="{FF2B5EF4-FFF2-40B4-BE49-F238E27FC236}">
                  <a16:creationId xmlns:a16="http://schemas.microsoft.com/office/drawing/2014/main" id="{95A32BCC-D1CA-4044-8B37-FD04225E3AEF}"/>
                </a:ext>
              </a:extLst>
            </p:cNvPr>
            <p:cNvGrpSpPr/>
            <p:nvPr/>
          </p:nvGrpSpPr>
          <p:grpSpPr>
            <a:xfrm>
              <a:off x="4882222" y="1981850"/>
              <a:ext cx="168842" cy="168842"/>
              <a:chOff x="0" y="0"/>
              <a:chExt cx="6350000" cy="6350000"/>
            </a:xfrm>
          </p:grpSpPr>
          <p:sp>
            <p:nvSpPr>
              <p:cNvPr id="106" name="Freeform 262">
                <a:extLst>
                  <a:ext uri="{FF2B5EF4-FFF2-40B4-BE49-F238E27FC236}">
                    <a16:creationId xmlns:a16="http://schemas.microsoft.com/office/drawing/2014/main" id="{D315BCA4-E95D-4095-902A-FCAEA3BC3BF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105" name="TextBox 270">
              <a:extLst>
                <a:ext uri="{FF2B5EF4-FFF2-40B4-BE49-F238E27FC236}">
                  <a16:creationId xmlns:a16="http://schemas.microsoft.com/office/drawing/2014/main" id="{7D88E37C-37BB-4723-83FA-4F86E3CF42B6}"/>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2" name="Group 1">
            <a:extLst>
              <a:ext uri="{FF2B5EF4-FFF2-40B4-BE49-F238E27FC236}">
                <a16:creationId xmlns:a16="http://schemas.microsoft.com/office/drawing/2014/main" id="{91E6C45A-C055-44E8-813D-32AD710679C2}"/>
              </a:ext>
            </a:extLst>
          </p:cNvPr>
          <p:cNvGrpSpPr/>
          <p:nvPr/>
        </p:nvGrpSpPr>
        <p:grpSpPr>
          <a:xfrm>
            <a:off x="5178737" y="3164007"/>
            <a:ext cx="168842" cy="168842"/>
            <a:chOff x="5178293" y="3164007"/>
            <a:chExt cx="168842" cy="168842"/>
          </a:xfrm>
        </p:grpSpPr>
        <p:grpSp>
          <p:nvGrpSpPr>
            <p:cNvPr id="107" name="Group 289">
              <a:extLst>
                <a:ext uri="{FF2B5EF4-FFF2-40B4-BE49-F238E27FC236}">
                  <a16:creationId xmlns:a16="http://schemas.microsoft.com/office/drawing/2014/main" id="{E9993DC1-E280-4BE0-913E-0E5E9173253A}"/>
                </a:ext>
              </a:extLst>
            </p:cNvPr>
            <p:cNvGrpSpPr/>
            <p:nvPr/>
          </p:nvGrpSpPr>
          <p:grpSpPr>
            <a:xfrm>
              <a:off x="5178293" y="3164007"/>
              <a:ext cx="168842" cy="168842"/>
              <a:chOff x="0" y="0"/>
              <a:chExt cx="6350000" cy="6350000"/>
            </a:xfrm>
            <a:solidFill>
              <a:schemeClr val="accent4"/>
            </a:solidFill>
          </p:grpSpPr>
          <p:sp>
            <p:nvSpPr>
              <p:cNvPr id="108" name="Freeform 290">
                <a:extLst>
                  <a:ext uri="{FF2B5EF4-FFF2-40B4-BE49-F238E27FC236}">
                    <a16:creationId xmlns:a16="http://schemas.microsoft.com/office/drawing/2014/main" id="{57CFB168-D330-4156-AA01-02B5DD7AB38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109" name="TextBox 298">
              <a:extLst>
                <a:ext uri="{FF2B5EF4-FFF2-40B4-BE49-F238E27FC236}">
                  <a16:creationId xmlns:a16="http://schemas.microsoft.com/office/drawing/2014/main" id="{E3A31E8E-154E-430A-AAE2-E2F2103FC8F9}"/>
                </a:ext>
              </a:extLst>
            </p:cNvPr>
            <p:cNvSpPr txBox="1"/>
            <p:nvPr/>
          </p:nvSpPr>
          <p:spPr>
            <a:xfrm>
              <a:off x="5178293" y="3210599"/>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150" name="Group 149">
            <a:extLst>
              <a:ext uri="{FF2B5EF4-FFF2-40B4-BE49-F238E27FC236}">
                <a16:creationId xmlns:a16="http://schemas.microsoft.com/office/drawing/2014/main" id="{5333A790-022F-4D26-A84C-E8BC84DEE5DC}"/>
              </a:ext>
            </a:extLst>
          </p:cNvPr>
          <p:cNvGrpSpPr/>
          <p:nvPr/>
        </p:nvGrpSpPr>
        <p:grpSpPr>
          <a:xfrm>
            <a:off x="6178468" y="4046619"/>
            <a:ext cx="3679647" cy="118102"/>
            <a:chOff x="5967490" y="5514672"/>
            <a:chExt cx="3679647" cy="118102"/>
          </a:xfrm>
        </p:grpSpPr>
        <p:pic>
          <p:nvPicPr>
            <p:cNvPr id="151" name="Picture 158">
              <a:extLst>
                <a:ext uri="{FF2B5EF4-FFF2-40B4-BE49-F238E27FC236}">
                  <a16:creationId xmlns:a16="http://schemas.microsoft.com/office/drawing/2014/main" id="{2DAD5980-A824-49D6-991F-0339D704F6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52" name="Picture 170">
              <a:extLst>
                <a:ext uri="{FF2B5EF4-FFF2-40B4-BE49-F238E27FC236}">
                  <a16:creationId xmlns:a16="http://schemas.microsoft.com/office/drawing/2014/main" id="{8E5C7B85-789A-401F-8882-F4E51F2B37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316509" y="5514672"/>
              <a:ext cx="118102" cy="118102"/>
            </a:xfrm>
            <a:prstGeom prst="rect">
              <a:avLst/>
            </a:prstGeom>
          </p:spPr>
        </p:pic>
        <p:pic>
          <p:nvPicPr>
            <p:cNvPr id="153" name="Picture 176">
              <a:extLst>
                <a:ext uri="{FF2B5EF4-FFF2-40B4-BE49-F238E27FC236}">
                  <a16:creationId xmlns:a16="http://schemas.microsoft.com/office/drawing/2014/main" id="{0019B905-9C8B-4A38-8D94-7B0EC56EA4E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103983" y="5514672"/>
              <a:ext cx="118102" cy="118102"/>
            </a:xfrm>
            <a:prstGeom prst="rect">
              <a:avLst/>
            </a:prstGeom>
          </p:spPr>
        </p:pic>
        <p:pic>
          <p:nvPicPr>
            <p:cNvPr id="154" name="Picture 182">
              <a:extLst>
                <a:ext uri="{FF2B5EF4-FFF2-40B4-BE49-F238E27FC236}">
                  <a16:creationId xmlns:a16="http://schemas.microsoft.com/office/drawing/2014/main" id="{984534D8-7FB6-494B-92D4-805AE7D1AE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29035" y="5514672"/>
              <a:ext cx="118102" cy="118102"/>
            </a:xfrm>
            <a:prstGeom prst="rect">
              <a:avLst/>
            </a:prstGeom>
          </p:spPr>
        </p:pic>
      </p:grpSp>
      <p:grpSp>
        <p:nvGrpSpPr>
          <p:cNvPr id="155" name="Group 154">
            <a:extLst>
              <a:ext uri="{FF2B5EF4-FFF2-40B4-BE49-F238E27FC236}">
                <a16:creationId xmlns:a16="http://schemas.microsoft.com/office/drawing/2014/main" id="{83D25436-4BEB-4FE8-96A3-26B6B68460B8}"/>
              </a:ext>
            </a:extLst>
          </p:cNvPr>
          <p:cNvGrpSpPr/>
          <p:nvPr/>
        </p:nvGrpSpPr>
        <p:grpSpPr>
          <a:xfrm>
            <a:off x="6178468" y="4615663"/>
            <a:ext cx="3679647" cy="118102"/>
            <a:chOff x="5967490" y="5514672"/>
            <a:chExt cx="3679647" cy="118102"/>
          </a:xfrm>
        </p:grpSpPr>
        <p:pic>
          <p:nvPicPr>
            <p:cNvPr id="156" name="Picture 158">
              <a:extLst>
                <a:ext uri="{FF2B5EF4-FFF2-40B4-BE49-F238E27FC236}">
                  <a16:creationId xmlns:a16="http://schemas.microsoft.com/office/drawing/2014/main" id="{9880A61B-4B7A-4D01-B35B-F27A5FE23A9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57" name="Picture 170">
              <a:extLst>
                <a:ext uri="{FF2B5EF4-FFF2-40B4-BE49-F238E27FC236}">
                  <a16:creationId xmlns:a16="http://schemas.microsoft.com/office/drawing/2014/main" id="{D11DF80A-7309-48B9-ABA4-9D968A94CB7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316509" y="5514672"/>
              <a:ext cx="118102" cy="118102"/>
            </a:xfrm>
            <a:prstGeom prst="rect">
              <a:avLst/>
            </a:prstGeom>
          </p:spPr>
        </p:pic>
        <p:pic>
          <p:nvPicPr>
            <p:cNvPr id="158" name="Picture 176">
              <a:extLst>
                <a:ext uri="{FF2B5EF4-FFF2-40B4-BE49-F238E27FC236}">
                  <a16:creationId xmlns:a16="http://schemas.microsoft.com/office/drawing/2014/main" id="{9E5444B4-3F8C-4B92-989D-3D94A666558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103983" y="5514672"/>
              <a:ext cx="118102" cy="118102"/>
            </a:xfrm>
            <a:prstGeom prst="rect">
              <a:avLst/>
            </a:prstGeom>
          </p:spPr>
        </p:pic>
        <p:pic>
          <p:nvPicPr>
            <p:cNvPr id="159" name="Picture 182">
              <a:extLst>
                <a:ext uri="{FF2B5EF4-FFF2-40B4-BE49-F238E27FC236}">
                  <a16:creationId xmlns:a16="http://schemas.microsoft.com/office/drawing/2014/main" id="{DB961283-D430-42FF-B533-F671ECC010B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29035" y="5514672"/>
              <a:ext cx="118102" cy="118102"/>
            </a:xfrm>
            <a:prstGeom prst="rect">
              <a:avLst/>
            </a:prstGeom>
          </p:spPr>
        </p:pic>
      </p:grpSp>
      <p:grpSp>
        <p:nvGrpSpPr>
          <p:cNvPr id="160" name="Group 159">
            <a:extLst>
              <a:ext uri="{FF2B5EF4-FFF2-40B4-BE49-F238E27FC236}">
                <a16:creationId xmlns:a16="http://schemas.microsoft.com/office/drawing/2014/main" id="{CA9D09A7-9D16-4892-9DB4-9FEAFE6E153F}"/>
              </a:ext>
            </a:extLst>
          </p:cNvPr>
          <p:cNvGrpSpPr/>
          <p:nvPr/>
        </p:nvGrpSpPr>
        <p:grpSpPr>
          <a:xfrm>
            <a:off x="6178468" y="4973433"/>
            <a:ext cx="3679647" cy="118102"/>
            <a:chOff x="5967490" y="5514672"/>
            <a:chExt cx="3679647" cy="118102"/>
          </a:xfrm>
        </p:grpSpPr>
        <p:pic>
          <p:nvPicPr>
            <p:cNvPr id="161" name="Picture 158">
              <a:extLst>
                <a:ext uri="{FF2B5EF4-FFF2-40B4-BE49-F238E27FC236}">
                  <a16:creationId xmlns:a16="http://schemas.microsoft.com/office/drawing/2014/main" id="{3D90E95F-BB94-4C44-8E87-B108089610A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62" name="Picture 170">
              <a:extLst>
                <a:ext uri="{FF2B5EF4-FFF2-40B4-BE49-F238E27FC236}">
                  <a16:creationId xmlns:a16="http://schemas.microsoft.com/office/drawing/2014/main" id="{B92AA606-2CC9-429D-81EA-1BB75C54661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316509" y="5514672"/>
              <a:ext cx="118102" cy="118102"/>
            </a:xfrm>
            <a:prstGeom prst="rect">
              <a:avLst/>
            </a:prstGeom>
          </p:spPr>
        </p:pic>
        <p:pic>
          <p:nvPicPr>
            <p:cNvPr id="163" name="Picture 176">
              <a:extLst>
                <a:ext uri="{FF2B5EF4-FFF2-40B4-BE49-F238E27FC236}">
                  <a16:creationId xmlns:a16="http://schemas.microsoft.com/office/drawing/2014/main" id="{73FE9C3C-09C2-441D-A31C-224CC47D5CA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103983" y="5514672"/>
              <a:ext cx="118102" cy="118102"/>
            </a:xfrm>
            <a:prstGeom prst="rect">
              <a:avLst/>
            </a:prstGeom>
          </p:spPr>
        </p:pic>
        <p:pic>
          <p:nvPicPr>
            <p:cNvPr id="164" name="Picture 182">
              <a:extLst>
                <a:ext uri="{FF2B5EF4-FFF2-40B4-BE49-F238E27FC236}">
                  <a16:creationId xmlns:a16="http://schemas.microsoft.com/office/drawing/2014/main" id="{0B6E00F0-2B09-411E-BC70-4667251786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29035" y="5514672"/>
              <a:ext cx="118102" cy="118102"/>
            </a:xfrm>
            <a:prstGeom prst="rect">
              <a:avLst/>
            </a:prstGeom>
          </p:spPr>
        </p:pic>
      </p:grpSp>
      <p:grpSp>
        <p:nvGrpSpPr>
          <p:cNvPr id="165" name="Group 164">
            <a:extLst>
              <a:ext uri="{FF2B5EF4-FFF2-40B4-BE49-F238E27FC236}">
                <a16:creationId xmlns:a16="http://schemas.microsoft.com/office/drawing/2014/main" id="{2B13E6F8-16CD-41B8-9F0A-71067DE96DE7}"/>
              </a:ext>
            </a:extLst>
          </p:cNvPr>
          <p:cNvGrpSpPr/>
          <p:nvPr/>
        </p:nvGrpSpPr>
        <p:grpSpPr>
          <a:xfrm>
            <a:off x="6178468" y="5401534"/>
            <a:ext cx="3679647" cy="118102"/>
            <a:chOff x="5967490" y="5514672"/>
            <a:chExt cx="3679647" cy="118102"/>
          </a:xfrm>
        </p:grpSpPr>
        <p:pic>
          <p:nvPicPr>
            <p:cNvPr id="166" name="Picture 158">
              <a:extLst>
                <a:ext uri="{FF2B5EF4-FFF2-40B4-BE49-F238E27FC236}">
                  <a16:creationId xmlns:a16="http://schemas.microsoft.com/office/drawing/2014/main" id="{7701553D-97C3-413A-ABCF-43D473C4067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67" name="Picture 170">
              <a:extLst>
                <a:ext uri="{FF2B5EF4-FFF2-40B4-BE49-F238E27FC236}">
                  <a16:creationId xmlns:a16="http://schemas.microsoft.com/office/drawing/2014/main" id="{A53708FF-B802-4EE3-991F-08F7267C4A4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316509" y="5514672"/>
              <a:ext cx="118102" cy="118102"/>
            </a:xfrm>
            <a:prstGeom prst="rect">
              <a:avLst/>
            </a:prstGeom>
          </p:spPr>
        </p:pic>
        <p:pic>
          <p:nvPicPr>
            <p:cNvPr id="168" name="Picture 176">
              <a:extLst>
                <a:ext uri="{FF2B5EF4-FFF2-40B4-BE49-F238E27FC236}">
                  <a16:creationId xmlns:a16="http://schemas.microsoft.com/office/drawing/2014/main" id="{CA9EF5DD-CBE3-4DAD-B9F1-A0AF79E3955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103983" y="5514672"/>
              <a:ext cx="118102" cy="118102"/>
            </a:xfrm>
            <a:prstGeom prst="rect">
              <a:avLst/>
            </a:prstGeom>
          </p:spPr>
        </p:pic>
        <p:pic>
          <p:nvPicPr>
            <p:cNvPr id="169" name="Picture 182">
              <a:extLst>
                <a:ext uri="{FF2B5EF4-FFF2-40B4-BE49-F238E27FC236}">
                  <a16:creationId xmlns:a16="http://schemas.microsoft.com/office/drawing/2014/main" id="{5CE41959-4369-4737-ABE3-3C6E640776C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29035" y="5514672"/>
              <a:ext cx="118102" cy="118102"/>
            </a:xfrm>
            <a:prstGeom prst="rect">
              <a:avLst/>
            </a:prstGeom>
          </p:spPr>
        </p:pic>
      </p:grpSp>
      <p:grpSp>
        <p:nvGrpSpPr>
          <p:cNvPr id="170" name="Group 169">
            <a:extLst>
              <a:ext uri="{FF2B5EF4-FFF2-40B4-BE49-F238E27FC236}">
                <a16:creationId xmlns:a16="http://schemas.microsoft.com/office/drawing/2014/main" id="{F51A7FE6-BDDD-4F55-B6C7-F59393F44E00}"/>
              </a:ext>
            </a:extLst>
          </p:cNvPr>
          <p:cNvGrpSpPr/>
          <p:nvPr/>
        </p:nvGrpSpPr>
        <p:grpSpPr>
          <a:xfrm>
            <a:off x="6178468" y="5803702"/>
            <a:ext cx="3679647" cy="118102"/>
            <a:chOff x="5967490" y="5514672"/>
            <a:chExt cx="3679647" cy="118102"/>
          </a:xfrm>
        </p:grpSpPr>
        <p:pic>
          <p:nvPicPr>
            <p:cNvPr id="171" name="Picture 158">
              <a:extLst>
                <a:ext uri="{FF2B5EF4-FFF2-40B4-BE49-F238E27FC236}">
                  <a16:creationId xmlns:a16="http://schemas.microsoft.com/office/drawing/2014/main" id="{40D8D162-3947-4277-AF96-E221F561DF9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67490" y="5514672"/>
              <a:ext cx="118102" cy="118102"/>
            </a:xfrm>
            <a:prstGeom prst="rect">
              <a:avLst/>
            </a:prstGeom>
          </p:spPr>
        </p:pic>
        <p:pic>
          <p:nvPicPr>
            <p:cNvPr id="172" name="Picture 170">
              <a:extLst>
                <a:ext uri="{FF2B5EF4-FFF2-40B4-BE49-F238E27FC236}">
                  <a16:creationId xmlns:a16="http://schemas.microsoft.com/office/drawing/2014/main" id="{29B26BED-937B-482D-9019-C6DAEF7376F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316509" y="5514672"/>
              <a:ext cx="118102" cy="118102"/>
            </a:xfrm>
            <a:prstGeom prst="rect">
              <a:avLst/>
            </a:prstGeom>
          </p:spPr>
        </p:pic>
        <p:pic>
          <p:nvPicPr>
            <p:cNvPr id="173" name="Picture 176">
              <a:extLst>
                <a:ext uri="{FF2B5EF4-FFF2-40B4-BE49-F238E27FC236}">
                  <a16:creationId xmlns:a16="http://schemas.microsoft.com/office/drawing/2014/main" id="{E677F5D9-E1DB-4738-B8B6-D48841AE280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7103983" y="5514672"/>
              <a:ext cx="118102" cy="118102"/>
            </a:xfrm>
            <a:prstGeom prst="rect">
              <a:avLst/>
            </a:prstGeom>
          </p:spPr>
        </p:pic>
        <p:pic>
          <p:nvPicPr>
            <p:cNvPr id="174" name="Picture 182">
              <a:extLst>
                <a:ext uri="{FF2B5EF4-FFF2-40B4-BE49-F238E27FC236}">
                  <a16:creationId xmlns:a16="http://schemas.microsoft.com/office/drawing/2014/main" id="{78473F56-D9E5-46CC-9D91-F5696CD41CE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9529035" y="5514672"/>
              <a:ext cx="118102" cy="118102"/>
            </a:xfrm>
            <a:prstGeom prst="rect">
              <a:avLst/>
            </a:prstGeom>
          </p:spPr>
        </p:pic>
      </p:grpSp>
    </p:spTree>
    <p:extLst>
      <p:ext uri="{BB962C8B-B14F-4D97-AF65-F5344CB8AC3E}">
        <p14:creationId xmlns:p14="http://schemas.microsoft.com/office/powerpoint/2010/main" val="124721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Oval 162">
            <a:extLst>
              <a:ext uri="{FF2B5EF4-FFF2-40B4-BE49-F238E27FC236}">
                <a16:creationId xmlns:a16="http://schemas.microsoft.com/office/drawing/2014/main" id="{9E79F1C0-F045-41C4-9114-4DF06F7F4844}"/>
              </a:ext>
            </a:extLst>
          </p:cNvPr>
          <p:cNvSpPr/>
          <p:nvPr/>
        </p:nvSpPr>
        <p:spPr>
          <a:xfrm>
            <a:off x="6844825" y="4277095"/>
            <a:ext cx="4503445" cy="45034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382ED672-4B65-4DC7-A1C3-9CC0050E739A}"/>
              </a:ext>
            </a:extLst>
          </p:cNvPr>
          <p:cNvSpPr/>
          <p:nvPr/>
        </p:nvSpPr>
        <p:spPr>
          <a:xfrm>
            <a:off x="7198294" y="4630564"/>
            <a:ext cx="3794962" cy="3794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children running&#10;&#10;Description automatically generated with medium confidence">
            <a:extLst>
              <a:ext uri="{FF2B5EF4-FFF2-40B4-BE49-F238E27FC236}">
                <a16:creationId xmlns:a16="http://schemas.microsoft.com/office/drawing/2014/main" id="{2D6E8F14-FE0A-4920-84E6-AD2CE9DED5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84478" y="4805261"/>
            <a:ext cx="3426048" cy="3423600"/>
          </a:xfrm>
          <a:prstGeom prst="ellipse">
            <a:avLst/>
          </a:prstGeom>
        </p:spPr>
      </p:pic>
      <p:graphicFrame>
        <p:nvGraphicFramePr>
          <p:cNvPr id="433" name="Table 4">
            <a:extLst>
              <a:ext uri="{FF2B5EF4-FFF2-40B4-BE49-F238E27FC236}">
                <a16:creationId xmlns:a16="http://schemas.microsoft.com/office/drawing/2014/main" id="{1A6789C0-65AC-473E-9FB9-9A21ED3750EE}"/>
              </a:ext>
            </a:extLst>
          </p:cNvPr>
          <p:cNvGraphicFramePr>
            <a:graphicFrameLocks noGrp="1"/>
          </p:cNvGraphicFramePr>
          <p:nvPr>
            <p:extLst>
              <p:ext uri="{D42A27DB-BD31-4B8C-83A1-F6EECF244321}">
                <p14:modId xmlns:p14="http://schemas.microsoft.com/office/powerpoint/2010/main" val="2702411788"/>
              </p:ext>
            </p:extLst>
          </p:nvPr>
        </p:nvGraphicFramePr>
        <p:xfrm>
          <a:off x="727035" y="1495397"/>
          <a:ext cx="8912897" cy="2286240"/>
        </p:xfrm>
        <a:graphic>
          <a:graphicData uri="http://schemas.openxmlformats.org/drawingml/2006/table">
            <a:tbl>
              <a:tblPr firstRow="1" bandRow="1">
                <a:tableStyleId>{21E4AEA4-8DFA-4A89-87EB-49C32662AFE0}</a:tableStyleId>
              </a:tblPr>
              <a:tblGrid>
                <a:gridCol w="4903585">
                  <a:extLst>
                    <a:ext uri="{9D8B030D-6E8A-4147-A177-3AD203B41FA5}">
                      <a16:colId xmlns:a16="http://schemas.microsoft.com/office/drawing/2014/main" val="3233716018"/>
                    </a:ext>
                  </a:extLst>
                </a:gridCol>
                <a:gridCol w="1002328">
                  <a:extLst>
                    <a:ext uri="{9D8B030D-6E8A-4147-A177-3AD203B41FA5}">
                      <a16:colId xmlns:a16="http://schemas.microsoft.com/office/drawing/2014/main" val="2688458533"/>
                    </a:ext>
                  </a:extLst>
                </a:gridCol>
                <a:gridCol w="1002328">
                  <a:extLst>
                    <a:ext uri="{9D8B030D-6E8A-4147-A177-3AD203B41FA5}">
                      <a16:colId xmlns:a16="http://schemas.microsoft.com/office/drawing/2014/main" val="4023705520"/>
                    </a:ext>
                  </a:extLst>
                </a:gridCol>
                <a:gridCol w="1002328">
                  <a:extLst>
                    <a:ext uri="{9D8B030D-6E8A-4147-A177-3AD203B41FA5}">
                      <a16:colId xmlns:a16="http://schemas.microsoft.com/office/drawing/2014/main" val="3666180724"/>
                    </a:ext>
                  </a:extLst>
                </a:gridCol>
                <a:gridCol w="1002328">
                  <a:extLst>
                    <a:ext uri="{9D8B030D-6E8A-4147-A177-3AD203B41FA5}">
                      <a16:colId xmlns:a16="http://schemas.microsoft.com/office/drawing/2014/main" val="225429773"/>
                    </a:ext>
                  </a:extLst>
                </a:gridCol>
              </a:tblGrid>
              <a:tr h="311424">
                <a:tc>
                  <a:txBody>
                    <a:bodyPr/>
                    <a:lstStyle/>
                    <a:p>
                      <a:pPr algn="l"/>
                      <a:r>
                        <a:rPr lang="en-US" sz="1100" b="0" spc="-32" dirty="0">
                          <a:solidFill>
                            <a:srgbClr val="FFFFFF"/>
                          </a:solidFill>
                        </a:rPr>
                        <a:t>Level</a:t>
                      </a:r>
                      <a:endParaRPr lang="en-GB" sz="1100" b="0" dirty="0">
                        <a:latin typeface="+mn-lt"/>
                      </a:endParaRPr>
                    </a:p>
                  </a:txBody>
                  <a:tcPr marT="72000" marB="72000" anchor="ctr">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1</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2</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3</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spc="-32" dirty="0">
                          <a:solidFill>
                            <a:srgbClr val="FFFFFF"/>
                          </a:solidFill>
                          <a:latin typeface="+mn-lt"/>
                          <a:ea typeface="+mn-ea"/>
                          <a:cs typeface="+mn-cs"/>
                        </a:rPr>
                        <a:t>Level 4</a:t>
                      </a:r>
                      <a:endParaRPr lang="en-GB" sz="1100" b="0" kern="1200" spc="-32" dirty="0">
                        <a:solidFill>
                          <a:srgbClr val="FFFFFF"/>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356996257"/>
                  </a:ext>
                </a:extLst>
              </a:tr>
              <a:tr h="0">
                <a:tc>
                  <a:txBody>
                    <a:bodyPr/>
                    <a:lstStyle/>
                    <a:p>
                      <a:r>
                        <a:rPr lang="en-US" sz="900" kern="1200" dirty="0">
                          <a:solidFill>
                            <a:schemeClr val="accent1"/>
                          </a:solidFill>
                          <a:latin typeface="+mn-lt"/>
                          <a:ea typeface="+mn-ea"/>
                          <a:cs typeface="+mn-cs"/>
                        </a:rPr>
                        <a:t>M</a:t>
                      </a:r>
                      <a:r>
                        <a:rPr lang="en-GB" sz="900" kern="1200" dirty="0" err="1">
                          <a:solidFill>
                            <a:schemeClr val="accent1"/>
                          </a:solidFill>
                          <a:latin typeface="+mn-lt"/>
                          <a:ea typeface="+mn-ea"/>
                          <a:cs typeface="+mn-cs"/>
                        </a:rPr>
                        <a:t>oney</a:t>
                      </a:r>
                      <a:r>
                        <a:rPr lang="en-GB" sz="900" kern="1200" dirty="0">
                          <a:solidFill>
                            <a:schemeClr val="accent1"/>
                          </a:solidFill>
                          <a:latin typeface="+mn-lt"/>
                          <a:ea typeface="+mn-ea"/>
                          <a:cs typeface="+mn-cs"/>
                        </a:rPr>
                        <a:t> Back – Shared between dependent children</a:t>
                      </a:r>
                      <a:endParaRPr lang="en-US" sz="900" kern="1200" dirty="0">
                        <a:solidFill>
                          <a:schemeClr val="accent1"/>
                        </a:solidFill>
                        <a:latin typeface="+mn-lt"/>
                        <a:ea typeface="+mn-ea"/>
                        <a:cs typeface="+mn-cs"/>
                      </a:endParaRPr>
                    </a:p>
                  </a:txBody>
                  <a:tcPr marT="28800" marB="28800">
                    <a:lnR w="38100" cap="flat" cmpd="sng" algn="ctr">
                      <a:solidFill>
                        <a:schemeClr val="bg1"/>
                      </a:solidFill>
                      <a:prstDash val="solid"/>
                      <a:round/>
                      <a:headEnd type="none" w="med" len="med"/>
                      <a:tailEnd type="none" w="med" len="med"/>
                    </a:lnR>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sz="900" kern="1200" dirty="0">
                        <a:solidFill>
                          <a:schemeClr val="accen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298524"/>
                  </a:ext>
                </a:extLst>
              </a:tr>
              <a:tr h="349200">
                <a:tc>
                  <a:txBody>
                    <a:bodyPr/>
                    <a:lstStyle/>
                    <a:p>
                      <a:pPr marL="0" lvl="0" indent="0" algn="l">
                        <a:lnSpc>
                          <a:spcPts val="1111"/>
                        </a:lnSpc>
                        <a:spcBef>
                          <a:spcPct val="0"/>
                        </a:spcBef>
                      </a:pPr>
                      <a:r>
                        <a:rPr lang="en-US" sz="800" u="none" spc="-24" dirty="0">
                          <a:solidFill>
                            <a:srgbClr val="5D686E"/>
                          </a:solidFill>
                        </a:rPr>
                        <a:t>Optical</a:t>
                      </a:r>
                    </a:p>
                  </a:txBody>
                  <a:tcPr anchor="ctr">
                    <a:lnR w="28575" cap="flat" cmpd="sng" algn="ctr">
                      <a:solidFill>
                        <a:schemeClr val="bg1"/>
                      </a:solidFill>
                      <a:prstDash val="solid"/>
                      <a:round/>
                      <a:headEnd type="none" w="med" len="med"/>
                      <a:tailEnd type="none" w="med" len="med"/>
                    </a:lnR>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950973098"/>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Dental</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£105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3991307534"/>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spc="-24" dirty="0">
                          <a:solidFill>
                            <a:srgbClr val="5D686E"/>
                          </a:solidFill>
                        </a:rPr>
                        <a:t>Dental Accident</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£110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£210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£360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279213826"/>
                  </a:ext>
                </a:extLst>
              </a:tr>
              <a:tr h="349200">
                <a:tc>
                  <a:txBody>
                    <a:bodyPr/>
                    <a:lstStyle/>
                    <a:p>
                      <a:pPr marL="0" marR="0" lvl="0" indent="0" algn="l" defTabSz="914400" rtl="0" eaLnBrk="1" fontAlgn="auto" latinLnBrk="0" hangingPunct="1">
                        <a:lnSpc>
                          <a:spcPts val="1111"/>
                        </a:lnSpc>
                        <a:spcBef>
                          <a:spcPct val="0"/>
                        </a:spcBef>
                        <a:spcAft>
                          <a:spcPts val="0"/>
                        </a:spcAft>
                        <a:buClrTx/>
                        <a:buSzTx/>
                        <a:buFontTx/>
                        <a:buNone/>
                        <a:tabLst/>
                        <a:defRPr/>
                      </a:pPr>
                      <a:r>
                        <a:rPr lang="en-US" sz="800" kern="1200" spc="-24" dirty="0">
                          <a:solidFill>
                            <a:srgbClr val="5D686E"/>
                          </a:solidFill>
                          <a:latin typeface="+mn-lt"/>
                          <a:ea typeface="+mn-ea"/>
                          <a:cs typeface="+mn-cs"/>
                        </a:rPr>
                        <a:t>Specialist Consultations and Diagnostics</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rgbClr val="D4E8EB"/>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£400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£600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£700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165929449"/>
                  </a:ext>
                </a:extLst>
              </a:tr>
              <a:tr h="349200">
                <a:tc>
                  <a:txBody>
                    <a:bodyPr/>
                    <a:lstStyle/>
                    <a:p>
                      <a:pPr>
                        <a:lnSpc>
                          <a:spcPts val="1111"/>
                        </a:lnSpc>
                      </a:pPr>
                      <a:r>
                        <a:rPr lang="en-US" sz="800" spc="-24" dirty="0">
                          <a:solidFill>
                            <a:srgbClr val="5D686E"/>
                          </a:solidFill>
                        </a:rPr>
                        <a:t>Therapy Treatments</a:t>
                      </a:r>
                    </a:p>
                    <a:p>
                      <a:pPr marL="0" lvl="0" indent="0" algn="l">
                        <a:lnSpc>
                          <a:spcPts val="864"/>
                        </a:lnSpc>
                        <a:spcBef>
                          <a:spcPct val="0"/>
                        </a:spcBef>
                      </a:pPr>
                      <a:r>
                        <a:rPr lang="en-US" sz="630" u="none" spc="-18" dirty="0">
                          <a:solidFill>
                            <a:srgbClr val="5D686E"/>
                          </a:solidFill>
                        </a:rPr>
                        <a:t>Physiotherapy, Acupuncture, Chiropractic, Homeopathy, Osteopathy</a:t>
                      </a:r>
                    </a:p>
                  </a:txBody>
                  <a:tcPr anchor="ctr">
                    <a:lnR w="28575" cap="flat" cmpd="sng" algn="ctr">
                      <a:solidFill>
                        <a:schemeClr val="bg1"/>
                      </a:solidFill>
                      <a:prstDash val="solid"/>
                      <a:round/>
                      <a:headEnd type="none" w="med" len="med"/>
                      <a:tailEnd type="none" w="med" len="med"/>
                    </a:lnR>
                    <a:lnT w="28575" cap="flat" cmpd="sng" algn="ctr">
                      <a:solidFill>
                        <a:srgbClr val="D4E8EB"/>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£150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£250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£500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24" normalizeH="0" baseline="0" noProof="0" dirty="0">
                          <a:ln>
                            <a:noFill/>
                          </a:ln>
                          <a:solidFill>
                            <a:srgbClr val="5D686E"/>
                          </a:solidFill>
                          <a:effectLst/>
                          <a:uLnTx/>
                          <a:uFillTx/>
                          <a:latin typeface="Co Text Light"/>
                          <a:ea typeface="+mn-ea"/>
                          <a:cs typeface="+mn-cs"/>
                        </a:rPr>
                        <a:t>Up to £650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4099499781"/>
                  </a:ext>
                </a:extLst>
              </a:tr>
            </a:tbl>
          </a:graphicData>
        </a:graphic>
      </p:graphicFrame>
      <p:sp>
        <p:nvSpPr>
          <p:cNvPr id="4" name="TextBox 3">
            <a:extLst>
              <a:ext uri="{FF2B5EF4-FFF2-40B4-BE49-F238E27FC236}">
                <a16:creationId xmlns:a16="http://schemas.microsoft.com/office/drawing/2014/main" id="{7AC97C25-F908-4D86-B380-F85EB96733D1}"/>
              </a:ext>
            </a:extLst>
          </p:cNvPr>
          <p:cNvSpPr txBox="1"/>
          <p:nvPr/>
        </p:nvSpPr>
        <p:spPr>
          <a:xfrm>
            <a:off x="619180" y="670924"/>
            <a:ext cx="7524695" cy="553998"/>
          </a:xfrm>
          <a:prstGeom prst="rect">
            <a:avLst/>
          </a:prstGeom>
          <a:noFill/>
        </p:spPr>
        <p:txBody>
          <a:bodyPr wrap="square" rtlCol="0">
            <a:spAutoFit/>
          </a:bodyPr>
          <a:lstStyle/>
          <a:p>
            <a:r>
              <a:rPr lang="en-GB" sz="3000" dirty="0">
                <a:solidFill>
                  <a:srgbClr val="5B686E"/>
                </a:solidFill>
              </a:rPr>
              <a:t>Kids’ cover</a:t>
            </a:r>
            <a:endParaRPr lang="en-US" sz="3000" dirty="0">
              <a:solidFill>
                <a:srgbClr val="5B686E"/>
              </a:solidFill>
              <a:latin typeface="Co Text Light" panose="020B0303060202020204" pitchFamily="34" charset="0"/>
              <a:cs typeface="Co Text Light" panose="020B0303060202020204" pitchFamily="34" charset="0"/>
            </a:endParaRPr>
          </a:p>
        </p:txBody>
      </p:sp>
      <p:grpSp>
        <p:nvGrpSpPr>
          <p:cNvPr id="434" name="Group 433">
            <a:extLst>
              <a:ext uri="{FF2B5EF4-FFF2-40B4-BE49-F238E27FC236}">
                <a16:creationId xmlns:a16="http://schemas.microsoft.com/office/drawing/2014/main" id="{0A0C7C6A-4212-408D-9100-B55192BA4187}"/>
              </a:ext>
            </a:extLst>
          </p:cNvPr>
          <p:cNvGrpSpPr/>
          <p:nvPr/>
        </p:nvGrpSpPr>
        <p:grpSpPr>
          <a:xfrm>
            <a:off x="4967474" y="2463437"/>
            <a:ext cx="171452" cy="168842"/>
            <a:chOff x="4879612" y="1981850"/>
            <a:chExt cx="171452" cy="168842"/>
          </a:xfrm>
        </p:grpSpPr>
        <p:grpSp>
          <p:nvGrpSpPr>
            <p:cNvPr id="435" name="Group 261">
              <a:extLst>
                <a:ext uri="{FF2B5EF4-FFF2-40B4-BE49-F238E27FC236}">
                  <a16:creationId xmlns:a16="http://schemas.microsoft.com/office/drawing/2014/main" id="{BCBF0390-24E1-4924-B691-A51A51EA1E76}"/>
                </a:ext>
              </a:extLst>
            </p:cNvPr>
            <p:cNvGrpSpPr/>
            <p:nvPr/>
          </p:nvGrpSpPr>
          <p:grpSpPr>
            <a:xfrm>
              <a:off x="4882222" y="1981850"/>
              <a:ext cx="168842" cy="168842"/>
              <a:chOff x="0" y="0"/>
              <a:chExt cx="6350000" cy="6350000"/>
            </a:xfrm>
          </p:grpSpPr>
          <p:sp>
            <p:nvSpPr>
              <p:cNvPr id="437" name="Freeform 262">
                <a:extLst>
                  <a:ext uri="{FF2B5EF4-FFF2-40B4-BE49-F238E27FC236}">
                    <a16:creationId xmlns:a16="http://schemas.microsoft.com/office/drawing/2014/main" id="{BE8CFAC0-42ED-48A3-BA50-78B26955865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436" name="TextBox 270">
              <a:extLst>
                <a:ext uri="{FF2B5EF4-FFF2-40B4-BE49-F238E27FC236}">
                  <a16:creationId xmlns:a16="http://schemas.microsoft.com/office/drawing/2014/main" id="{45522CAE-FDED-49CC-B846-50A8018D3D60}"/>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438" name="Group 437">
            <a:extLst>
              <a:ext uri="{FF2B5EF4-FFF2-40B4-BE49-F238E27FC236}">
                <a16:creationId xmlns:a16="http://schemas.microsoft.com/office/drawing/2014/main" id="{CFB45EE0-7EC4-49B9-921E-A0225AFB503D}"/>
              </a:ext>
            </a:extLst>
          </p:cNvPr>
          <p:cNvGrpSpPr/>
          <p:nvPr/>
        </p:nvGrpSpPr>
        <p:grpSpPr>
          <a:xfrm>
            <a:off x="4967474" y="2815244"/>
            <a:ext cx="171452" cy="168842"/>
            <a:chOff x="4879612" y="1981850"/>
            <a:chExt cx="171452" cy="168842"/>
          </a:xfrm>
        </p:grpSpPr>
        <p:grpSp>
          <p:nvGrpSpPr>
            <p:cNvPr id="439" name="Group 261">
              <a:extLst>
                <a:ext uri="{FF2B5EF4-FFF2-40B4-BE49-F238E27FC236}">
                  <a16:creationId xmlns:a16="http://schemas.microsoft.com/office/drawing/2014/main" id="{FE849F26-3CE0-4E54-BBA1-CBAFC07A7489}"/>
                </a:ext>
              </a:extLst>
            </p:cNvPr>
            <p:cNvGrpSpPr/>
            <p:nvPr/>
          </p:nvGrpSpPr>
          <p:grpSpPr>
            <a:xfrm>
              <a:off x="4882222" y="1981850"/>
              <a:ext cx="168842" cy="168842"/>
              <a:chOff x="0" y="0"/>
              <a:chExt cx="6350000" cy="6350000"/>
            </a:xfrm>
          </p:grpSpPr>
          <p:sp>
            <p:nvSpPr>
              <p:cNvPr id="441" name="Freeform 262">
                <a:extLst>
                  <a:ext uri="{FF2B5EF4-FFF2-40B4-BE49-F238E27FC236}">
                    <a16:creationId xmlns:a16="http://schemas.microsoft.com/office/drawing/2014/main" id="{F7057C00-7123-4BFF-A1EA-C2CB91C692A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440" name="TextBox 270">
              <a:extLst>
                <a:ext uri="{FF2B5EF4-FFF2-40B4-BE49-F238E27FC236}">
                  <a16:creationId xmlns:a16="http://schemas.microsoft.com/office/drawing/2014/main" id="{3287B70C-3A6C-4EBF-88C1-45AFA1A393B9}"/>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454" name="Group 453">
            <a:extLst>
              <a:ext uri="{FF2B5EF4-FFF2-40B4-BE49-F238E27FC236}">
                <a16:creationId xmlns:a16="http://schemas.microsoft.com/office/drawing/2014/main" id="{6B8771BA-39F1-4DA9-8184-84E2DED680C5}"/>
              </a:ext>
            </a:extLst>
          </p:cNvPr>
          <p:cNvGrpSpPr/>
          <p:nvPr/>
        </p:nvGrpSpPr>
        <p:grpSpPr>
          <a:xfrm>
            <a:off x="5201923" y="2465421"/>
            <a:ext cx="168842" cy="168842"/>
            <a:chOff x="5085487" y="3402973"/>
            <a:chExt cx="168842" cy="168842"/>
          </a:xfrm>
        </p:grpSpPr>
        <p:grpSp>
          <p:nvGrpSpPr>
            <p:cNvPr id="455" name="Group 279">
              <a:extLst>
                <a:ext uri="{FF2B5EF4-FFF2-40B4-BE49-F238E27FC236}">
                  <a16:creationId xmlns:a16="http://schemas.microsoft.com/office/drawing/2014/main" id="{DEEB3CC6-F5A9-4211-8404-F87BE947DF45}"/>
                </a:ext>
              </a:extLst>
            </p:cNvPr>
            <p:cNvGrpSpPr/>
            <p:nvPr/>
          </p:nvGrpSpPr>
          <p:grpSpPr>
            <a:xfrm>
              <a:off x="5085487" y="3402973"/>
              <a:ext cx="168842" cy="168842"/>
              <a:chOff x="0" y="0"/>
              <a:chExt cx="6350000" cy="6350000"/>
            </a:xfrm>
          </p:grpSpPr>
          <p:sp>
            <p:nvSpPr>
              <p:cNvPr id="457" name="Freeform 280">
                <a:extLst>
                  <a:ext uri="{FF2B5EF4-FFF2-40B4-BE49-F238E27FC236}">
                    <a16:creationId xmlns:a16="http://schemas.microsoft.com/office/drawing/2014/main" id="{4F7E30B3-3CE5-4334-B61E-AFBE9CF5CA4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456" name="TextBox 293">
              <a:extLst>
                <a:ext uri="{FF2B5EF4-FFF2-40B4-BE49-F238E27FC236}">
                  <a16:creationId xmlns:a16="http://schemas.microsoft.com/office/drawing/2014/main" id="{5575334B-B427-4245-96AE-41DD7818E1EE}"/>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458" name="Group 457">
            <a:extLst>
              <a:ext uri="{FF2B5EF4-FFF2-40B4-BE49-F238E27FC236}">
                <a16:creationId xmlns:a16="http://schemas.microsoft.com/office/drawing/2014/main" id="{E41B2DAE-88B5-4AF5-9B83-F4BFA66E4053}"/>
              </a:ext>
            </a:extLst>
          </p:cNvPr>
          <p:cNvGrpSpPr/>
          <p:nvPr/>
        </p:nvGrpSpPr>
        <p:grpSpPr>
          <a:xfrm>
            <a:off x="5201923" y="2812863"/>
            <a:ext cx="168842" cy="168842"/>
            <a:chOff x="5085487" y="3402973"/>
            <a:chExt cx="168842" cy="168842"/>
          </a:xfrm>
        </p:grpSpPr>
        <p:grpSp>
          <p:nvGrpSpPr>
            <p:cNvPr id="459" name="Group 279">
              <a:extLst>
                <a:ext uri="{FF2B5EF4-FFF2-40B4-BE49-F238E27FC236}">
                  <a16:creationId xmlns:a16="http://schemas.microsoft.com/office/drawing/2014/main" id="{69DF129E-ABD5-434F-843E-329D7C65FE98}"/>
                </a:ext>
              </a:extLst>
            </p:cNvPr>
            <p:cNvGrpSpPr/>
            <p:nvPr/>
          </p:nvGrpSpPr>
          <p:grpSpPr>
            <a:xfrm>
              <a:off x="5085487" y="3402973"/>
              <a:ext cx="168842" cy="168842"/>
              <a:chOff x="0" y="0"/>
              <a:chExt cx="6350000" cy="6350000"/>
            </a:xfrm>
          </p:grpSpPr>
          <p:sp>
            <p:nvSpPr>
              <p:cNvPr id="461" name="Freeform 280">
                <a:extLst>
                  <a:ext uri="{FF2B5EF4-FFF2-40B4-BE49-F238E27FC236}">
                    <a16:creationId xmlns:a16="http://schemas.microsoft.com/office/drawing/2014/main" id="{187ED173-1B6A-4A38-9F13-BD3B4440070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460" name="TextBox 293">
              <a:extLst>
                <a:ext uri="{FF2B5EF4-FFF2-40B4-BE49-F238E27FC236}">
                  <a16:creationId xmlns:a16="http://schemas.microsoft.com/office/drawing/2014/main" id="{59AC446B-32BB-48E9-80D4-A9CB307277A1}"/>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61" name="Group 60">
            <a:extLst>
              <a:ext uri="{FF2B5EF4-FFF2-40B4-BE49-F238E27FC236}">
                <a16:creationId xmlns:a16="http://schemas.microsoft.com/office/drawing/2014/main" id="{17B8E3DD-5006-4E52-9974-D4F2AF655125}"/>
              </a:ext>
            </a:extLst>
          </p:cNvPr>
          <p:cNvGrpSpPr/>
          <p:nvPr/>
        </p:nvGrpSpPr>
        <p:grpSpPr>
          <a:xfrm>
            <a:off x="4967474" y="3168105"/>
            <a:ext cx="171452" cy="168842"/>
            <a:chOff x="4879612" y="1981850"/>
            <a:chExt cx="171452" cy="168842"/>
          </a:xfrm>
        </p:grpSpPr>
        <p:grpSp>
          <p:nvGrpSpPr>
            <p:cNvPr id="62" name="Group 261">
              <a:extLst>
                <a:ext uri="{FF2B5EF4-FFF2-40B4-BE49-F238E27FC236}">
                  <a16:creationId xmlns:a16="http://schemas.microsoft.com/office/drawing/2014/main" id="{A07BD1AB-3097-4217-8D66-A8AAFCAA8B59}"/>
                </a:ext>
              </a:extLst>
            </p:cNvPr>
            <p:cNvGrpSpPr/>
            <p:nvPr/>
          </p:nvGrpSpPr>
          <p:grpSpPr>
            <a:xfrm>
              <a:off x="4882222" y="1981850"/>
              <a:ext cx="168842" cy="168842"/>
              <a:chOff x="0" y="0"/>
              <a:chExt cx="6350000" cy="6350000"/>
            </a:xfrm>
          </p:grpSpPr>
          <p:sp>
            <p:nvSpPr>
              <p:cNvPr id="64" name="Freeform 262">
                <a:extLst>
                  <a:ext uri="{FF2B5EF4-FFF2-40B4-BE49-F238E27FC236}">
                    <a16:creationId xmlns:a16="http://schemas.microsoft.com/office/drawing/2014/main" id="{C08960A3-5C1D-4599-80A1-F48E3D0CFEF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63" name="TextBox 270">
              <a:extLst>
                <a:ext uri="{FF2B5EF4-FFF2-40B4-BE49-F238E27FC236}">
                  <a16:creationId xmlns:a16="http://schemas.microsoft.com/office/drawing/2014/main" id="{BC75D510-4BCB-4637-B92A-CF4B3232364B}"/>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65" name="Group 64">
            <a:extLst>
              <a:ext uri="{FF2B5EF4-FFF2-40B4-BE49-F238E27FC236}">
                <a16:creationId xmlns:a16="http://schemas.microsoft.com/office/drawing/2014/main" id="{D5ABCDBF-34E6-4D51-8CF7-146412EAFDBD}"/>
              </a:ext>
            </a:extLst>
          </p:cNvPr>
          <p:cNvGrpSpPr/>
          <p:nvPr/>
        </p:nvGrpSpPr>
        <p:grpSpPr>
          <a:xfrm>
            <a:off x="5201923" y="3170089"/>
            <a:ext cx="168842" cy="168842"/>
            <a:chOff x="5085487" y="3402973"/>
            <a:chExt cx="168842" cy="168842"/>
          </a:xfrm>
        </p:grpSpPr>
        <p:grpSp>
          <p:nvGrpSpPr>
            <p:cNvPr id="66" name="Group 279">
              <a:extLst>
                <a:ext uri="{FF2B5EF4-FFF2-40B4-BE49-F238E27FC236}">
                  <a16:creationId xmlns:a16="http://schemas.microsoft.com/office/drawing/2014/main" id="{11E39456-2E0A-4F5D-A931-B2BFDFC4CE52}"/>
                </a:ext>
              </a:extLst>
            </p:cNvPr>
            <p:cNvGrpSpPr/>
            <p:nvPr/>
          </p:nvGrpSpPr>
          <p:grpSpPr>
            <a:xfrm>
              <a:off x="5085487" y="3402973"/>
              <a:ext cx="168842" cy="168842"/>
              <a:chOff x="0" y="0"/>
              <a:chExt cx="6350000" cy="6350000"/>
            </a:xfrm>
          </p:grpSpPr>
          <p:sp>
            <p:nvSpPr>
              <p:cNvPr id="68" name="Freeform 280">
                <a:extLst>
                  <a:ext uri="{FF2B5EF4-FFF2-40B4-BE49-F238E27FC236}">
                    <a16:creationId xmlns:a16="http://schemas.microsoft.com/office/drawing/2014/main" id="{46860D03-FADB-4DB7-BA93-E370C5984EF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67" name="TextBox 293">
              <a:extLst>
                <a:ext uri="{FF2B5EF4-FFF2-40B4-BE49-F238E27FC236}">
                  <a16:creationId xmlns:a16="http://schemas.microsoft.com/office/drawing/2014/main" id="{FE6FC85F-6DF6-4263-B4AE-0A6DAA973039}"/>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69" name="Group 68">
            <a:extLst>
              <a:ext uri="{FF2B5EF4-FFF2-40B4-BE49-F238E27FC236}">
                <a16:creationId xmlns:a16="http://schemas.microsoft.com/office/drawing/2014/main" id="{AFC2EC5C-3830-4DA4-8A8D-2787BFEC9098}"/>
              </a:ext>
            </a:extLst>
          </p:cNvPr>
          <p:cNvGrpSpPr/>
          <p:nvPr/>
        </p:nvGrpSpPr>
        <p:grpSpPr>
          <a:xfrm>
            <a:off x="4967474" y="3525017"/>
            <a:ext cx="171452" cy="168842"/>
            <a:chOff x="4879612" y="1981850"/>
            <a:chExt cx="171452" cy="168842"/>
          </a:xfrm>
        </p:grpSpPr>
        <p:grpSp>
          <p:nvGrpSpPr>
            <p:cNvPr id="70" name="Group 261">
              <a:extLst>
                <a:ext uri="{FF2B5EF4-FFF2-40B4-BE49-F238E27FC236}">
                  <a16:creationId xmlns:a16="http://schemas.microsoft.com/office/drawing/2014/main" id="{669DD7A0-33BE-4E02-8B17-64BB85852F60}"/>
                </a:ext>
              </a:extLst>
            </p:cNvPr>
            <p:cNvGrpSpPr/>
            <p:nvPr/>
          </p:nvGrpSpPr>
          <p:grpSpPr>
            <a:xfrm>
              <a:off x="4882222" y="1981850"/>
              <a:ext cx="168842" cy="168842"/>
              <a:chOff x="0" y="0"/>
              <a:chExt cx="6350000" cy="6350000"/>
            </a:xfrm>
          </p:grpSpPr>
          <p:sp>
            <p:nvSpPr>
              <p:cNvPr id="72" name="Freeform 262">
                <a:extLst>
                  <a:ext uri="{FF2B5EF4-FFF2-40B4-BE49-F238E27FC236}">
                    <a16:creationId xmlns:a16="http://schemas.microsoft.com/office/drawing/2014/main" id="{ABAC450E-E2EB-49DF-8E0C-AB8E5329419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71" name="TextBox 270">
              <a:extLst>
                <a:ext uri="{FF2B5EF4-FFF2-40B4-BE49-F238E27FC236}">
                  <a16:creationId xmlns:a16="http://schemas.microsoft.com/office/drawing/2014/main" id="{6A605933-C335-464D-B287-2105493CC720}"/>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73" name="Group 72">
            <a:extLst>
              <a:ext uri="{FF2B5EF4-FFF2-40B4-BE49-F238E27FC236}">
                <a16:creationId xmlns:a16="http://schemas.microsoft.com/office/drawing/2014/main" id="{FCED4770-A47A-46FC-9ED5-FD474CB83E6B}"/>
              </a:ext>
            </a:extLst>
          </p:cNvPr>
          <p:cNvGrpSpPr/>
          <p:nvPr/>
        </p:nvGrpSpPr>
        <p:grpSpPr>
          <a:xfrm>
            <a:off x="5201923" y="3527001"/>
            <a:ext cx="168842" cy="168842"/>
            <a:chOff x="5085487" y="3402973"/>
            <a:chExt cx="168842" cy="168842"/>
          </a:xfrm>
        </p:grpSpPr>
        <p:grpSp>
          <p:nvGrpSpPr>
            <p:cNvPr id="74" name="Group 279">
              <a:extLst>
                <a:ext uri="{FF2B5EF4-FFF2-40B4-BE49-F238E27FC236}">
                  <a16:creationId xmlns:a16="http://schemas.microsoft.com/office/drawing/2014/main" id="{F6A162D0-90DC-460C-AE94-4837AC40500D}"/>
                </a:ext>
              </a:extLst>
            </p:cNvPr>
            <p:cNvGrpSpPr/>
            <p:nvPr/>
          </p:nvGrpSpPr>
          <p:grpSpPr>
            <a:xfrm>
              <a:off x="5085487" y="3402973"/>
              <a:ext cx="168842" cy="168842"/>
              <a:chOff x="0" y="0"/>
              <a:chExt cx="6350000" cy="6350000"/>
            </a:xfrm>
          </p:grpSpPr>
          <p:sp>
            <p:nvSpPr>
              <p:cNvPr id="76" name="Freeform 280">
                <a:extLst>
                  <a:ext uri="{FF2B5EF4-FFF2-40B4-BE49-F238E27FC236}">
                    <a16:creationId xmlns:a16="http://schemas.microsoft.com/office/drawing/2014/main" id="{638294B4-A88D-49E2-8AD8-30048CAD84F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75" name="TextBox 293">
              <a:extLst>
                <a:ext uri="{FF2B5EF4-FFF2-40B4-BE49-F238E27FC236}">
                  <a16:creationId xmlns:a16="http://schemas.microsoft.com/office/drawing/2014/main" id="{4449548F-49A7-4ACA-99E7-B9D28DB4358C}"/>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grpSp>
        <p:nvGrpSpPr>
          <p:cNvPr id="85" name="Group 311">
            <a:extLst>
              <a:ext uri="{FF2B5EF4-FFF2-40B4-BE49-F238E27FC236}">
                <a16:creationId xmlns:a16="http://schemas.microsoft.com/office/drawing/2014/main" id="{BE7A3B9E-7520-440D-BD27-819804D9EA34}"/>
              </a:ext>
            </a:extLst>
          </p:cNvPr>
          <p:cNvGrpSpPr/>
          <p:nvPr/>
        </p:nvGrpSpPr>
        <p:grpSpPr>
          <a:xfrm>
            <a:off x="10269534" y="2255846"/>
            <a:ext cx="150363" cy="150363"/>
            <a:chOff x="0" y="0"/>
            <a:chExt cx="200485" cy="200485"/>
          </a:xfrm>
        </p:grpSpPr>
        <p:grpSp>
          <p:nvGrpSpPr>
            <p:cNvPr id="86" name="Group 312">
              <a:extLst>
                <a:ext uri="{FF2B5EF4-FFF2-40B4-BE49-F238E27FC236}">
                  <a16:creationId xmlns:a16="http://schemas.microsoft.com/office/drawing/2014/main" id="{91BF82B9-F3C9-4A10-9463-E1BE96B21A82}"/>
                </a:ext>
              </a:extLst>
            </p:cNvPr>
            <p:cNvGrpSpPr/>
            <p:nvPr/>
          </p:nvGrpSpPr>
          <p:grpSpPr>
            <a:xfrm>
              <a:off x="0" y="0"/>
              <a:ext cx="200485" cy="200485"/>
              <a:chOff x="0" y="0"/>
              <a:chExt cx="6350000" cy="6350000"/>
            </a:xfrm>
          </p:grpSpPr>
          <p:sp>
            <p:nvSpPr>
              <p:cNvPr id="88" name="Freeform 313">
                <a:extLst>
                  <a:ext uri="{FF2B5EF4-FFF2-40B4-BE49-F238E27FC236}">
                    <a16:creationId xmlns:a16="http://schemas.microsoft.com/office/drawing/2014/main" id="{39E124AA-C9A0-47D4-B6F4-609AEB093D8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solidFill>
            </p:spPr>
            <p:txBody>
              <a:bodyPr/>
              <a:lstStyle/>
              <a:p>
                <a:endParaRPr lang="en-GB"/>
              </a:p>
            </p:txBody>
          </p:sp>
        </p:grpSp>
        <p:sp>
          <p:nvSpPr>
            <p:cNvPr id="87" name="TextBox 314">
              <a:extLst>
                <a:ext uri="{FF2B5EF4-FFF2-40B4-BE49-F238E27FC236}">
                  <a16:creationId xmlns:a16="http://schemas.microsoft.com/office/drawing/2014/main" id="{52F4AC56-B954-4C88-910B-BB8E5FA5369B}"/>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1yr</a:t>
              </a:r>
            </a:p>
          </p:txBody>
        </p:sp>
      </p:grpSp>
      <p:sp>
        <p:nvSpPr>
          <p:cNvPr id="89" name="TextBox 319">
            <a:extLst>
              <a:ext uri="{FF2B5EF4-FFF2-40B4-BE49-F238E27FC236}">
                <a16:creationId xmlns:a16="http://schemas.microsoft.com/office/drawing/2014/main" id="{1904D135-BF11-4122-97A7-AEB0E3F4ABD8}"/>
              </a:ext>
            </a:extLst>
          </p:cNvPr>
          <p:cNvSpPr txBox="1"/>
          <p:nvPr/>
        </p:nvSpPr>
        <p:spPr>
          <a:xfrm>
            <a:off x="10269534" y="2066481"/>
            <a:ext cx="1078736" cy="117725"/>
          </a:xfrm>
          <a:prstGeom prst="rect">
            <a:avLst/>
          </a:prstGeom>
        </p:spPr>
        <p:txBody>
          <a:bodyPr lIns="0" tIns="0" rIns="0" bIns="0" rtlCol="0" anchor="t">
            <a:spAutoFit/>
          </a:bodyPr>
          <a:lstStyle/>
          <a:p>
            <a:pPr marL="0" lvl="0" indent="0" algn="l">
              <a:lnSpc>
                <a:spcPts val="990"/>
              </a:lnSpc>
              <a:spcBef>
                <a:spcPct val="0"/>
              </a:spcBef>
            </a:pPr>
            <a:r>
              <a:rPr lang="en-US" sz="722" spc="-21" dirty="0">
                <a:solidFill>
                  <a:srgbClr val="5D686E"/>
                </a:solidFill>
              </a:rPr>
              <a:t>Key</a:t>
            </a:r>
          </a:p>
        </p:txBody>
      </p:sp>
      <p:sp>
        <p:nvSpPr>
          <p:cNvPr id="90" name="TextBox 321">
            <a:extLst>
              <a:ext uri="{FF2B5EF4-FFF2-40B4-BE49-F238E27FC236}">
                <a16:creationId xmlns:a16="http://schemas.microsoft.com/office/drawing/2014/main" id="{85FD786A-F5BA-4576-A449-88C7F7281390}"/>
              </a:ext>
            </a:extLst>
          </p:cNvPr>
          <p:cNvSpPr txBox="1"/>
          <p:nvPr/>
        </p:nvSpPr>
        <p:spPr>
          <a:xfrm>
            <a:off x="10540402" y="2281298"/>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 year benefit period</a:t>
            </a:r>
          </a:p>
        </p:txBody>
      </p:sp>
      <p:grpSp>
        <p:nvGrpSpPr>
          <p:cNvPr id="91" name="Group 315">
            <a:extLst>
              <a:ext uri="{FF2B5EF4-FFF2-40B4-BE49-F238E27FC236}">
                <a16:creationId xmlns:a16="http://schemas.microsoft.com/office/drawing/2014/main" id="{88F79C72-5098-4565-A5E1-0F6943531F60}"/>
              </a:ext>
            </a:extLst>
          </p:cNvPr>
          <p:cNvGrpSpPr/>
          <p:nvPr/>
        </p:nvGrpSpPr>
        <p:grpSpPr>
          <a:xfrm>
            <a:off x="10269534" y="2429159"/>
            <a:ext cx="150363" cy="150363"/>
            <a:chOff x="0" y="0"/>
            <a:chExt cx="200485" cy="200485"/>
          </a:xfrm>
        </p:grpSpPr>
        <p:grpSp>
          <p:nvGrpSpPr>
            <p:cNvPr id="92" name="Group 316">
              <a:extLst>
                <a:ext uri="{FF2B5EF4-FFF2-40B4-BE49-F238E27FC236}">
                  <a16:creationId xmlns:a16="http://schemas.microsoft.com/office/drawing/2014/main" id="{FDA84B49-BF59-41C0-BC53-3D033ED667C5}"/>
                </a:ext>
              </a:extLst>
            </p:cNvPr>
            <p:cNvGrpSpPr/>
            <p:nvPr/>
          </p:nvGrpSpPr>
          <p:grpSpPr>
            <a:xfrm>
              <a:off x="0" y="0"/>
              <a:ext cx="200485" cy="200485"/>
              <a:chOff x="0" y="0"/>
              <a:chExt cx="6350000" cy="6350000"/>
            </a:xfrm>
          </p:grpSpPr>
          <p:sp>
            <p:nvSpPr>
              <p:cNvPr id="94" name="Freeform 317">
                <a:extLst>
                  <a:ext uri="{FF2B5EF4-FFF2-40B4-BE49-F238E27FC236}">
                    <a16:creationId xmlns:a16="http://schemas.microsoft.com/office/drawing/2014/main" id="{AA0D036B-34FD-462B-B1FF-2A9FFD5BC1B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GB"/>
              </a:p>
            </p:txBody>
          </p:sp>
        </p:grpSp>
        <p:sp>
          <p:nvSpPr>
            <p:cNvPr id="93" name="TextBox 318">
              <a:extLst>
                <a:ext uri="{FF2B5EF4-FFF2-40B4-BE49-F238E27FC236}">
                  <a16:creationId xmlns:a16="http://schemas.microsoft.com/office/drawing/2014/main" id="{2CEF1A58-23C2-4FCD-92D3-A34763888752}"/>
                </a:ext>
              </a:extLst>
            </p:cNvPr>
            <p:cNvSpPr txBox="1"/>
            <p:nvPr/>
          </p:nvSpPr>
          <p:spPr>
            <a:xfrm>
              <a:off x="0" y="57108"/>
              <a:ext cx="200485" cy="80108"/>
            </a:xfrm>
            <a:prstGeom prst="rect">
              <a:avLst/>
            </a:prstGeom>
          </p:spPr>
          <p:txBody>
            <a:bodyPr lIns="0" tIns="0" rIns="0" bIns="0" rtlCol="0" anchor="t">
              <a:spAutoFit/>
            </a:bodyPr>
            <a:lstStyle/>
            <a:p>
              <a:pPr marL="0" lvl="0" indent="0" algn="ctr">
                <a:lnSpc>
                  <a:spcPts val="549"/>
                </a:lnSpc>
                <a:spcBef>
                  <a:spcPct val="0"/>
                </a:spcBef>
              </a:pPr>
              <a:r>
                <a:rPr lang="en-US" sz="400" spc="-12" dirty="0">
                  <a:solidFill>
                    <a:srgbClr val="FFFFFF"/>
                  </a:solidFill>
                </a:rPr>
                <a:t>100</a:t>
              </a:r>
            </a:p>
          </p:txBody>
        </p:sp>
      </p:grpSp>
      <p:sp>
        <p:nvSpPr>
          <p:cNvPr id="95" name="TextBox 320">
            <a:extLst>
              <a:ext uri="{FF2B5EF4-FFF2-40B4-BE49-F238E27FC236}">
                <a16:creationId xmlns:a16="http://schemas.microsoft.com/office/drawing/2014/main" id="{AB5D891D-B226-49C5-90D5-D40723066665}"/>
              </a:ext>
            </a:extLst>
          </p:cNvPr>
          <p:cNvSpPr txBox="1"/>
          <p:nvPr/>
        </p:nvSpPr>
        <p:spPr>
          <a:xfrm>
            <a:off x="10540402" y="2454612"/>
            <a:ext cx="807868" cy="93744"/>
          </a:xfrm>
          <a:prstGeom prst="rect">
            <a:avLst/>
          </a:prstGeom>
        </p:spPr>
        <p:txBody>
          <a:bodyPr lIns="0" tIns="0" rIns="0" bIns="0" rtlCol="0" anchor="t">
            <a:spAutoFit/>
          </a:bodyPr>
          <a:lstStyle/>
          <a:p>
            <a:pPr marL="0" lvl="0" indent="0" algn="l">
              <a:lnSpc>
                <a:spcPts val="770"/>
              </a:lnSpc>
              <a:spcBef>
                <a:spcPct val="0"/>
              </a:spcBef>
            </a:pPr>
            <a:r>
              <a:rPr lang="en-US" sz="562" spc="-16" dirty="0">
                <a:solidFill>
                  <a:srgbClr val="5D686E"/>
                </a:solidFill>
              </a:rPr>
              <a:t>100% money back</a:t>
            </a:r>
          </a:p>
        </p:txBody>
      </p:sp>
      <p:sp>
        <p:nvSpPr>
          <p:cNvPr id="58" name="object 4">
            <a:extLst>
              <a:ext uri="{FF2B5EF4-FFF2-40B4-BE49-F238E27FC236}">
                <a16:creationId xmlns:a16="http://schemas.microsoft.com/office/drawing/2014/main" id="{3A00EDEE-7A1C-4DB2-9A5F-D8BF80DE6B0E}"/>
              </a:ext>
            </a:extLst>
          </p:cNvPr>
          <p:cNvSpPr txBox="1"/>
          <p:nvPr/>
        </p:nvSpPr>
        <p:spPr>
          <a:xfrm>
            <a:off x="727034" y="3992885"/>
            <a:ext cx="5762777" cy="1539268"/>
          </a:xfrm>
          <a:prstGeom prst="rect">
            <a:avLst/>
          </a:prstGeom>
        </p:spPr>
        <p:txBody>
          <a:bodyPr vert="horz" wrap="square" lIns="0" tIns="12065" rIns="0" bIns="0" rtlCol="0">
            <a:spAutoFit/>
          </a:bodyPr>
          <a:lstStyle/>
          <a:p>
            <a:pPr marL="12700" marR="5080">
              <a:lnSpc>
                <a:spcPct val="112700"/>
              </a:lnSpc>
              <a:spcBef>
                <a:spcPts val="95"/>
              </a:spcBef>
              <a:spcAft>
                <a:spcPts val="1200"/>
              </a:spcAft>
            </a:pPr>
            <a:r>
              <a:rPr lang="en-US" sz="1200" spc="10" dirty="0">
                <a:solidFill>
                  <a:srgbClr val="546670"/>
                </a:solidFill>
                <a:latin typeface="+mj-lt"/>
                <a:cs typeface="CoText-Light"/>
              </a:rPr>
              <a:t>Your dependent children can receive cash benefits towards their essential health expenses.</a:t>
            </a:r>
          </a:p>
          <a:p>
            <a:pPr marL="184150" marR="5080" indent="-171450">
              <a:lnSpc>
                <a:spcPct val="112700"/>
              </a:lnSpc>
              <a:spcBef>
                <a:spcPts val="95"/>
              </a:spcBef>
              <a:spcAft>
                <a:spcPts val="1200"/>
              </a:spcAft>
              <a:buFont typeface="Arial" panose="020B0604020202020204" pitchFamily="34" charset="0"/>
              <a:buChar char="•"/>
            </a:pPr>
            <a:r>
              <a:rPr lang="en-US" sz="1200" spc="10" dirty="0">
                <a:solidFill>
                  <a:srgbClr val="546670"/>
                </a:solidFill>
                <a:latin typeface="+mj-lt"/>
                <a:cs typeface="CoText-Light"/>
              </a:rPr>
              <a:t>100% reimbursement on cash benefits, up to set limits </a:t>
            </a:r>
          </a:p>
          <a:p>
            <a:pPr marL="184150" marR="5080" indent="-171450">
              <a:lnSpc>
                <a:spcPct val="112700"/>
              </a:lnSpc>
              <a:spcBef>
                <a:spcPts val="95"/>
              </a:spcBef>
              <a:spcAft>
                <a:spcPts val="1200"/>
              </a:spcAft>
              <a:buFont typeface="Arial" panose="020B0604020202020204" pitchFamily="34" charset="0"/>
              <a:buChar char="•"/>
            </a:pPr>
            <a:r>
              <a:rPr lang="en-US" sz="1200" spc="10" dirty="0">
                <a:solidFill>
                  <a:srgbClr val="546670"/>
                </a:solidFill>
                <a:latin typeface="+mj-lt"/>
                <a:cs typeface="CoText-Light"/>
              </a:rPr>
              <a:t>Your children’s pre-existing medical conditions are covered </a:t>
            </a:r>
          </a:p>
          <a:p>
            <a:pPr marL="184150" marR="5080" indent="-171450">
              <a:lnSpc>
                <a:spcPct val="112700"/>
              </a:lnSpc>
              <a:spcBef>
                <a:spcPts val="95"/>
              </a:spcBef>
              <a:spcAft>
                <a:spcPts val="1200"/>
              </a:spcAft>
              <a:buFont typeface="Arial" panose="020B0604020202020204" pitchFamily="34" charset="0"/>
              <a:buChar char="•"/>
            </a:pPr>
            <a:r>
              <a:rPr lang="en-US" sz="1200" spc="10" dirty="0">
                <a:solidFill>
                  <a:srgbClr val="546670"/>
                </a:solidFill>
                <a:latin typeface="+mj-lt"/>
                <a:cs typeface="CoText-Light"/>
              </a:rPr>
              <a:t>Immediate cover </a:t>
            </a:r>
          </a:p>
        </p:txBody>
      </p:sp>
      <p:grpSp>
        <p:nvGrpSpPr>
          <p:cNvPr id="60" name="Group 59">
            <a:extLst>
              <a:ext uri="{FF2B5EF4-FFF2-40B4-BE49-F238E27FC236}">
                <a16:creationId xmlns:a16="http://schemas.microsoft.com/office/drawing/2014/main" id="{20514B67-C79A-4A9E-8F33-6162A70845E3}"/>
              </a:ext>
            </a:extLst>
          </p:cNvPr>
          <p:cNvGrpSpPr/>
          <p:nvPr/>
        </p:nvGrpSpPr>
        <p:grpSpPr>
          <a:xfrm>
            <a:off x="4965542" y="2111772"/>
            <a:ext cx="171452" cy="168842"/>
            <a:chOff x="4879612" y="1981850"/>
            <a:chExt cx="171452" cy="168842"/>
          </a:xfrm>
        </p:grpSpPr>
        <p:grpSp>
          <p:nvGrpSpPr>
            <p:cNvPr id="96" name="Group 261">
              <a:extLst>
                <a:ext uri="{FF2B5EF4-FFF2-40B4-BE49-F238E27FC236}">
                  <a16:creationId xmlns:a16="http://schemas.microsoft.com/office/drawing/2014/main" id="{0CE7C00C-83D4-4D75-8E51-3D08C0F05F6F}"/>
                </a:ext>
              </a:extLst>
            </p:cNvPr>
            <p:cNvGrpSpPr/>
            <p:nvPr/>
          </p:nvGrpSpPr>
          <p:grpSpPr>
            <a:xfrm>
              <a:off x="4882222" y="1981850"/>
              <a:ext cx="168842" cy="168842"/>
              <a:chOff x="0" y="0"/>
              <a:chExt cx="6350000" cy="6350000"/>
            </a:xfrm>
          </p:grpSpPr>
          <p:sp>
            <p:nvSpPr>
              <p:cNvPr id="98" name="Freeform 262">
                <a:extLst>
                  <a:ext uri="{FF2B5EF4-FFF2-40B4-BE49-F238E27FC236}">
                    <a16:creationId xmlns:a16="http://schemas.microsoft.com/office/drawing/2014/main" id="{253DA6EC-E5E4-44F7-AAEB-C5DD1C524D2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4E1B"/>
              </a:solidFill>
            </p:spPr>
            <p:txBody>
              <a:bodyPr/>
              <a:lstStyle/>
              <a:p>
                <a:endParaRPr lang="en-GB"/>
              </a:p>
            </p:txBody>
          </p:sp>
        </p:grpSp>
        <p:sp>
          <p:nvSpPr>
            <p:cNvPr id="97" name="TextBox 270">
              <a:extLst>
                <a:ext uri="{FF2B5EF4-FFF2-40B4-BE49-F238E27FC236}">
                  <a16:creationId xmlns:a16="http://schemas.microsoft.com/office/drawing/2014/main" id="{94BBB18E-31DF-4583-A5A4-6471E8E50F0D}"/>
                </a:ext>
              </a:extLst>
            </p:cNvPr>
            <p:cNvSpPr txBox="1"/>
            <p:nvPr/>
          </p:nvSpPr>
          <p:spPr>
            <a:xfrm>
              <a:off x="4879612" y="2028304"/>
              <a:ext cx="164538" cy="71173"/>
            </a:xfrm>
            <a:prstGeom prst="rect">
              <a:avLst/>
            </a:prstGeom>
          </p:spPr>
          <p:txBody>
            <a:bodyPr wrap="square" lIns="0" tIns="0" rIns="0" bIns="0" rtlCol="0" anchor="ctr">
              <a:spAutoFit/>
            </a:bodyPr>
            <a:lstStyle/>
            <a:p>
              <a:pPr marL="0" lvl="0" indent="0" algn="ctr">
                <a:lnSpc>
                  <a:spcPts val="616"/>
                </a:lnSpc>
                <a:spcBef>
                  <a:spcPct val="0"/>
                </a:spcBef>
              </a:pPr>
              <a:r>
                <a:rPr lang="en-US" sz="450" spc="-13" dirty="0">
                  <a:solidFill>
                    <a:srgbClr val="FFFFFF"/>
                  </a:solidFill>
                </a:rPr>
                <a:t>100</a:t>
              </a:r>
            </a:p>
          </p:txBody>
        </p:sp>
      </p:grpSp>
      <p:grpSp>
        <p:nvGrpSpPr>
          <p:cNvPr id="99" name="Group 98">
            <a:extLst>
              <a:ext uri="{FF2B5EF4-FFF2-40B4-BE49-F238E27FC236}">
                <a16:creationId xmlns:a16="http://schemas.microsoft.com/office/drawing/2014/main" id="{7560ADD6-028F-4E83-B269-800E2EAE9AE7}"/>
              </a:ext>
            </a:extLst>
          </p:cNvPr>
          <p:cNvGrpSpPr/>
          <p:nvPr/>
        </p:nvGrpSpPr>
        <p:grpSpPr>
          <a:xfrm>
            <a:off x="5199991" y="2113756"/>
            <a:ext cx="168842" cy="168842"/>
            <a:chOff x="5085487" y="3402973"/>
            <a:chExt cx="168842" cy="168842"/>
          </a:xfrm>
        </p:grpSpPr>
        <p:grpSp>
          <p:nvGrpSpPr>
            <p:cNvPr id="100" name="Group 279">
              <a:extLst>
                <a:ext uri="{FF2B5EF4-FFF2-40B4-BE49-F238E27FC236}">
                  <a16:creationId xmlns:a16="http://schemas.microsoft.com/office/drawing/2014/main" id="{5656F585-3DEC-41D2-B3D6-C58BD7710A3A}"/>
                </a:ext>
              </a:extLst>
            </p:cNvPr>
            <p:cNvGrpSpPr/>
            <p:nvPr/>
          </p:nvGrpSpPr>
          <p:grpSpPr>
            <a:xfrm>
              <a:off x="5085487" y="3402973"/>
              <a:ext cx="168842" cy="168842"/>
              <a:chOff x="0" y="0"/>
              <a:chExt cx="6350000" cy="6350000"/>
            </a:xfrm>
          </p:grpSpPr>
          <p:sp>
            <p:nvSpPr>
              <p:cNvPr id="102" name="Freeform 280">
                <a:extLst>
                  <a:ext uri="{FF2B5EF4-FFF2-40B4-BE49-F238E27FC236}">
                    <a16:creationId xmlns:a16="http://schemas.microsoft.com/office/drawing/2014/main" id="{B07752F4-0032-4D9D-AE58-D786ECFDA6B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9C7CF"/>
              </a:solidFill>
            </p:spPr>
            <p:txBody>
              <a:bodyPr/>
              <a:lstStyle/>
              <a:p>
                <a:endParaRPr lang="en-GB"/>
              </a:p>
            </p:txBody>
          </p:sp>
        </p:grpSp>
        <p:sp>
          <p:nvSpPr>
            <p:cNvPr id="101" name="TextBox 293">
              <a:extLst>
                <a:ext uri="{FF2B5EF4-FFF2-40B4-BE49-F238E27FC236}">
                  <a16:creationId xmlns:a16="http://schemas.microsoft.com/office/drawing/2014/main" id="{0A0A6E92-CBCD-41F0-A8CF-D7109691264F}"/>
                </a:ext>
              </a:extLst>
            </p:cNvPr>
            <p:cNvSpPr txBox="1"/>
            <p:nvPr/>
          </p:nvSpPr>
          <p:spPr>
            <a:xfrm>
              <a:off x="5085487" y="3449565"/>
              <a:ext cx="168842" cy="71173"/>
            </a:xfrm>
            <a:prstGeom prst="rect">
              <a:avLst/>
            </a:prstGeom>
          </p:spPr>
          <p:txBody>
            <a:bodyPr lIns="0" tIns="0" rIns="0" bIns="0" rtlCol="0" anchor="t">
              <a:spAutoFit/>
            </a:bodyPr>
            <a:lstStyle/>
            <a:p>
              <a:pPr marL="0" lvl="0" indent="0" algn="ctr">
                <a:lnSpc>
                  <a:spcPts val="616"/>
                </a:lnSpc>
                <a:spcBef>
                  <a:spcPct val="0"/>
                </a:spcBef>
              </a:pPr>
              <a:r>
                <a:rPr lang="en-US" sz="450" spc="-13" dirty="0">
                  <a:solidFill>
                    <a:srgbClr val="FFFFFF"/>
                  </a:solidFill>
                </a:rPr>
                <a:t>1yr</a:t>
              </a:r>
            </a:p>
          </p:txBody>
        </p:sp>
      </p:grpSp>
    </p:spTree>
    <p:extLst>
      <p:ext uri="{BB962C8B-B14F-4D97-AF65-F5344CB8AC3E}">
        <p14:creationId xmlns:p14="http://schemas.microsoft.com/office/powerpoint/2010/main" val="415319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A22F3-56EA-674E-B5EB-7BA5F74D6D7C}"/>
              </a:ext>
            </a:extLst>
          </p:cNvPr>
          <p:cNvSpPr/>
          <p:nvPr/>
        </p:nvSpPr>
        <p:spPr>
          <a:xfrm>
            <a:off x="0" y="0"/>
            <a:ext cx="12192000" cy="6858000"/>
          </a:xfrm>
          <a:prstGeom prst="rect">
            <a:avLst/>
          </a:prstGeom>
          <a:solidFill>
            <a:srgbClr val="D5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10F91-9763-6F4B-9947-77455657A23F}"/>
              </a:ext>
            </a:extLst>
          </p:cNvPr>
          <p:cNvSpPr txBox="1"/>
          <p:nvPr/>
        </p:nvSpPr>
        <p:spPr>
          <a:xfrm>
            <a:off x="612741" y="2234385"/>
            <a:ext cx="3262573" cy="1138773"/>
          </a:xfrm>
          <a:prstGeom prst="rect">
            <a:avLst/>
          </a:prstGeom>
          <a:noFill/>
        </p:spPr>
        <p:txBody>
          <a:bodyPr wrap="square" rtlCol="0">
            <a:spAutoFit/>
          </a:bodyPr>
          <a:lstStyle/>
          <a:p>
            <a:r>
              <a:rPr lang="en-US" sz="3400" dirty="0">
                <a:solidFill>
                  <a:srgbClr val="5B686E"/>
                </a:solidFill>
                <a:latin typeface="Co Text Light" panose="020B0303060202020204" pitchFamily="34" charset="0"/>
                <a:cs typeface="Co Text Light" panose="020B0303060202020204" pitchFamily="34" charset="0"/>
              </a:rPr>
              <a:t>Your benefits </a:t>
            </a:r>
            <a:r>
              <a:rPr lang="en-US" sz="3400" dirty="0">
                <a:solidFill>
                  <a:srgbClr val="5B686E"/>
                </a:solidFill>
                <a:latin typeface="Co Text" panose="020B0503060202020204" pitchFamily="34" charset="0"/>
                <a:cs typeface="Co Text Light" panose="020B0303060202020204" pitchFamily="34" charset="0"/>
              </a:rPr>
              <a:t>in detail</a:t>
            </a:r>
          </a:p>
        </p:txBody>
      </p:sp>
      <p:sp>
        <p:nvSpPr>
          <p:cNvPr id="2" name="Oval 1">
            <a:extLst>
              <a:ext uri="{FF2B5EF4-FFF2-40B4-BE49-F238E27FC236}">
                <a16:creationId xmlns:a16="http://schemas.microsoft.com/office/drawing/2014/main" id="{348B94AB-1AD6-1F49-8B3F-A32ECCE2D750}"/>
              </a:ext>
            </a:extLst>
          </p:cNvPr>
          <p:cNvSpPr/>
          <p:nvPr/>
        </p:nvSpPr>
        <p:spPr>
          <a:xfrm>
            <a:off x="7383691" y="1946054"/>
            <a:ext cx="6162775" cy="6162775"/>
          </a:xfrm>
          <a:prstGeom prst="ellipse">
            <a:avLst/>
          </a:prstGeom>
          <a:solidFill>
            <a:srgbClr val="88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5090DC-8A94-B847-BB96-CEE51D207A3F}"/>
              </a:ext>
            </a:extLst>
          </p:cNvPr>
          <p:cNvSpPr/>
          <p:nvPr/>
        </p:nvSpPr>
        <p:spPr>
          <a:xfrm>
            <a:off x="7867398" y="2429761"/>
            <a:ext cx="5193246" cy="5193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D1FE47-1938-F840-8B32-1FFAFF5A4D2A}"/>
              </a:ext>
            </a:extLst>
          </p:cNvPr>
          <p:cNvSpPr/>
          <p:nvPr/>
        </p:nvSpPr>
        <p:spPr>
          <a:xfrm>
            <a:off x="8122183" y="2684546"/>
            <a:ext cx="4682558" cy="4682558"/>
          </a:xfrm>
          <a:prstGeom prst="ellipse">
            <a:avLst/>
          </a:prstGeom>
          <a:blipFill dpi="0" rotWithShape="1">
            <a:blip r:embed="rId2" cstate="print">
              <a:extLst>
                <a:ext uri="{28A0092B-C50C-407E-A947-70E740481C1C}">
                  <a14:useLocalDpi xmlns:a14="http://schemas.microsoft.com/office/drawing/2010/main"/>
                </a:ext>
              </a:extLst>
            </a:blip>
            <a:srcRect/>
            <a:stretch>
              <a:fillRect b="5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2F016E1-069B-6C42-81E1-223DDAF577EB}"/>
              </a:ext>
            </a:extLst>
          </p:cNvPr>
          <p:cNvSpPr/>
          <p:nvPr/>
        </p:nvSpPr>
        <p:spPr>
          <a:xfrm>
            <a:off x="5480315" y="956188"/>
            <a:ext cx="2990550" cy="299055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ughnut 11">
            <a:extLst>
              <a:ext uri="{FF2B5EF4-FFF2-40B4-BE49-F238E27FC236}">
                <a16:creationId xmlns:a16="http://schemas.microsoft.com/office/drawing/2014/main" id="{63FAA1AC-F9D1-464F-82D5-CE3B25BBA27D}"/>
              </a:ext>
            </a:extLst>
          </p:cNvPr>
          <p:cNvSpPr/>
          <p:nvPr/>
        </p:nvSpPr>
        <p:spPr>
          <a:xfrm>
            <a:off x="5480315" y="956188"/>
            <a:ext cx="2990550" cy="2990550"/>
          </a:xfrm>
          <a:prstGeom prst="donut">
            <a:avLst>
              <a:gd name="adj" fmla="val 12500"/>
            </a:avLst>
          </a:prstGeom>
          <a:solidFill>
            <a:srgbClr val="E94D1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2879144"/>
      </p:ext>
    </p:extLst>
  </p:cSld>
  <p:clrMapOvr>
    <a:masterClrMapping/>
  </p:clrMapOvr>
</p:sld>
</file>

<file path=ppt/theme/theme1.xml><?xml version="1.0" encoding="utf-8"?>
<a:theme xmlns:a="http://schemas.openxmlformats.org/drawingml/2006/main" name="WH template with images">
  <a:themeElements>
    <a:clrScheme name="Westfield Health">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Co Text Light">
      <a:majorFont>
        <a:latin typeface="Co Text Ligh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B26B1A-F632-4187-8A80-E298130CD8F4}" vid="{A0CFDA6F-861A-451A-8D87-1BF25E1DD478}"/>
    </a:ext>
  </a:extLst>
</a:theme>
</file>

<file path=ppt/theme/theme2.xml><?xml version="1.0" encoding="utf-8"?>
<a:theme xmlns:a="http://schemas.openxmlformats.org/drawingml/2006/main" name="WH template no images">
  <a:themeElements>
    <a:clrScheme name="Westfield Health">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Co Text Light">
      <a:majorFont>
        <a:latin typeface="Co Text Ligh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B26B1A-F632-4187-8A80-E298130CD8F4}" vid="{BDD0442A-C9A7-45A3-8143-C01BB46F87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2F61E2188242479F0ACDB6A99414DC" ma:contentTypeVersion="15" ma:contentTypeDescription="Create a new document." ma:contentTypeScope="" ma:versionID="3a16e07e47e47522cef9944acf327fe8">
  <xsd:schema xmlns:xsd="http://www.w3.org/2001/XMLSchema" xmlns:xs="http://www.w3.org/2001/XMLSchema" xmlns:p="http://schemas.microsoft.com/office/2006/metadata/properties" xmlns:ns2="5330380f-e6a7-47ff-85ad-80752da1d898" xmlns:ns3="2964d002-8171-48e3-864b-00a5e798ba5c" targetNamespace="http://schemas.microsoft.com/office/2006/metadata/properties" ma:root="true" ma:fieldsID="64465832ee4ad7d675afecc856a2db17" ns2:_="" ns3:_="">
    <xsd:import namespace="5330380f-e6a7-47ff-85ad-80752da1d898"/>
    <xsd:import namespace="2964d002-8171-48e3-864b-00a5e798ba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30380f-e6a7-47ff-85ad-80752da1d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0c3b6-0981-4c04-9542-7ecc064fd0c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4d002-8171-48e3-864b-00a5e798ba5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44edac4-2533-4349-9e5b-5ae33948db78}" ma:internalName="TaxCatchAll" ma:showField="CatchAllData" ma:web="2964d002-8171-48e3-864b-00a5e798ba5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64d002-8171-48e3-864b-00a5e798ba5c" xsi:nil="true"/>
    <lcf76f155ced4ddcb4097134ff3c332f xmlns="5330380f-e6a7-47ff-85ad-80752da1d8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5938ED-2686-44A0-A1BA-F310D01D97F4}"/>
</file>

<file path=customXml/itemProps2.xml><?xml version="1.0" encoding="utf-8"?>
<ds:datastoreItem xmlns:ds="http://schemas.openxmlformats.org/officeDocument/2006/customXml" ds:itemID="{02CC665A-C596-4869-802B-B8DC60466EA5}"/>
</file>

<file path=customXml/itemProps3.xml><?xml version="1.0" encoding="utf-8"?>
<ds:datastoreItem xmlns:ds="http://schemas.openxmlformats.org/officeDocument/2006/customXml" ds:itemID="{EDCBEC1D-AF84-4994-9ED4-9857778BBADA}"/>
</file>

<file path=docProps/app.xml><?xml version="1.0" encoding="utf-8"?>
<Properties xmlns="http://schemas.openxmlformats.org/officeDocument/2006/extended-properties" xmlns:vt="http://schemas.openxmlformats.org/officeDocument/2006/docPropsVTypes">
  <Template>Powerpoint template_FINAL</Template>
  <TotalTime>38389</TotalTime>
  <Words>1810</Words>
  <Application>Microsoft Office PowerPoint</Application>
  <PresentationFormat>Widescreen</PresentationFormat>
  <Paragraphs>337</Paragraphs>
  <Slides>28</Slides>
  <Notes>8</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Co Text Light</vt:lpstr>
      <vt:lpstr>Calibri</vt:lpstr>
      <vt:lpstr>Arial</vt:lpstr>
      <vt:lpstr>Co Text</vt:lpstr>
      <vt:lpstr>WH template with images</vt:lpstr>
      <vt:lpstr>WH template no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Optical</vt:lpstr>
      <vt:lpstr>Dental</vt:lpstr>
      <vt:lpstr>Dental Accident</vt:lpstr>
      <vt:lpstr>Chiropody</vt:lpstr>
      <vt:lpstr>Therapy Treatments</vt:lpstr>
      <vt:lpstr>Specialist Consultations and Diagnostics</vt:lpstr>
      <vt:lpstr>Westfield Rewards</vt:lpstr>
      <vt:lpstr>Scanning Service</vt:lpstr>
      <vt:lpstr>DoctorLine</vt:lpstr>
      <vt:lpstr>Expert Medical Opinion /Best Doctors</vt:lpstr>
      <vt:lpstr>24 Hour Advice and Information Line and online resources</vt:lpstr>
      <vt:lpstr>Structured Counselling</vt:lpstr>
      <vt:lpstr>PowerPoint Presentation</vt:lpstr>
      <vt:lpstr>Gym Discounts</vt:lpstr>
      <vt:lpstr>Personal Accident</vt:lpstr>
      <vt:lpstr>Kids’ cover</vt:lpstr>
      <vt:lpstr>Upgrades and partners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Hancock Fell, Jonjo</dc:creator>
  <cp:lastModifiedBy>Hancock Fell, Jonjo</cp:lastModifiedBy>
  <cp:revision>36</cp:revision>
  <dcterms:created xsi:type="dcterms:W3CDTF">2021-09-08T15:30:10Z</dcterms:created>
  <dcterms:modified xsi:type="dcterms:W3CDTF">2023-12-05T14:25:24Z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0x010100682F61E2188242479F0ACDB6A99414DC</vt:lpwstr>
  </property>
</Properties>
</file>