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7" r:id="rId1"/>
    <p:sldMasterId id="2147483698" r:id="rId2"/>
  </p:sldMasterIdLst>
  <p:notesMasterIdLst>
    <p:notesMasterId r:id="rId29"/>
  </p:notesMasterIdLst>
  <p:handoutMasterIdLst>
    <p:handoutMasterId r:id="rId30"/>
  </p:handoutMasterIdLst>
  <p:sldIdLst>
    <p:sldId id="279" r:id="rId3"/>
    <p:sldId id="280" r:id="rId4"/>
    <p:sldId id="282" r:id="rId5"/>
    <p:sldId id="283" r:id="rId6"/>
    <p:sldId id="284" r:id="rId7"/>
    <p:sldId id="285" r:id="rId8"/>
    <p:sldId id="288" r:id="rId9"/>
    <p:sldId id="290" r:id="rId10"/>
    <p:sldId id="257" r:id="rId11"/>
    <p:sldId id="375" r:id="rId12"/>
    <p:sldId id="351" r:id="rId13"/>
    <p:sldId id="352" r:id="rId14"/>
    <p:sldId id="353" r:id="rId15"/>
    <p:sldId id="355" r:id="rId16"/>
    <p:sldId id="360" r:id="rId17"/>
    <p:sldId id="361" r:id="rId18"/>
    <p:sldId id="362" r:id="rId19"/>
    <p:sldId id="363" r:id="rId20"/>
    <p:sldId id="366" r:id="rId21"/>
    <p:sldId id="364" r:id="rId22"/>
    <p:sldId id="379" r:id="rId23"/>
    <p:sldId id="371" r:id="rId24"/>
    <p:sldId id="370" r:id="rId25"/>
    <p:sldId id="372" r:id="rId26"/>
    <p:sldId id="260" r:id="rId27"/>
    <p:sldId id="264" r:id="rId28"/>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o Text" panose="020B0503060202020204" pitchFamily="34" charset="0"/>
      <p:regular r:id="rId35"/>
      <p:bold r:id="rId36"/>
    </p:embeddedFont>
    <p:embeddedFont>
      <p:font typeface="Co Text Light" panose="020B0503060202020204" pitchFamily="3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60A203-937F-5792-775B-ADF42C596CAA}" name="Nick Pearson" initials="NP" userId="S::NPearson@westfieldhealth.com::9f456a32-5fd6-4ec6-a838-add463c19bf4" providerId="AD"/>
  <p188:author id="{30FCEC6A-8085-C13F-B2E0-8C0322B6BB28}" name="Hancock Fell, Jonjo" initials="HFJ" userId="S::jhancockfell@westfieldhealth.com::63c53da7-54ab-4f78-83ac-a5cd6682a8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FF00"/>
    <a:srgbClr val="89C7CF"/>
    <a:srgbClr val="E6E6E6"/>
    <a:srgbClr val="D4E8EB"/>
    <a:srgbClr val="000000"/>
    <a:srgbClr val="5B686E"/>
    <a:srgbClr val="E94D1B"/>
    <a:srgbClr val="D5E8EB"/>
    <a:srgbClr val="88C7C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94"/>
  </p:normalViewPr>
  <p:slideViewPr>
    <p:cSldViewPr snapToGrid="0" snapToObjects="1">
      <p:cViewPr varScale="1">
        <p:scale>
          <a:sx n="107" d="100"/>
          <a:sy n="107" d="100"/>
        </p:scale>
        <p:origin x="78" y="102"/>
      </p:cViewPr>
      <p:guideLst/>
    </p:cSldViewPr>
  </p:slid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4D5D64-2799-4F2E-9971-2ECE412F81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615DDE9-5AC3-4645-973C-BB1BFCDACD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36C5FF-6532-445E-8809-FC0BBFECA7D8}" type="datetimeFigureOut">
              <a:rPr lang="en-GB" smtClean="0"/>
              <a:t>14/12/2023</a:t>
            </a:fld>
            <a:endParaRPr lang="en-GB"/>
          </a:p>
        </p:txBody>
      </p:sp>
      <p:sp>
        <p:nvSpPr>
          <p:cNvPr id="4" name="Footer Placeholder 3">
            <a:extLst>
              <a:ext uri="{FF2B5EF4-FFF2-40B4-BE49-F238E27FC236}">
                <a16:creationId xmlns:a16="http://schemas.microsoft.com/office/drawing/2014/main" id="{BD59083E-8054-42BB-84CB-FCF928F5A3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7797889-F9AC-4111-8AAC-7F4AA9452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03C012-1489-4BA7-8BCF-AF6B2B5752E1}" type="slidenum">
              <a:rPr lang="en-GB" smtClean="0"/>
              <a:t>‹#›</a:t>
            </a:fld>
            <a:endParaRPr lang="en-GB"/>
          </a:p>
        </p:txBody>
      </p:sp>
    </p:spTree>
    <p:extLst>
      <p:ext uri="{BB962C8B-B14F-4D97-AF65-F5344CB8AC3E}">
        <p14:creationId xmlns:p14="http://schemas.microsoft.com/office/powerpoint/2010/main" val="1479022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18A3A-5791-3649-8FD9-BA9AD5AFE847}"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B4C24-A7BF-7743-8629-710555E8E168}" type="slidenum">
              <a:rPr lang="en-US" smtClean="0"/>
              <a:t>‹#›</a:t>
            </a:fld>
            <a:endParaRPr lang="en-US"/>
          </a:p>
        </p:txBody>
      </p:sp>
    </p:spTree>
    <p:extLst>
      <p:ext uri="{BB962C8B-B14F-4D97-AF65-F5344CB8AC3E}">
        <p14:creationId xmlns:p14="http://schemas.microsoft.com/office/powerpoint/2010/main" val="335713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2</a:t>
            </a:fld>
            <a:endParaRPr lang="en-US"/>
          </a:p>
        </p:txBody>
      </p:sp>
    </p:spTree>
    <p:extLst>
      <p:ext uri="{BB962C8B-B14F-4D97-AF65-F5344CB8AC3E}">
        <p14:creationId xmlns:p14="http://schemas.microsoft.com/office/powerpoint/2010/main" val="40205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B4C24-A7BF-7743-8629-710555E8E168}" type="slidenum">
              <a:rPr lang="en-US" smtClean="0"/>
              <a:t>3</a:t>
            </a:fld>
            <a:endParaRPr lang="en-US"/>
          </a:p>
        </p:txBody>
      </p:sp>
    </p:spTree>
    <p:extLst>
      <p:ext uri="{BB962C8B-B14F-4D97-AF65-F5344CB8AC3E}">
        <p14:creationId xmlns:p14="http://schemas.microsoft.com/office/powerpoint/2010/main" val="7905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4</a:t>
            </a:fld>
            <a:endParaRPr lang="en-US"/>
          </a:p>
        </p:txBody>
      </p:sp>
    </p:spTree>
    <p:extLst>
      <p:ext uri="{BB962C8B-B14F-4D97-AF65-F5344CB8AC3E}">
        <p14:creationId xmlns:p14="http://schemas.microsoft.com/office/powerpoint/2010/main" val="373766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5</a:t>
            </a:fld>
            <a:endParaRPr lang="en-US"/>
          </a:p>
        </p:txBody>
      </p:sp>
    </p:spTree>
    <p:extLst>
      <p:ext uri="{BB962C8B-B14F-4D97-AF65-F5344CB8AC3E}">
        <p14:creationId xmlns:p14="http://schemas.microsoft.com/office/powerpoint/2010/main" val="147962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B4C24-A7BF-7743-8629-710555E8E168}" type="slidenum">
              <a:rPr lang="en-US" smtClean="0"/>
              <a:t>6</a:t>
            </a:fld>
            <a:endParaRPr lang="en-US"/>
          </a:p>
        </p:txBody>
      </p:sp>
    </p:spTree>
    <p:extLst>
      <p:ext uri="{BB962C8B-B14F-4D97-AF65-F5344CB8AC3E}">
        <p14:creationId xmlns:p14="http://schemas.microsoft.com/office/powerpoint/2010/main" val="394799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B4C24-A7BF-7743-8629-710555E8E1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25</a:t>
            </a:fld>
            <a:endParaRPr lang="en-US"/>
          </a:p>
        </p:txBody>
      </p:sp>
    </p:spTree>
    <p:extLst>
      <p:ext uri="{BB962C8B-B14F-4D97-AF65-F5344CB8AC3E}">
        <p14:creationId xmlns:p14="http://schemas.microsoft.com/office/powerpoint/2010/main" val="4202402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22C21D-5B56-442C-9890-5F5EBC65B083}"/>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3398D6-77A5-2946-97EA-C10231FE1493}"/>
              </a:ext>
            </a:extLst>
          </p:cNvPr>
          <p:cNvSpPr>
            <a:spLocks noGrp="1"/>
          </p:cNvSpPr>
          <p:nvPr>
            <p:ph type="ctrTitle" hasCustomPrompt="1"/>
          </p:nvPr>
        </p:nvSpPr>
        <p:spPr>
          <a:xfrm>
            <a:off x="612741" y="2528139"/>
            <a:ext cx="5267359" cy="1311128"/>
          </a:xfrm>
          <a:noFill/>
        </p:spPr>
        <p:txBody>
          <a:bodyPr wrap="square" rtlCol="0">
            <a:spAutoFit/>
          </a:bodyPr>
          <a:lstStyle>
            <a:lvl1pPr>
              <a:defRPr lang="en-US" b="0" dirty="0">
                <a:solidFill>
                  <a:srgbClr val="5B686E"/>
                </a:solidFill>
                <a:latin typeface="Co Text Light" panose="020B0303060202020204" pitchFamily="34" charset="0"/>
                <a:ea typeface="+mn-ea"/>
                <a:cs typeface="Co Text Light" panose="020B030306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Presentation</a:t>
            </a:r>
            <a:br>
              <a:rPr lang="en-GB" dirty="0"/>
            </a:br>
            <a:r>
              <a:rPr lang="en-US" dirty="0">
                <a:latin typeface="Co Text" panose="020B0503060202020204" pitchFamily="34" charset="0"/>
              </a:rPr>
              <a:t>m</a:t>
            </a:r>
            <a:r>
              <a:rPr lang="en-GB" dirty="0">
                <a:latin typeface="Co Text" panose="020B0503060202020204" pitchFamily="34" charset="0"/>
              </a:rPr>
              <a:t>ain title</a:t>
            </a:r>
            <a:endParaRPr lang="en-US" dirty="0"/>
          </a:p>
        </p:txBody>
      </p:sp>
      <p:sp>
        <p:nvSpPr>
          <p:cNvPr id="3" name="Subtitle 2">
            <a:extLst>
              <a:ext uri="{FF2B5EF4-FFF2-40B4-BE49-F238E27FC236}">
                <a16:creationId xmlns:a16="http://schemas.microsoft.com/office/drawing/2014/main" id="{BA56154B-FD22-EF40-803B-308DCBCF2BE7}"/>
              </a:ext>
            </a:extLst>
          </p:cNvPr>
          <p:cNvSpPr>
            <a:spLocks noGrp="1"/>
          </p:cNvSpPr>
          <p:nvPr>
            <p:ph type="subTitle" idx="1" hasCustomPrompt="1"/>
          </p:nvPr>
        </p:nvSpPr>
        <p:spPr>
          <a:xfrm>
            <a:off x="612741" y="4016049"/>
            <a:ext cx="4440025"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pic>
        <p:nvPicPr>
          <p:cNvPr id="8" name="Picture 7" descr="A picture containing text, sign, tableware, dishware&#10;&#10;Description automatically generated">
            <a:extLst>
              <a:ext uri="{FF2B5EF4-FFF2-40B4-BE49-F238E27FC236}">
                <a16:creationId xmlns:a16="http://schemas.microsoft.com/office/drawing/2014/main" id="{F7226863-686B-4661-AE9D-8C93CAEC73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2741" y="568402"/>
            <a:ext cx="2130025" cy="591093"/>
          </a:xfrm>
          <a:prstGeom prst="rect">
            <a:avLst/>
          </a:prstGeom>
        </p:spPr>
      </p:pic>
      <p:sp>
        <p:nvSpPr>
          <p:cNvPr id="11" name="Oval 10">
            <a:extLst>
              <a:ext uri="{FF2B5EF4-FFF2-40B4-BE49-F238E27FC236}">
                <a16:creationId xmlns:a16="http://schemas.microsoft.com/office/drawing/2014/main" id="{8E02EA32-7221-4E54-9CA1-0FC02B248BE7}"/>
              </a:ext>
            </a:extLst>
          </p:cNvPr>
          <p:cNvSpPr/>
          <p:nvPr userDrawn="1"/>
        </p:nvSpPr>
        <p:spPr>
          <a:xfrm>
            <a:off x="5788383" y="-723182"/>
            <a:ext cx="8304363" cy="8304363"/>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ughnut 4">
            <a:extLst>
              <a:ext uri="{FF2B5EF4-FFF2-40B4-BE49-F238E27FC236}">
                <a16:creationId xmlns:a16="http://schemas.microsoft.com/office/drawing/2014/main" id="{C4507606-E270-46E3-ACED-3D03E97BC2AA}"/>
              </a:ext>
            </a:extLst>
          </p:cNvPr>
          <p:cNvSpPr/>
          <p:nvPr userDrawn="1"/>
        </p:nvSpPr>
        <p:spPr>
          <a:xfrm>
            <a:off x="5788383"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435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6805096" y="5312792"/>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6805096" y="3593138"/>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95817" y="2978002"/>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0840571" y="5356204"/>
            <a:ext cx="515530" cy="390514"/>
          </a:xfrm>
          <a:prstGeom prst="rect">
            <a:avLst/>
          </a:prstGeom>
        </p:spPr>
      </p:pic>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18217312" y="430647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18217312" y="2616581"/>
            <a:ext cx="4671263"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18217312" y="2995205"/>
            <a:ext cx="4671263"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1359244"/>
            <a:ext cx="10743360" cy="688777"/>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73098"/>
            <a:ext cx="5091280"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Quote with image</a:t>
            </a:r>
          </a:p>
        </p:txBody>
      </p:sp>
      <p:sp>
        <p:nvSpPr>
          <p:cNvPr id="20" name="Oval 19">
            <a:extLst>
              <a:ext uri="{FF2B5EF4-FFF2-40B4-BE49-F238E27FC236}">
                <a16:creationId xmlns:a16="http://schemas.microsoft.com/office/drawing/2014/main" id="{2D08A510-F021-4D75-A205-A500C1918F65}"/>
              </a:ext>
            </a:extLst>
          </p:cNvPr>
          <p:cNvSpPr/>
          <p:nvPr userDrawn="1"/>
        </p:nvSpPr>
        <p:spPr>
          <a:xfrm flipH="1">
            <a:off x="445696" y="2263805"/>
            <a:ext cx="5378055" cy="5378055"/>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ughnut 10">
            <a:extLst>
              <a:ext uri="{FF2B5EF4-FFF2-40B4-BE49-F238E27FC236}">
                <a16:creationId xmlns:a16="http://schemas.microsoft.com/office/drawing/2014/main" id="{F60790E6-D73D-4820-AFDB-B77044986AB3}"/>
              </a:ext>
            </a:extLst>
          </p:cNvPr>
          <p:cNvSpPr/>
          <p:nvPr userDrawn="1"/>
        </p:nvSpPr>
        <p:spPr>
          <a:xfrm flipH="1">
            <a:off x="450360" y="2263805"/>
            <a:ext cx="5373391" cy="5378055"/>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313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right">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DDCAF46-E13D-490C-9FD5-3D9B8FE67064}"/>
              </a:ext>
            </a:extLst>
          </p:cNvPr>
          <p:cNvSpPr>
            <a:spLocks noGrp="1"/>
          </p:cNvSpPr>
          <p:nvPr>
            <p:ph type="body" sz="quarter" idx="13" hasCustomPrompt="1"/>
          </p:nvPr>
        </p:nvSpPr>
        <p:spPr>
          <a:xfrm>
            <a:off x="6365908" y="2444508"/>
            <a:ext cx="508314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3615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2019873"/>
            <a:ext cx="5217690" cy="4339011"/>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right</a:t>
            </a:r>
          </a:p>
        </p:txBody>
      </p:sp>
      <p:pic>
        <p:nvPicPr>
          <p:cNvPr id="11" name="Picture 10" descr="Icon&#10;&#10;Description automatically generated">
            <a:extLst>
              <a:ext uri="{FF2B5EF4-FFF2-40B4-BE49-F238E27FC236}">
                <a16:creationId xmlns:a16="http://schemas.microsoft.com/office/drawing/2014/main" id="{FA6C5031-5847-4BAE-90CF-9D8C36B623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42505" y="390907"/>
            <a:ext cx="1628966" cy="1628966"/>
          </a:xfrm>
          <a:prstGeom prst="rect">
            <a:avLst/>
          </a:prstGeom>
        </p:spPr>
      </p:pic>
    </p:spTree>
    <p:extLst>
      <p:ext uri="{BB962C8B-B14F-4D97-AF65-F5344CB8AC3E}">
        <p14:creationId xmlns:p14="http://schemas.microsoft.com/office/powerpoint/2010/main" val="1632629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6E1C08-7AEF-4A37-A060-8DE1324A0305}"/>
              </a:ext>
            </a:extLst>
          </p:cNvPr>
          <p:cNvSpPr>
            <a:spLocks noGrp="1"/>
          </p:cNvSpPr>
          <p:nvPr>
            <p:ph type="body" sz="quarter" idx="13" hasCustomPrompt="1"/>
          </p:nvPr>
        </p:nvSpPr>
        <p:spPr>
          <a:xfrm>
            <a:off x="625508" y="2441040"/>
            <a:ext cx="505051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pic>
        <p:nvPicPr>
          <p:cNvPr id="23" name="Picture 22" descr="Icon&#10;&#10;Description automatically generated">
            <a:extLst>
              <a:ext uri="{FF2B5EF4-FFF2-40B4-BE49-F238E27FC236}">
                <a16:creationId xmlns:a16="http://schemas.microsoft.com/office/drawing/2014/main" id="{4B5FBCEE-0618-4393-9F5A-34B659E4BF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3782" y="287817"/>
            <a:ext cx="1838118" cy="1838118"/>
          </a:xfrm>
          <a:prstGeom prst="rect">
            <a:avLst/>
          </a:prstGeom>
        </p:spPr>
      </p:pic>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365841" y="2440467"/>
            <a:ext cx="5217690" cy="3914949"/>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211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left</a:t>
            </a:r>
          </a:p>
        </p:txBody>
      </p:sp>
    </p:spTree>
    <p:extLst>
      <p:ext uri="{BB962C8B-B14F-4D97-AF65-F5344CB8AC3E}">
        <p14:creationId xmlns:p14="http://schemas.microsoft.com/office/powerpoint/2010/main" val="343148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highlighted sectio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811598" y="2830567"/>
            <a:ext cx="5210652" cy="34274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19" name="Text Placeholder 21">
            <a:extLst>
              <a:ext uri="{FF2B5EF4-FFF2-40B4-BE49-F238E27FC236}">
                <a16:creationId xmlns:a16="http://schemas.microsoft.com/office/drawing/2014/main" id="{70F17D42-B423-4287-8870-5F7C59933E85}"/>
              </a:ext>
            </a:extLst>
          </p:cNvPr>
          <p:cNvSpPr>
            <a:spLocks noGrp="1"/>
          </p:cNvSpPr>
          <p:nvPr>
            <p:ph type="body" sz="quarter" idx="11" hasCustomPrompt="1"/>
          </p:nvPr>
        </p:nvSpPr>
        <p:spPr>
          <a:xfrm>
            <a:off x="811598" y="1678356"/>
            <a:ext cx="5805815" cy="842902"/>
          </a:xfrm>
        </p:spPr>
        <p:txBody>
          <a:bodyPr/>
          <a:lstStyle>
            <a:lvl1pPr marL="0" indent="0">
              <a:spcAft>
                <a:spcPts val="600"/>
              </a:spcAft>
              <a:buNone/>
              <a:defRPr>
                <a:latin typeface="Co Text" panose="020B050306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consectet</a:t>
            </a:r>
            <a:r>
              <a:rPr lang="en-GB" dirty="0"/>
              <a:t> </a:t>
            </a:r>
            <a:r>
              <a:rPr lang="en-GB" dirty="0" err="1"/>
              <a:t>uradipiscing</a:t>
            </a:r>
            <a:r>
              <a:rPr lang="en-GB" dirty="0"/>
              <a:t> </a:t>
            </a:r>
            <a:r>
              <a:rPr lang="en-GB" dirty="0" err="1"/>
              <a:t>elit</a:t>
            </a:r>
            <a:r>
              <a:rPr lang="en-GB" dirty="0"/>
              <a:t>. </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11598" y="684752"/>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Text with highlighted section</a:t>
            </a:r>
          </a:p>
        </p:txBody>
      </p:sp>
      <p:sp>
        <p:nvSpPr>
          <p:cNvPr id="16" name="Oval 15">
            <a:extLst>
              <a:ext uri="{FF2B5EF4-FFF2-40B4-BE49-F238E27FC236}">
                <a16:creationId xmlns:a16="http://schemas.microsoft.com/office/drawing/2014/main" id="{3B474926-F61B-4C50-BB1E-ECE334F2F185}"/>
              </a:ext>
            </a:extLst>
          </p:cNvPr>
          <p:cNvSpPr/>
          <p:nvPr userDrawn="1"/>
        </p:nvSpPr>
        <p:spPr>
          <a:xfrm>
            <a:off x="7010870" y="643217"/>
            <a:ext cx="5571565" cy="557156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ughnut 10">
            <a:extLst>
              <a:ext uri="{FF2B5EF4-FFF2-40B4-BE49-F238E27FC236}">
                <a16:creationId xmlns:a16="http://schemas.microsoft.com/office/drawing/2014/main" id="{4FC70A7E-677E-45E2-B1EB-A2B2A549127F}"/>
              </a:ext>
            </a:extLst>
          </p:cNvPr>
          <p:cNvSpPr/>
          <p:nvPr userDrawn="1"/>
        </p:nvSpPr>
        <p:spPr>
          <a:xfrm>
            <a:off x="7010870" y="643217"/>
            <a:ext cx="5571565" cy="5571565"/>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0204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slide with sub-headings">
    <p:spTree>
      <p:nvGrpSpPr>
        <p:cNvPr id="1" name=""/>
        <p:cNvGrpSpPr/>
        <p:nvPr/>
      </p:nvGrpSpPr>
      <p:grpSpPr>
        <a:xfrm>
          <a:off x="0" y="0"/>
          <a:ext cx="0" cy="0"/>
          <a:chOff x="0" y="0"/>
          <a:chExt cx="0" cy="0"/>
        </a:xfrm>
      </p:grpSpPr>
      <p:sp>
        <p:nvSpPr>
          <p:cNvPr id="39" name="Text Placeholder 2">
            <a:extLst>
              <a:ext uri="{FF2B5EF4-FFF2-40B4-BE49-F238E27FC236}">
                <a16:creationId xmlns:a16="http://schemas.microsoft.com/office/drawing/2014/main" id="{84B90C90-51B0-4672-809B-A065B7B981FC}"/>
              </a:ext>
            </a:extLst>
          </p:cNvPr>
          <p:cNvSpPr>
            <a:spLocks noGrp="1"/>
          </p:cNvSpPr>
          <p:nvPr>
            <p:ph type="body" sz="quarter" idx="24" hasCustomPrompt="1"/>
          </p:nvPr>
        </p:nvSpPr>
        <p:spPr>
          <a:xfrm>
            <a:off x="6199076"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0" name="Text Placeholder 21">
            <a:extLst>
              <a:ext uri="{FF2B5EF4-FFF2-40B4-BE49-F238E27FC236}">
                <a16:creationId xmlns:a16="http://schemas.microsoft.com/office/drawing/2014/main" id="{B0E0DBAB-1B66-4BAB-A3AE-7C4397AA2446}"/>
              </a:ext>
            </a:extLst>
          </p:cNvPr>
          <p:cNvSpPr>
            <a:spLocks noGrp="1"/>
          </p:cNvSpPr>
          <p:nvPr>
            <p:ph type="body" sz="quarter" idx="25" hasCustomPrompt="1"/>
          </p:nvPr>
        </p:nvSpPr>
        <p:spPr>
          <a:xfrm>
            <a:off x="6199076"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7" name="Text Placeholder 2">
            <a:extLst>
              <a:ext uri="{FF2B5EF4-FFF2-40B4-BE49-F238E27FC236}">
                <a16:creationId xmlns:a16="http://schemas.microsoft.com/office/drawing/2014/main" id="{3803B4A7-9707-4B37-BBFE-D86868D65599}"/>
              </a:ext>
            </a:extLst>
          </p:cNvPr>
          <p:cNvSpPr>
            <a:spLocks noGrp="1"/>
          </p:cNvSpPr>
          <p:nvPr>
            <p:ph type="body" sz="quarter" idx="22" hasCustomPrompt="1"/>
          </p:nvPr>
        </p:nvSpPr>
        <p:spPr>
          <a:xfrm>
            <a:off x="6199076"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8" name="Text Placeholder 21">
            <a:extLst>
              <a:ext uri="{FF2B5EF4-FFF2-40B4-BE49-F238E27FC236}">
                <a16:creationId xmlns:a16="http://schemas.microsoft.com/office/drawing/2014/main" id="{76BE8C93-8442-41F5-9E95-0FAF9CF0A011}"/>
              </a:ext>
            </a:extLst>
          </p:cNvPr>
          <p:cNvSpPr>
            <a:spLocks noGrp="1"/>
          </p:cNvSpPr>
          <p:nvPr>
            <p:ph type="body" sz="quarter" idx="23" hasCustomPrompt="1"/>
          </p:nvPr>
        </p:nvSpPr>
        <p:spPr>
          <a:xfrm>
            <a:off x="6199076"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3" name="Text Placeholder 2">
            <a:extLst>
              <a:ext uri="{FF2B5EF4-FFF2-40B4-BE49-F238E27FC236}">
                <a16:creationId xmlns:a16="http://schemas.microsoft.com/office/drawing/2014/main" id="{FEA22597-A270-4BCB-AC8C-8AD75ADBF147}"/>
              </a:ext>
            </a:extLst>
          </p:cNvPr>
          <p:cNvSpPr>
            <a:spLocks noGrp="1"/>
          </p:cNvSpPr>
          <p:nvPr>
            <p:ph type="body" sz="quarter" idx="20" hasCustomPrompt="1"/>
          </p:nvPr>
        </p:nvSpPr>
        <p:spPr>
          <a:xfrm>
            <a:off x="6199076"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4" name="Text Placeholder 21">
            <a:extLst>
              <a:ext uri="{FF2B5EF4-FFF2-40B4-BE49-F238E27FC236}">
                <a16:creationId xmlns:a16="http://schemas.microsoft.com/office/drawing/2014/main" id="{C9954B38-B9C9-4C63-91DE-6E9B9E91DF6E}"/>
              </a:ext>
            </a:extLst>
          </p:cNvPr>
          <p:cNvSpPr>
            <a:spLocks noGrp="1"/>
          </p:cNvSpPr>
          <p:nvPr>
            <p:ph type="body" sz="quarter" idx="21" hasCustomPrompt="1"/>
          </p:nvPr>
        </p:nvSpPr>
        <p:spPr>
          <a:xfrm>
            <a:off x="6199076"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1" name="Text Placeholder 2">
            <a:extLst>
              <a:ext uri="{FF2B5EF4-FFF2-40B4-BE49-F238E27FC236}">
                <a16:creationId xmlns:a16="http://schemas.microsoft.com/office/drawing/2014/main" id="{A9DB1E0A-BAF5-4F9A-BFD5-2A8E703E17D5}"/>
              </a:ext>
            </a:extLst>
          </p:cNvPr>
          <p:cNvSpPr>
            <a:spLocks noGrp="1"/>
          </p:cNvSpPr>
          <p:nvPr>
            <p:ph type="body" sz="quarter" idx="18" hasCustomPrompt="1"/>
          </p:nvPr>
        </p:nvSpPr>
        <p:spPr>
          <a:xfrm>
            <a:off x="731634"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6645C2B3-134F-43CE-9A22-A7FEECCC01A2}"/>
              </a:ext>
            </a:extLst>
          </p:cNvPr>
          <p:cNvSpPr>
            <a:spLocks noGrp="1"/>
          </p:cNvSpPr>
          <p:nvPr>
            <p:ph type="body" sz="quarter" idx="19" hasCustomPrompt="1"/>
          </p:nvPr>
        </p:nvSpPr>
        <p:spPr>
          <a:xfrm>
            <a:off x="731634"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7" name="Text Placeholder 2">
            <a:extLst>
              <a:ext uri="{FF2B5EF4-FFF2-40B4-BE49-F238E27FC236}">
                <a16:creationId xmlns:a16="http://schemas.microsoft.com/office/drawing/2014/main" id="{B6249EE3-A0EB-46F5-8250-3D7D56B8493F}"/>
              </a:ext>
            </a:extLst>
          </p:cNvPr>
          <p:cNvSpPr>
            <a:spLocks noGrp="1"/>
          </p:cNvSpPr>
          <p:nvPr>
            <p:ph type="body" sz="quarter" idx="16" hasCustomPrompt="1"/>
          </p:nvPr>
        </p:nvSpPr>
        <p:spPr>
          <a:xfrm>
            <a:off x="731634"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731634"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31634"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731634"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99082" y="665600"/>
            <a:ext cx="6048141"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sub-headings</a:t>
            </a:r>
          </a:p>
        </p:txBody>
      </p:sp>
    </p:spTree>
    <p:extLst>
      <p:ext uri="{BB962C8B-B14F-4D97-AF65-F5344CB8AC3E}">
        <p14:creationId xmlns:p14="http://schemas.microsoft.com/office/powerpoint/2010/main" val="190014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title icon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111ED0-216F-4DA8-AE9D-E24A9332CC06}"/>
              </a:ext>
            </a:extLst>
          </p:cNvPr>
          <p:cNvSpPr/>
          <p:nvPr userDrawn="1"/>
        </p:nvSpPr>
        <p:spPr>
          <a:xfrm>
            <a:off x="8281850" y="0"/>
            <a:ext cx="3910149"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8891452" y="1711271"/>
            <a:ext cx="2739830" cy="1103312"/>
          </a:xfrm>
        </p:spPr>
        <p:txBody>
          <a:bodyPr>
            <a:noAutofit/>
          </a:bodyPr>
          <a:lstStyle>
            <a:lvl1pPr marL="0" indent="0">
              <a:spcAft>
                <a:spcPts val="600"/>
              </a:spcAft>
              <a:buFont typeface="Arial" panose="020B0604020202020204" pitchFamily="34" charset="0"/>
              <a:buNone/>
              <a:defRPr sz="1600"/>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51" name="Text Placeholder 2">
            <a:extLst>
              <a:ext uri="{FF2B5EF4-FFF2-40B4-BE49-F238E27FC236}">
                <a16:creationId xmlns:a16="http://schemas.microsoft.com/office/drawing/2014/main" id="{6E5C9AFE-C2C7-4843-9F65-28F4551CA40B}"/>
              </a:ext>
            </a:extLst>
          </p:cNvPr>
          <p:cNvSpPr>
            <a:spLocks noGrp="1"/>
          </p:cNvSpPr>
          <p:nvPr>
            <p:ph type="body" sz="quarter" idx="35" hasCustomPrompt="1"/>
          </p:nvPr>
        </p:nvSpPr>
        <p:spPr>
          <a:xfrm>
            <a:off x="5803636" y="4760187"/>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2" name="Text Placeholder 2">
            <a:extLst>
              <a:ext uri="{FF2B5EF4-FFF2-40B4-BE49-F238E27FC236}">
                <a16:creationId xmlns:a16="http://schemas.microsoft.com/office/drawing/2014/main" id="{EDF47AD7-37CF-4DCC-99C1-34E7737ADF0C}"/>
              </a:ext>
            </a:extLst>
          </p:cNvPr>
          <p:cNvSpPr>
            <a:spLocks noGrp="1"/>
          </p:cNvSpPr>
          <p:nvPr>
            <p:ph type="body" sz="quarter" idx="36" hasCustomPrompt="1"/>
          </p:nvPr>
        </p:nvSpPr>
        <p:spPr>
          <a:xfrm>
            <a:off x="5803278" y="5200726"/>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5" name="Text Placeholder 2">
            <a:extLst>
              <a:ext uri="{FF2B5EF4-FFF2-40B4-BE49-F238E27FC236}">
                <a16:creationId xmlns:a16="http://schemas.microsoft.com/office/drawing/2014/main" id="{FCFF7CF2-3E8B-4E79-845F-5F4775BE2527}"/>
              </a:ext>
            </a:extLst>
          </p:cNvPr>
          <p:cNvSpPr>
            <a:spLocks noGrp="1"/>
          </p:cNvSpPr>
          <p:nvPr>
            <p:ph type="body" sz="quarter" idx="29" hasCustomPrompt="1"/>
          </p:nvPr>
        </p:nvSpPr>
        <p:spPr>
          <a:xfrm>
            <a:off x="5803278"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6" name="Text Placeholder 2">
            <a:extLst>
              <a:ext uri="{FF2B5EF4-FFF2-40B4-BE49-F238E27FC236}">
                <a16:creationId xmlns:a16="http://schemas.microsoft.com/office/drawing/2014/main" id="{EDD0613B-9F9C-4E57-AFFA-4DDAE3BFB147}"/>
              </a:ext>
            </a:extLst>
          </p:cNvPr>
          <p:cNvSpPr>
            <a:spLocks noGrp="1"/>
          </p:cNvSpPr>
          <p:nvPr>
            <p:ph type="body" sz="quarter" idx="30" hasCustomPrompt="1"/>
          </p:nvPr>
        </p:nvSpPr>
        <p:spPr>
          <a:xfrm>
            <a:off x="5802920"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3" name="Text Placeholder 2">
            <a:extLst>
              <a:ext uri="{FF2B5EF4-FFF2-40B4-BE49-F238E27FC236}">
                <a16:creationId xmlns:a16="http://schemas.microsoft.com/office/drawing/2014/main" id="{42AA5C2E-EA2F-4488-AD05-BB57CA8B5565}"/>
              </a:ext>
            </a:extLst>
          </p:cNvPr>
          <p:cNvSpPr>
            <a:spLocks noGrp="1"/>
          </p:cNvSpPr>
          <p:nvPr>
            <p:ph type="body" sz="quarter" idx="27" hasCustomPrompt="1"/>
          </p:nvPr>
        </p:nvSpPr>
        <p:spPr>
          <a:xfrm>
            <a:off x="316486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4" name="Text Placeholder 2">
            <a:extLst>
              <a:ext uri="{FF2B5EF4-FFF2-40B4-BE49-F238E27FC236}">
                <a16:creationId xmlns:a16="http://schemas.microsoft.com/office/drawing/2014/main" id="{B8B9B9AA-F3AB-4C3B-96FF-EA3A11E9FEE3}"/>
              </a:ext>
            </a:extLst>
          </p:cNvPr>
          <p:cNvSpPr>
            <a:spLocks noGrp="1"/>
          </p:cNvSpPr>
          <p:nvPr>
            <p:ph type="body" sz="quarter" idx="28" hasCustomPrompt="1"/>
          </p:nvPr>
        </p:nvSpPr>
        <p:spPr>
          <a:xfrm>
            <a:off x="316451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56071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pic>
        <p:nvPicPr>
          <p:cNvPr id="19" name="Picture 18" descr="Icon&#10;&#10;Description automatically generated">
            <a:extLst>
              <a:ext uri="{FF2B5EF4-FFF2-40B4-BE49-F238E27FC236}">
                <a16:creationId xmlns:a16="http://schemas.microsoft.com/office/drawing/2014/main" id="{E3125AF7-F170-4FCF-AB88-342387A7B2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7927" y="546463"/>
            <a:ext cx="1077219" cy="1077219"/>
          </a:xfrm>
          <a:prstGeom prst="rect">
            <a:avLst/>
          </a:prstGeom>
        </p:spPr>
      </p:pic>
      <p:pic>
        <p:nvPicPr>
          <p:cNvPr id="20" name="Picture 19" descr="Icon&#10;&#10;Description automatically generated">
            <a:extLst>
              <a:ext uri="{FF2B5EF4-FFF2-40B4-BE49-F238E27FC236}">
                <a16:creationId xmlns:a16="http://schemas.microsoft.com/office/drawing/2014/main" id="{2E907D1B-4E94-4068-9C3B-1557D4E282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719" y="3437707"/>
            <a:ext cx="1077220" cy="1077220"/>
          </a:xfrm>
          <a:prstGeom prst="rect">
            <a:avLst/>
          </a:prstGeom>
        </p:spPr>
      </p:pic>
      <p:pic>
        <p:nvPicPr>
          <p:cNvPr id="21" name="Picture 20" descr="Icon&#10;&#10;Description automatically generated">
            <a:extLst>
              <a:ext uri="{FF2B5EF4-FFF2-40B4-BE49-F238E27FC236}">
                <a16:creationId xmlns:a16="http://schemas.microsoft.com/office/drawing/2014/main" id="{9DD818CD-ADF8-4802-A666-6FA49A1DA4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05970" y="3437705"/>
            <a:ext cx="1077221" cy="1077221"/>
          </a:xfrm>
          <a:prstGeom prst="rect">
            <a:avLst/>
          </a:prstGeom>
        </p:spPr>
      </p:pic>
      <p:pic>
        <p:nvPicPr>
          <p:cNvPr id="22" name="Picture 21" descr="Icon&#10;&#10;Description automatically generated">
            <a:extLst>
              <a:ext uri="{FF2B5EF4-FFF2-40B4-BE49-F238E27FC236}">
                <a16:creationId xmlns:a16="http://schemas.microsoft.com/office/drawing/2014/main" id="{FE7118D9-44ED-48F0-8615-8CF5EC3D6EC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22222" y="3432001"/>
            <a:ext cx="1082925" cy="1082925"/>
          </a:xfrm>
          <a:prstGeom prst="rect">
            <a:avLst/>
          </a:prstGeom>
        </p:spPr>
      </p:pic>
      <p:pic>
        <p:nvPicPr>
          <p:cNvPr id="24" name="Picture 23" descr="Icon&#10;&#10;Description automatically generated">
            <a:extLst>
              <a:ext uri="{FF2B5EF4-FFF2-40B4-BE49-F238E27FC236}">
                <a16:creationId xmlns:a16="http://schemas.microsoft.com/office/drawing/2014/main" id="{01FED19A-F965-4D78-A80D-09C9F959748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9720" y="546463"/>
            <a:ext cx="1077219" cy="1077219"/>
          </a:xfrm>
          <a:prstGeom prst="rect">
            <a:avLst/>
          </a:prstGeom>
        </p:spPr>
      </p:pic>
      <p:pic>
        <p:nvPicPr>
          <p:cNvPr id="29" name="Picture 28" descr="Icon&#10;&#10;Description automatically generated">
            <a:extLst>
              <a:ext uri="{FF2B5EF4-FFF2-40B4-BE49-F238E27FC236}">
                <a16:creationId xmlns:a16="http://schemas.microsoft.com/office/drawing/2014/main" id="{E408E787-9AE8-45E8-943C-8AAB9F71D0E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605973" y="546463"/>
            <a:ext cx="1077219" cy="1077219"/>
          </a:xfrm>
          <a:prstGeom prst="rect">
            <a:avLst/>
          </a:prstGeom>
        </p:spPr>
      </p:pic>
      <p:sp>
        <p:nvSpPr>
          <p:cNvPr id="3" name="Text Placeholder 2">
            <a:extLst>
              <a:ext uri="{FF2B5EF4-FFF2-40B4-BE49-F238E27FC236}">
                <a16:creationId xmlns:a16="http://schemas.microsoft.com/office/drawing/2014/main" id="{A4878DEE-CEC5-4CF5-ADD3-061A8AA09EE1}"/>
              </a:ext>
            </a:extLst>
          </p:cNvPr>
          <p:cNvSpPr>
            <a:spLocks noGrp="1"/>
          </p:cNvSpPr>
          <p:nvPr>
            <p:ph type="body" sz="quarter" idx="26" hasCustomPrompt="1"/>
          </p:nvPr>
        </p:nvSpPr>
        <p:spPr>
          <a:xfrm>
            <a:off x="56036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7" name="Text Placeholder 2">
            <a:extLst>
              <a:ext uri="{FF2B5EF4-FFF2-40B4-BE49-F238E27FC236}">
                <a16:creationId xmlns:a16="http://schemas.microsoft.com/office/drawing/2014/main" id="{E73976F9-77C1-4E59-B71A-C09D4CA13441}"/>
              </a:ext>
            </a:extLst>
          </p:cNvPr>
          <p:cNvSpPr>
            <a:spLocks noGrp="1"/>
          </p:cNvSpPr>
          <p:nvPr>
            <p:ph type="body" sz="quarter" idx="31" hasCustomPrompt="1"/>
          </p:nvPr>
        </p:nvSpPr>
        <p:spPr>
          <a:xfrm>
            <a:off x="560719"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8" name="Text Placeholder 2">
            <a:extLst>
              <a:ext uri="{FF2B5EF4-FFF2-40B4-BE49-F238E27FC236}">
                <a16:creationId xmlns:a16="http://schemas.microsoft.com/office/drawing/2014/main" id="{B10510E7-D804-47D4-B347-EFDEED75D17A}"/>
              </a:ext>
            </a:extLst>
          </p:cNvPr>
          <p:cNvSpPr>
            <a:spLocks noGrp="1"/>
          </p:cNvSpPr>
          <p:nvPr>
            <p:ph type="body" sz="quarter" idx="32" hasCustomPrompt="1"/>
          </p:nvPr>
        </p:nvSpPr>
        <p:spPr>
          <a:xfrm>
            <a:off x="560361"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9" name="Text Placeholder 2">
            <a:extLst>
              <a:ext uri="{FF2B5EF4-FFF2-40B4-BE49-F238E27FC236}">
                <a16:creationId xmlns:a16="http://schemas.microsoft.com/office/drawing/2014/main" id="{02BBB5EF-9FD8-4A3A-BE3B-DA10E8BE0769}"/>
              </a:ext>
            </a:extLst>
          </p:cNvPr>
          <p:cNvSpPr>
            <a:spLocks noGrp="1"/>
          </p:cNvSpPr>
          <p:nvPr>
            <p:ph type="body" sz="quarter" idx="33" hasCustomPrompt="1"/>
          </p:nvPr>
        </p:nvSpPr>
        <p:spPr>
          <a:xfrm>
            <a:off x="3167468"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0" name="Text Placeholder 2">
            <a:extLst>
              <a:ext uri="{FF2B5EF4-FFF2-40B4-BE49-F238E27FC236}">
                <a16:creationId xmlns:a16="http://schemas.microsoft.com/office/drawing/2014/main" id="{52BEEFED-D6E2-46AC-80EF-CE082749A282}"/>
              </a:ext>
            </a:extLst>
          </p:cNvPr>
          <p:cNvSpPr>
            <a:spLocks noGrp="1"/>
          </p:cNvSpPr>
          <p:nvPr>
            <p:ph type="body" sz="quarter" idx="34" hasCustomPrompt="1"/>
          </p:nvPr>
        </p:nvSpPr>
        <p:spPr>
          <a:xfrm>
            <a:off x="3167110"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891452" y="681941"/>
            <a:ext cx="2478639"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Main title icon slide</a:t>
            </a:r>
          </a:p>
        </p:txBody>
      </p:sp>
    </p:spTree>
    <p:extLst>
      <p:ext uri="{BB962C8B-B14F-4D97-AF65-F5344CB8AC3E}">
        <p14:creationId xmlns:p14="http://schemas.microsoft.com/office/powerpoint/2010/main" val="648123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in boxes">
    <p:spTree>
      <p:nvGrpSpPr>
        <p:cNvPr id="1" name=""/>
        <p:cNvGrpSpPr/>
        <p:nvPr/>
      </p:nvGrpSpPr>
      <p:grpSpPr>
        <a:xfrm>
          <a:off x="0" y="0"/>
          <a:ext cx="0" cy="0"/>
          <a:chOff x="0" y="0"/>
          <a:chExt cx="0" cy="0"/>
        </a:xfrm>
      </p:grpSpPr>
      <p:sp>
        <p:nvSpPr>
          <p:cNvPr id="35" name="Text Placeholder 21">
            <a:extLst>
              <a:ext uri="{FF2B5EF4-FFF2-40B4-BE49-F238E27FC236}">
                <a16:creationId xmlns:a16="http://schemas.microsoft.com/office/drawing/2014/main" id="{0481DFC1-11AA-4955-83BC-035EBF862D09}"/>
              </a:ext>
            </a:extLst>
          </p:cNvPr>
          <p:cNvSpPr>
            <a:spLocks noGrp="1"/>
          </p:cNvSpPr>
          <p:nvPr>
            <p:ph type="body" sz="quarter" idx="28" hasCustomPrompt="1"/>
          </p:nvPr>
        </p:nvSpPr>
        <p:spPr>
          <a:xfrm>
            <a:off x="8478148"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6" name="Text Placeholder 2">
            <a:extLst>
              <a:ext uri="{FF2B5EF4-FFF2-40B4-BE49-F238E27FC236}">
                <a16:creationId xmlns:a16="http://schemas.microsoft.com/office/drawing/2014/main" id="{59CEC101-28FB-4604-93F9-DC224B7C01BA}"/>
              </a:ext>
            </a:extLst>
          </p:cNvPr>
          <p:cNvSpPr>
            <a:spLocks noGrp="1"/>
          </p:cNvSpPr>
          <p:nvPr>
            <p:ph type="body" sz="quarter" idx="29" hasCustomPrompt="1"/>
          </p:nvPr>
        </p:nvSpPr>
        <p:spPr>
          <a:xfrm>
            <a:off x="8478149"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9" name="Text Placeholder 21">
            <a:extLst>
              <a:ext uri="{FF2B5EF4-FFF2-40B4-BE49-F238E27FC236}">
                <a16:creationId xmlns:a16="http://schemas.microsoft.com/office/drawing/2014/main" id="{338F1C80-4514-4FEF-90F0-2FCE9F6998A4}"/>
              </a:ext>
            </a:extLst>
          </p:cNvPr>
          <p:cNvSpPr>
            <a:spLocks noGrp="1"/>
          </p:cNvSpPr>
          <p:nvPr>
            <p:ph type="body" sz="quarter" idx="26" hasCustomPrompt="1"/>
          </p:nvPr>
        </p:nvSpPr>
        <p:spPr>
          <a:xfrm>
            <a:off x="4721413"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0" name="Text Placeholder 2">
            <a:extLst>
              <a:ext uri="{FF2B5EF4-FFF2-40B4-BE49-F238E27FC236}">
                <a16:creationId xmlns:a16="http://schemas.microsoft.com/office/drawing/2014/main" id="{E899A974-94A6-4A1A-AEE8-AFC2D292CEF0}"/>
              </a:ext>
            </a:extLst>
          </p:cNvPr>
          <p:cNvSpPr>
            <a:spLocks noGrp="1"/>
          </p:cNvSpPr>
          <p:nvPr>
            <p:ph type="body" sz="quarter" idx="27" hasCustomPrompt="1"/>
          </p:nvPr>
        </p:nvSpPr>
        <p:spPr>
          <a:xfrm>
            <a:off x="4721414"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938047"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938048"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265"/>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
        <p:nvSpPr>
          <p:cNvPr id="16" name="TextBox 15">
            <a:extLst>
              <a:ext uri="{FF2B5EF4-FFF2-40B4-BE49-F238E27FC236}">
                <a16:creationId xmlns:a16="http://schemas.microsoft.com/office/drawing/2014/main" id="{6599B7F9-45F2-4236-8FAE-4B91F0B46845}"/>
              </a:ext>
            </a:extLst>
          </p:cNvPr>
          <p:cNvSpPr txBox="1"/>
          <p:nvPr userDrawn="1"/>
        </p:nvSpPr>
        <p:spPr>
          <a:xfrm>
            <a:off x="612741" y="680265"/>
            <a:ext cx="5483259"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Tree>
    <p:extLst>
      <p:ext uri="{BB962C8B-B14F-4D97-AF65-F5344CB8AC3E}">
        <p14:creationId xmlns:p14="http://schemas.microsoft.com/office/powerpoint/2010/main" val="1905771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for tabl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CC5AB43-FF40-498D-B982-0A880FB7BA0F}"/>
              </a:ext>
            </a:extLst>
          </p:cNvPr>
          <p:cNvSpPr/>
          <p:nvPr userDrawn="1"/>
        </p:nvSpPr>
        <p:spPr>
          <a:xfrm>
            <a:off x="9754403" y="341101"/>
            <a:ext cx="1822968" cy="1822968"/>
          </a:xfrm>
          <a:prstGeom prst="ellipse">
            <a:avLst/>
          </a:prstGeom>
          <a:solidFill>
            <a:srgbClr val="E94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08E61197-5EFD-4ED6-B853-72BD1D2A05DF}"/>
              </a:ext>
            </a:extLst>
          </p:cNvPr>
          <p:cNvSpPr>
            <a:spLocks noGrp="1"/>
          </p:cNvSpPr>
          <p:nvPr>
            <p:ph type="body" sz="quarter" idx="12" hasCustomPrompt="1"/>
          </p:nvPr>
        </p:nvSpPr>
        <p:spPr>
          <a:xfrm>
            <a:off x="9996344" y="746830"/>
            <a:ext cx="1555215" cy="1093761"/>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
        <p:nvSpPr>
          <p:cNvPr id="13" name="Subtitle 2">
            <a:extLst>
              <a:ext uri="{FF2B5EF4-FFF2-40B4-BE49-F238E27FC236}">
                <a16:creationId xmlns:a16="http://schemas.microsoft.com/office/drawing/2014/main" id="{ED136ACB-62B9-4A5F-A19F-46A086CC738D}"/>
              </a:ext>
            </a:extLst>
          </p:cNvPr>
          <p:cNvSpPr>
            <a:spLocks noGrp="1"/>
          </p:cNvSpPr>
          <p:nvPr>
            <p:ph type="subTitle" idx="1" hasCustomPrompt="1"/>
          </p:nvPr>
        </p:nvSpPr>
        <p:spPr>
          <a:xfrm>
            <a:off x="612741" y="1376809"/>
            <a:ext cx="4264059"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67140"/>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Slide for table</a:t>
            </a:r>
          </a:p>
        </p:txBody>
      </p:sp>
      <p:sp>
        <p:nvSpPr>
          <p:cNvPr id="16" name="Oval 15">
            <a:extLst>
              <a:ext uri="{FF2B5EF4-FFF2-40B4-BE49-F238E27FC236}">
                <a16:creationId xmlns:a16="http://schemas.microsoft.com/office/drawing/2014/main" id="{3B474926-F61B-4C50-BB1E-ECE334F2F185}"/>
              </a:ext>
            </a:extLst>
          </p:cNvPr>
          <p:cNvSpPr/>
          <p:nvPr userDrawn="1"/>
        </p:nvSpPr>
        <p:spPr>
          <a:xfrm>
            <a:off x="18993320" y="664654"/>
            <a:ext cx="5571565" cy="557156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ughnut 10">
            <a:extLst>
              <a:ext uri="{FF2B5EF4-FFF2-40B4-BE49-F238E27FC236}">
                <a16:creationId xmlns:a16="http://schemas.microsoft.com/office/drawing/2014/main" id="{4FC70A7E-677E-45E2-B1EB-A2B2A549127F}"/>
              </a:ext>
            </a:extLst>
          </p:cNvPr>
          <p:cNvSpPr/>
          <p:nvPr userDrawn="1"/>
        </p:nvSpPr>
        <p:spPr>
          <a:xfrm>
            <a:off x="18993320" y="664654"/>
            <a:ext cx="5571565" cy="5571565"/>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0" name="Table 8">
            <a:extLst>
              <a:ext uri="{FF2B5EF4-FFF2-40B4-BE49-F238E27FC236}">
                <a16:creationId xmlns:a16="http://schemas.microsoft.com/office/drawing/2014/main" id="{2C4BFE9F-9EA1-4830-B0BB-FBB69E122509}"/>
              </a:ext>
            </a:extLst>
          </p:cNvPr>
          <p:cNvGraphicFramePr>
            <a:graphicFrameLocks noGrp="1"/>
          </p:cNvGraphicFramePr>
          <p:nvPr userDrawn="1">
            <p:extLst>
              <p:ext uri="{D42A27DB-BD31-4B8C-83A1-F6EECF244321}">
                <p14:modId xmlns:p14="http://schemas.microsoft.com/office/powerpoint/2010/main" val="124032400"/>
              </p:ext>
            </p:extLst>
          </p:nvPr>
        </p:nvGraphicFramePr>
        <p:xfrm>
          <a:off x="693393" y="2482478"/>
          <a:ext cx="10885864" cy="3895794"/>
        </p:xfrm>
        <a:graphic>
          <a:graphicData uri="http://schemas.openxmlformats.org/drawingml/2006/table">
            <a:tbl>
              <a:tblPr firstRow="1" bandRow="1">
                <a:tableStyleId>{5C22544A-7EE6-4342-B048-85BDC9FD1C3A}</a:tableStyleId>
              </a:tblPr>
              <a:tblGrid>
                <a:gridCol w="2721466">
                  <a:extLst>
                    <a:ext uri="{9D8B030D-6E8A-4147-A177-3AD203B41FA5}">
                      <a16:colId xmlns:a16="http://schemas.microsoft.com/office/drawing/2014/main" val="3782526024"/>
                    </a:ext>
                  </a:extLst>
                </a:gridCol>
                <a:gridCol w="2721466">
                  <a:extLst>
                    <a:ext uri="{9D8B030D-6E8A-4147-A177-3AD203B41FA5}">
                      <a16:colId xmlns:a16="http://schemas.microsoft.com/office/drawing/2014/main" val="2881339177"/>
                    </a:ext>
                  </a:extLst>
                </a:gridCol>
                <a:gridCol w="2721466">
                  <a:extLst>
                    <a:ext uri="{9D8B030D-6E8A-4147-A177-3AD203B41FA5}">
                      <a16:colId xmlns:a16="http://schemas.microsoft.com/office/drawing/2014/main" val="1687496125"/>
                    </a:ext>
                  </a:extLst>
                </a:gridCol>
                <a:gridCol w="2721466">
                  <a:extLst>
                    <a:ext uri="{9D8B030D-6E8A-4147-A177-3AD203B41FA5}">
                      <a16:colId xmlns:a16="http://schemas.microsoft.com/office/drawing/2014/main" val="3712663140"/>
                    </a:ext>
                  </a:extLst>
                </a:gridCol>
              </a:tblGrid>
              <a:tr h="649299">
                <a:tc>
                  <a:txBody>
                    <a:bodyPr/>
                    <a:lstStyle/>
                    <a:p>
                      <a:pPr lvl="0" algn="ctr"/>
                      <a:r>
                        <a:rPr lang="en-US" sz="1400" b="0" i="0" dirty="0">
                          <a:solidFill>
                            <a:srgbClr val="5B686E"/>
                          </a:solidFill>
                          <a:latin typeface="Co Text Light" panose="020B0303060202020204" pitchFamily="34" charset="0"/>
                          <a:cs typeface="Co Text Light" panose="020B0303060202020204" pitchFamily="34" charset="0"/>
                        </a:rPr>
                        <a:t>Item 1</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2</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3</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4</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extLst>
                  <a:ext uri="{0D108BD9-81ED-4DB2-BD59-A6C34878D82A}">
                    <a16:rowId xmlns:a16="http://schemas.microsoft.com/office/drawing/2014/main" val="210988523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224313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704348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7425906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03982227"/>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2407737"/>
                  </a:ext>
                </a:extLst>
              </a:tr>
            </a:tbl>
          </a:graphicData>
        </a:graphic>
      </p:graphicFrame>
      <p:sp>
        <p:nvSpPr>
          <p:cNvPr id="3" name="Table Placeholder 2">
            <a:extLst>
              <a:ext uri="{FF2B5EF4-FFF2-40B4-BE49-F238E27FC236}">
                <a16:creationId xmlns:a16="http://schemas.microsoft.com/office/drawing/2014/main" id="{49418EFF-B1B7-4582-85E2-20950B905BC3}"/>
              </a:ext>
            </a:extLst>
          </p:cNvPr>
          <p:cNvSpPr>
            <a:spLocks noGrp="1"/>
          </p:cNvSpPr>
          <p:nvPr>
            <p:ph type="tbl" sz="quarter" idx="13"/>
          </p:nvPr>
        </p:nvSpPr>
        <p:spPr>
          <a:xfrm>
            <a:off x="693737" y="2482850"/>
            <a:ext cx="10885519" cy="3895725"/>
          </a:xfrm>
        </p:spPr>
        <p:txBody>
          <a:bodyPr/>
          <a:lstStyle/>
          <a:p>
            <a:r>
              <a:rPr lang="en-US"/>
              <a:t>Click icon to add table</a:t>
            </a:r>
            <a:endParaRPr lang="en-GB" dirty="0"/>
          </a:p>
        </p:txBody>
      </p:sp>
    </p:spTree>
    <p:extLst>
      <p:ext uri="{BB962C8B-B14F-4D97-AF65-F5344CB8AC3E}">
        <p14:creationId xmlns:p14="http://schemas.microsoft.com/office/powerpoint/2010/main" val="1561087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2C615DD-D952-4730-923C-D2F89EC6C3B6}"/>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7C8753-B207-496B-851E-09F024362A30}"/>
              </a:ext>
            </a:extLst>
          </p:cNvPr>
          <p:cNvSpPr>
            <a:spLocks noGrp="1"/>
          </p:cNvSpPr>
          <p:nvPr>
            <p:ph type="title" hasCustomPrompt="1"/>
          </p:nvPr>
        </p:nvSpPr>
        <p:spPr>
          <a:xfrm>
            <a:off x="6998524" y="1766734"/>
            <a:ext cx="4264059" cy="1325563"/>
          </a:xfrm>
        </p:spPr>
        <p:txBody>
          <a:bodyPr>
            <a:normAutofit/>
          </a:bodyPr>
          <a:lstStyle>
            <a:lvl1pPr>
              <a:defRPr sz="3600"/>
            </a:lvl1pPr>
          </a:lstStyle>
          <a:p>
            <a:r>
              <a:rPr lang="en-US" dirty="0"/>
              <a:t>Thank you</a:t>
            </a:r>
            <a:endParaRPr lang="en-GB" dirty="0"/>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013580" y="4434563"/>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www.westfieldhealth.com</a:t>
            </a:r>
          </a:p>
        </p:txBody>
      </p:sp>
      <p:sp>
        <p:nvSpPr>
          <p:cNvPr id="14" name="Oval 13">
            <a:extLst>
              <a:ext uri="{FF2B5EF4-FFF2-40B4-BE49-F238E27FC236}">
                <a16:creationId xmlns:a16="http://schemas.microsoft.com/office/drawing/2014/main" id="{8610D895-B478-4262-8561-685916CBF86B}"/>
              </a:ext>
            </a:extLst>
          </p:cNvPr>
          <p:cNvSpPr/>
          <p:nvPr userDrawn="1"/>
        </p:nvSpPr>
        <p:spPr>
          <a:xfrm>
            <a:off x="-1984017" y="-723182"/>
            <a:ext cx="8304363" cy="8304363"/>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ughnut 9">
            <a:extLst>
              <a:ext uri="{FF2B5EF4-FFF2-40B4-BE49-F238E27FC236}">
                <a16:creationId xmlns:a16="http://schemas.microsoft.com/office/drawing/2014/main" id="{B0783C07-E8C0-47FF-BE30-B233780A87D5}"/>
              </a:ext>
            </a:extLst>
          </p:cNvPr>
          <p:cNvSpPr/>
          <p:nvPr userDrawn="1"/>
        </p:nvSpPr>
        <p:spPr>
          <a:xfrm>
            <a:off x="-1984017"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Subtitle 2">
            <a:extLst>
              <a:ext uri="{FF2B5EF4-FFF2-40B4-BE49-F238E27FC236}">
                <a16:creationId xmlns:a16="http://schemas.microsoft.com/office/drawing/2014/main" id="{125DC894-0888-4857-AA27-0FC4C2CC0334}"/>
              </a:ext>
            </a:extLst>
          </p:cNvPr>
          <p:cNvSpPr>
            <a:spLocks noGrp="1"/>
          </p:cNvSpPr>
          <p:nvPr>
            <p:ph type="subTitle" idx="1" hasCustomPrompt="1"/>
          </p:nvPr>
        </p:nvSpPr>
        <p:spPr>
          <a:xfrm>
            <a:off x="6998524" y="2971021"/>
            <a:ext cx="4264059" cy="1569660"/>
          </a:xfrm>
          <a:noFill/>
        </p:spPr>
        <p:txBody>
          <a:bodyPr wrap="square" rtlCol="0">
            <a:spAutoFit/>
          </a:bodyPr>
          <a:lstStyle>
            <a:lvl1pPr marL="0" indent="0">
              <a:lnSpc>
                <a:spcPct val="100000"/>
              </a:lnSpc>
              <a:spcBef>
                <a:spcPts val="0"/>
              </a:spcBef>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Address line 1</a:t>
            </a:r>
          </a:p>
          <a:p>
            <a:r>
              <a:rPr lang="en-GB" sz="1600" dirty="0">
                <a:solidFill>
                  <a:srgbClr val="5B686E"/>
                </a:solidFill>
                <a:latin typeface="Co Text Light" panose="020B0303060202020204" pitchFamily="34" charset="0"/>
                <a:cs typeface="Co Text Light" panose="020B0303060202020204" pitchFamily="34" charset="0"/>
              </a:rPr>
              <a:t>Address line 2</a:t>
            </a:r>
          </a:p>
          <a:p>
            <a:r>
              <a:rPr lang="en-GB" sz="1600" dirty="0">
                <a:solidFill>
                  <a:srgbClr val="5B686E"/>
                </a:solidFill>
                <a:latin typeface="Co Text Light" panose="020B0303060202020204" pitchFamily="34" charset="0"/>
                <a:cs typeface="Co Text Light" panose="020B0303060202020204" pitchFamily="34" charset="0"/>
              </a:rPr>
              <a:t>Sheffield</a:t>
            </a:r>
          </a:p>
          <a:p>
            <a:r>
              <a:rPr lang="en-GB" sz="1600" dirty="0">
                <a:solidFill>
                  <a:srgbClr val="5B686E"/>
                </a:solidFill>
                <a:latin typeface="Co Text Light" panose="020B0303060202020204" pitchFamily="34" charset="0"/>
                <a:cs typeface="Co Text Light" panose="020B0303060202020204" pitchFamily="34" charset="0"/>
              </a:rPr>
              <a:t>Postcode</a:t>
            </a:r>
          </a:p>
          <a:p>
            <a:endParaRPr lang="en-GB" sz="1600" dirty="0">
              <a:solidFill>
                <a:srgbClr val="5B686E"/>
              </a:solidFill>
              <a:latin typeface="Co Text Light" panose="020B0303060202020204" pitchFamily="34" charset="0"/>
              <a:cs typeface="Co Text Light" panose="020B0303060202020204" pitchFamily="34" charset="0"/>
            </a:endParaRPr>
          </a:p>
          <a:p>
            <a:r>
              <a:rPr lang="en-GB" sz="1600" dirty="0">
                <a:solidFill>
                  <a:srgbClr val="5B686E"/>
                </a:solidFill>
                <a:latin typeface="Co Text Light" panose="020B0303060202020204" pitchFamily="34" charset="0"/>
                <a:cs typeface="Co Text Light" panose="020B0303060202020204" pitchFamily="34" charset="0"/>
              </a:rPr>
              <a:t>Contact number</a:t>
            </a:r>
          </a:p>
        </p:txBody>
      </p:sp>
    </p:spTree>
    <p:extLst>
      <p:ext uri="{BB962C8B-B14F-4D97-AF65-F5344CB8AC3E}">
        <p14:creationId xmlns:p14="http://schemas.microsoft.com/office/powerpoint/2010/main" val="1507635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i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96EF96-948F-4521-8204-8CBFEF5A8625}"/>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464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for 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10" name="Oval 9">
            <a:extLst>
              <a:ext uri="{FF2B5EF4-FFF2-40B4-BE49-F238E27FC236}">
                <a16:creationId xmlns:a16="http://schemas.microsoft.com/office/drawing/2014/main" id="{344DACF8-4424-4EF5-BCE1-9B1C02530E9B}"/>
              </a:ext>
            </a:extLst>
          </p:cNvPr>
          <p:cNvSpPr/>
          <p:nvPr userDrawn="1"/>
        </p:nvSpPr>
        <p:spPr>
          <a:xfrm>
            <a:off x="7383691" y="194605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EC3F288-8BA3-4453-9F8B-447BE129372F}"/>
              </a:ext>
            </a:extLst>
          </p:cNvPr>
          <p:cNvSpPr/>
          <p:nvPr userDrawn="1"/>
        </p:nvSpPr>
        <p:spPr>
          <a:xfrm>
            <a:off x="7867398" y="242976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FE44300-6185-4C67-AB51-277BD2E594C8}"/>
              </a:ext>
            </a:extLst>
          </p:cNvPr>
          <p:cNvSpPr/>
          <p:nvPr userDrawn="1"/>
        </p:nvSpPr>
        <p:spPr>
          <a:xfrm>
            <a:off x="8122183" y="2684546"/>
            <a:ext cx="4682558" cy="4682558"/>
          </a:xfrm>
          <a:prstGeom prst="ellipse">
            <a:avLst/>
          </a:prstGeom>
          <a:blipFill dpi="0" rotWithShape="1">
            <a:blip r:embed="rId2" cstate="screen">
              <a:extLst>
                <a:ext uri="{28A0092B-C50C-407E-A947-70E740481C1C}">
                  <a14:useLocalDpi xmlns:a14="http://schemas.microsoft.com/office/drawing/2010/main"/>
                </a:ext>
              </a:extLst>
            </a:blip>
            <a:srcRect/>
            <a:stretch>
              <a:fillRect b="5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A98A06D-1546-495A-B2D2-14745241AE84}"/>
              </a:ext>
            </a:extLst>
          </p:cNvPr>
          <p:cNvSpPr/>
          <p:nvPr userDrawn="1"/>
        </p:nvSpPr>
        <p:spPr>
          <a:xfrm>
            <a:off x="5480315" y="956188"/>
            <a:ext cx="2990550" cy="299055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ughnut 11">
            <a:extLst>
              <a:ext uri="{FF2B5EF4-FFF2-40B4-BE49-F238E27FC236}">
                <a16:creationId xmlns:a16="http://schemas.microsoft.com/office/drawing/2014/main" id="{93C6465D-97B4-4A5D-A6D7-2D2AD4BB5A99}"/>
              </a:ext>
            </a:extLst>
          </p:cNvPr>
          <p:cNvSpPr/>
          <p:nvPr userDrawn="1"/>
        </p:nvSpPr>
        <p:spPr>
          <a:xfrm>
            <a:off x="5480315" y="956188"/>
            <a:ext cx="2990550" cy="2990550"/>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2848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lain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51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py slide with bullets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Font typeface="Arial" panose="020B0604020202020204" pitchFamily="34" charset="0"/>
              <a:buNone/>
              <a:defRPr/>
            </a:lvl1p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bullet points on right</a:t>
            </a:r>
          </a:p>
        </p:txBody>
      </p:sp>
    </p:spTree>
    <p:extLst>
      <p:ext uri="{BB962C8B-B14F-4D97-AF65-F5344CB8AC3E}">
        <p14:creationId xmlns:p14="http://schemas.microsoft.com/office/powerpoint/2010/main" val="1874976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Mai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22C21D-5B56-442C-9890-5F5EBC65B083}"/>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3398D6-77A5-2946-97EA-C10231FE1493}"/>
              </a:ext>
            </a:extLst>
          </p:cNvPr>
          <p:cNvSpPr>
            <a:spLocks noGrp="1"/>
          </p:cNvSpPr>
          <p:nvPr>
            <p:ph type="ctrTitle" hasCustomPrompt="1"/>
          </p:nvPr>
        </p:nvSpPr>
        <p:spPr>
          <a:xfrm>
            <a:off x="612741" y="2528139"/>
            <a:ext cx="5267359" cy="1311128"/>
          </a:xfrm>
          <a:noFill/>
        </p:spPr>
        <p:txBody>
          <a:bodyPr wrap="square" rtlCol="0">
            <a:spAutoFit/>
          </a:bodyPr>
          <a:lstStyle>
            <a:lvl1pPr>
              <a:defRPr lang="en-US" b="0" dirty="0">
                <a:solidFill>
                  <a:srgbClr val="5B686E"/>
                </a:solidFill>
                <a:latin typeface="Co Text Light" panose="020B0303060202020204" pitchFamily="34" charset="0"/>
                <a:ea typeface="+mn-ea"/>
                <a:cs typeface="Co Text Light" panose="020B030306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Presentation</a:t>
            </a:r>
            <a:br>
              <a:rPr lang="en-GB" dirty="0"/>
            </a:br>
            <a:r>
              <a:rPr lang="en-US" dirty="0">
                <a:latin typeface="Co Text" panose="020B0503060202020204" pitchFamily="34" charset="0"/>
              </a:rPr>
              <a:t>m</a:t>
            </a:r>
            <a:r>
              <a:rPr lang="en-GB" dirty="0">
                <a:latin typeface="Co Text" panose="020B0503060202020204" pitchFamily="34" charset="0"/>
              </a:rPr>
              <a:t>ain title</a:t>
            </a:r>
            <a:endParaRPr lang="en-US" dirty="0"/>
          </a:p>
        </p:txBody>
      </p:sp>
      <p:sp>
        <p:nvSpPr>
          <p:cNvPr id="3" name="Subtitle 2">
            <a:extLst>
              <a:ext uri="{FF2B5EF4-FFF2-40B4-BE49-F238E27FC236}">
                <a16:creationId xmlns:a16="http://schemas.microsoft.com/office/drawing/2014/main" id="{BA56154B-FD22-EF40-803B-308DCBCF2BE7}"/>
              </a:ext>
            </a:extLst>
          </p:cNvPr>
          <p:cNvSpPr>
            <a:spLocks noGrp="1"/>
          </p:cNvSpPr>
          <p:nvPr>
            <p:ph type="subTitle" idx="1" hasCustomPrompt="1"/>
          </p:nvPr>
        </p:nvSpPr>
        <p:spPr>
          <a:xfrm>
            <a:off x="612741" y="4016049"/>
            <a:ext cx="4440025"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pic>
        <p:nvPicPr>
          <p:cNvPr id="8" name="Picture 7" descr="A picture containing text, sign, tableware, dishware&#10;&#10;Description automatically generated">
            <a:extLst>
              <a:ext uri="{FF2B5EF4-FFF2-40B4-BE49-F238E27FC236}">
                <a16:creationId xmlns:a16="http://schemas.microsoft.com/office/drawing/2014/main" id="{F7226863-686B-4661-AE9D-8C93CAEC73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2741" y="568402"/>
            <a:ext cx="2130025" cy="591093"/>
          </a:xfrm>
          <a:prstGeom prst="rect">
            <a:avLst/>
          </a:prstGeom>
        </p:spPr>
      </p:pic>
    </p:spTree>
    <p:extLst>
      <p:ext uri="{BB962C8B-B14F-4D97-AF65-F5344CB8AC3E}">
        <p14:creationId xmlns:p14="http://schemas.microsoft.com/office/powerpoint/2010/main" val="1729146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title for 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2457545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for chapter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712197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title for chapter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7733451" y="2590792"/>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7733451" y="3863809"/>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216815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py slide with image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Tree>
    <p:extLst>
      <p:ext uri="{BB962C8B-B14F-4D97-AF65-F5344CB8AC3E}">
        <p14:creationId xmlns:p14="http://schemas.microsoft.com/office/powerpoint/2010/main" val="1466721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py slide with image on lef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left</a:t>
            </a:r>
          </a:p>
        </p:txBody>
      </p:sp>
    </p:spTree>
    <p:extLst>
      <p:ext uri="{BB962C8B-B14F-4D97-AF65-F5344CB8AC3E}">
        <p14:creationId xmlns:p14="http://schemas.microsoft.com/office/powerpoint/2010/main" val="1883668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py slide with bullets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Font typeface="Arial" panose="020B0604020202020204" pitchFamily="34" charset="0"/>
              <a:buNone/>
              <a:defRPr/>
            </a:lvl1p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bullet points on right</a:t>
            </a:r>
          </a:p>
        </p:txBody>
      </p:sp>
    </p:spTree>
    <p:extLst>
      <p:ext uri="{BB962C8B-B14F-4D97-AF65-F5344CB8AC3E}">
        <p14:creationId xmlns:p14="http://schemas.microsoft.com/office/powerpoint/2010/main" val="4100750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 slide with image on right 2">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285750" indent="-285750">
              <a:spcAft>
                <a:spcPts val="600"/>
              </a:spcAft>
              <a:buFont typeface="Arial" panose="020B0604020202020204" pitchFamily="34" charset="0"/>
              <a:buChar char="•"/>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p>
          <a:p>
            <a:pPr lvl="0"/>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p>
          <a:p>
            <a:pPr lvl="0"/>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Tree>
    <p:extLst>
      <p:ext uri="{BB962C8B-B14F-4D97-AF65-F5344CB8AC3E}">
        <p14:creationId xmlns:p14="http://schemas.microsoft.com/office/powerpoint/2010/main" val="337811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for chapter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15" name="Oval 14">
            <a:extLst>
              <a:ext uri="{FF2B5EF4-FFF2-40B4-BE49-F238E27FC236}">
                <a16:creationId xmlns:a16="http://schemas.microsoft.com/office/drawing/2014/main" id="{6FB0CD22-C06B-4E35-AEEE-0BC13053FD89}"/>
              </a:ext>
            </a:extLst>
          </p:cNvPr>
          <p:cNvSpPr/>
          <p:nvPr userDrawn="1"/>
        </p:nvSpPr>
        <p:spPr>
          <a:xfrm>
            <a:off x="7092995" y="501459"/>
            <a:ext cx="5855082" cy="5855082"/>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ughnut 9">
            <a:extLst>
              <a:ext uri="{FF2B5EF4-FFF2-40B4-BE49-F238E27FC236}">
                <a16:creationId xmlns:a16="http://schemas.microsoft.com/office/drawing/2014/main" id="{7A99CB0D-FEDC-450F-8578-7A9933E95418}"/>
              </a:ext>
            </a:extLst>
          </p:cNvPr>
          <p:cNvSpPr/>
          <p:nvPr userDrawn="1"/>
        </p:nvSpPr>
        <p:spPr>
          <a:xfrm>
            <a:off x="7092995" y="501459"/>
            <a:ext cx="5855082" cy="5855082"/>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2526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 slide with numbered bullets and quo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F1CC495-5EF0-4B19-A306-B62624ECF8F1}"/>
              </a:ext>
            </a:extLst>
          </p:cNvPr>
          <p:cNvSpPr/>
          <p:nvPr userDrawn="1"/>
        </p:nvSpPr>
        <p:spPr>
          <a:xfrm>
            <a:off x="736847" y="1975915"/>
            <a:ext cx="5359153" cy="3830083"/>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6881501" y="473788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6881501" y="3047991"/>
            <a:ext cx="4342437"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6881501" y="3426615"/>
            <a:ext cx="4342437"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881501" y="1922647"/>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053"/>
            <a:ext cx="509128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numbered bullets and quote</a:t>
            </a:r>
          </a:p>
        </p:txBody>
      </p:sp>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1237549" y="4728357"/>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1237549" y="3008703"/>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270" y="2393567"/>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5273024" y="4771769"/>
            <a:ext cx="515530" cy="390514"/>
          </a:xfrm>
          <a:prstGeom prst="rect">
            <a:avLst/>
          </a:prstGeom>
        </p:spPr>
      </p:pic>
    </p:spTree>
    <p:extLst>
      <p:ext uri="{BB962C8B-B14F-4D97-AF65-F5344CB8AC3E}">
        <p14:creationId xmlns:p14="http://schemas.microsoft.com/office/powerpoint/2010/main" val="2524006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6805096" y="5312792"/>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6805096" y="3593138"/>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95817" y="2978002"/>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0840571" y="5356204"/>
            <a:ext cx="515530" cy="390514"/>
          </a:xfrm>
          <a:prstGeom prst="rect">
            <a:avLst/>
          </a:prstGeom>
        </p:spPr>
      </p:pic>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18217312" y="430647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18217312" y="2616581"/>
            <a:ext cx="4671263"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18217312" y="2995205"/>
            <a:ext cx="4671263"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1359244"/>
            <a:ext cx="10743360" cy="688777"/>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73098"/>
            <a:ext cx="5091280"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Quote with image</a:t>
            </a:r>
          </a:p>
        </p:txBody>
      </p:sp>
    </p:spTree>
    <p:extLst>
      <p:ext uri="{BB962C8B-B14F-4D97-AF65-F5344CB8AC3E}">
        <p14:creationId xmlns:p14="http://schemas.microsoft.com/office/powerpoint/2010/main" val="1187189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right">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DDCAF46-E13D-490C-9FD5-3D9B8FE67064}"/>
              </a:ext>
            </a:extLst>
          </p:cNvPr>
          <p:cNvSpPr>
            <a:spLocks noGrp="1"/>
          </p:cNvSpPr>
          <p:nvPr>
            <p:ph type="body" sz="quarter" idx="13" hasCustomPrompt="1"/>
          </p:nvPr>
        </p:nvSpPr>
        <p:spPr>
          <a:xfrm>
            <a:off x="6365908" y="2444508"/>
            <a:ext cx="508314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3615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2019873"/>
            <a:ext cx="5217690" cy="4339011"/>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right</a:t>
            </a:r>
          </a:p>
        </p:txBody>
      </p:sp>
      <p:pic>
        <p:nvPicPr>
          <p:cNvPr id="11" name="Picture 10" descr="Icon&#10;&#10;Description automatically generated">
            <a:extLst>
              <a:ext uri="{FF2B5EF4-FFF2-40B4-BE49-F238E27FC236}">
                <a16:creationId xmlns:a16="http://schemas.microsoft.com/office/drawing/2014/main" id="{FA6C5031-5847-4BAE-90CF-9D8C36B623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42505" y="390907"/>
            <a:ext cx="1628966" cy="1628966"/>
          </a:xfrm>
          <a:prstGeom prst="rect">
            <a:avLst/>
          </a:prstGeom>
        </p:spPr>
      </p:pic>
    </p:spTree>
    <p:extLst>
      <p:ext uri="{BB962C8B-B14F-4D97-AF65-F5344CB8AC3E}">
        <p14:creationId xmlns:p14="http://schemas.microsoft.com/office/powerpoint/2010/main" val="1582462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6E1C08-7AEF-4A37-A060-8DE1324A0305}"/>
              </a:ext>
            </a:extLst>
          </p:cNvPr>
          <p:cNvSpPr>
            <a:spLocks noGrp="1"/>
          </p:cNvSpPr>
          <p:nvPr>
            <p:ph type="body" sz="quarter" idx="13" hasCustomPrompt="1"/>
          </p:nvPr>
        </p:nvSpPr>
        <p:spPr>
          <a:xfrm>
            <a:off x="625508" y="2441040"/>
            <a:ext cx="505051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pic>
        <p:nvPicPr>
          <p:cNvPr id="23" name="Picture 22" descr="Icon&#10;&#10;Description automatically generated">
            <a:extLst>
              <a:ext uri="{FF2B5EF4-FFF2-40B4-BE49-F238E27FC236}">
                <a16:creationId xmlns:a16="http://schemas.microsoft.com/office/drawing/2014/main" id="{4B5FBCEE-0618-4393-9F5A-34B659E4BF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3782" y="287817"/>
            <a:ext cx="1838118" cy="1838118"/>
          </a:xfrm>
          <a:prstGeom prst="rect">
            <a:avLst/>
          </a:prstGeom>
        </p:spPr>
      </p:pic>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365841" y="2440467"/>
            <a:ext cx="5217690" cy="3914949"/>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211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left</a:t>
            </a:r>
          </a:p>
        </p:txBody>
      </p:sp>
    </p:spTree>
    <p:extLst>
      <p:ext uri="{BB962C8B-B14F-4D97-AF65-F5344CB8AC3E}">
        <p14:creationId xmlns:p14="http://schemas.microsoft.com/office/powerpoint/2010/main" val="3450750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highlighted sectio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811598" y="2830567"/>
            <a:ext cx="5210652" cy="34274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19" name="Text Placeholder 21">
            <a:extLst>
              <a:ext uri="{FF2B5EF4-FFF2-40B4-BE49-F238E27FC236}">
                <a16:creationId xmlns:a16="http://schemas.microsoft.com/office/drawing/2014/main" id="{70F17D42-B423-4287-8870-5F7C59933E85}"/>
              </a:ext>
            </a:extLst>
          </p:cNvPr>
          <p:cNvSpPr>
            <a:spLocks noGrp="1"/>
          </p:cNvSpPr>
          <p:nvPr>
            <p:ph type="body" sz="quarter" idx="11" hasCustomPrompt="1"/>
          </p:nvPr>
        </p:nvSpPr>
        <p:spPr>
          <a:xfrm>
            <a:off x="811598" y="1678356"/>
            <a:ext cx="5805815" cy="842902"/>
          </a:xfrm>
        </p:spPr>
        <p:txBody>
          <a:bodyPr/>
          <a:lstStyle>
            <a:lvl1pPr marL="0" indent="0">
              <a:spcAft>
                <a:spcPts val="600"/>
              </a:spcAft>
              <a:buNone/>
              <a:defRPr>
                <a:latin typeface="Co Text" panose="020B050306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consectet</a:t>
            </a:r>
            <a:r>
              <a:rPr lang="en-GB" dirty="0"/>
              <a:t> </a:t>
            </a:r>
            <a:r>
              <a:rPr lang="en-GB" dirty="0" err="1"/>
              <a:t>uradipiscing</a:t>
            </a:r>
            <a:r>
              <a:rPr lang="en-GB" dirty="0"/>
              <a:t> </a:t>
            </a:r>
            <a:r>
              <a:rPr lang="en-GB" dirty="0" err="1"/>
              <a:t>elit</a:t>
            </a:r>
            <a:r>
              <a:rPr lang="en-GB" dirty="0"/>
              <a:t>. </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11598" y="684752"/>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Text with highlighted section</a:t>
            </a:r>
          </a:p>
        </p:txBody>
      </p:sp>
    </p:spTree>
    <p:extLst>
      <p:ext uri="{BB962C8B-B14F-4D97-AF65-F5344CB8AC3E}">
        <p14:creationId xmlns:p14="http://schemas.microsoft.com/office/powerpoint/2010/main" val="1171124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py slide with sub-headings">
    <p:spTree>
      <p:nvGrpSpPr>
        <p:cNvPr id="1" name=""/>
        <p:cNvGrpSpPr/>
        <p:nvPr/>
      </p:nvGrpSpPr>
      <p:grpSpPr>
        <a:xfrm>
          <a:off x="0" y="0"/>
          <a:ext cx="0" cy="0"/>
          <a:chOff x="0" y="0"/>
          <a:chExt cx="0" cy="0"/>
        </a:xfrm>
      </p:grpSpPr>
      <p:sp>
        <p:nvSpPr>
          <p:cNvPr id="39" name="Text Placeholder 2">
            <a:extLst>
              <a:ext uri="{FF2B5EF4-FFF2-40B4-BE49-F238E27FC236}">
                <a16:creationId xmlns:a16="http://schemas.microsoft.com/office/drawing/2014/main" id="{84B90C90-51B0-4672-809B-A065B7B981FC}"/>
              </a:ext>
            </a:extLst>
          </p:cNvPr>
          <p:cNvSpPr>
            <a:spLocks noGrp="1"/>
          </p:cNvSpPr>
          <p:nvPr>
            <p:ph type="body" sz="quarter" idx="24" hasCustomPrompt="1"/>
          </p:nvPr>
        </p:nvSpPr>
        <p:spPr>
          <a:xfrm>
            <a:off x="6199076"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0" name="Text Placeholder 21">
            <a:extLst>
              <a:ext uri="{FF2B5EF4-FFF2-40B4-BE49-F238E27FC236}">
                <a16:creationId xmlns:a16="http://schemas.microsoft.com/office/drawing/2014/main" id="{B0E0DBAB-1B66-4BAB-A3AE-7C4397AA2446}"/>
              </a:ext>
            </a:extLst>
          </p:cNvPr>
          <p:cNvSpPr>
            <a:spLocks noGrp="1"/>
          </p:cNvSpPr>
          <p:nvPr>
            <p:ph type="body" sz="quarter" idx="25" hasCustomPrompt="1"/>
          </p:nvPr>
        </p:nvSpPr>
        <p:spPr>
          <a:xfrm>
            <a:off x="6199076"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7" name="Text Placeholder 2">
            <a:extLst>
              <a:ext uri="{FF2B5EF4-FFF2-40B4-BE49-F238E27FC236}">
                <a16:creationId xmlns:a16="http://schemas.microsoft.com/office/drawing/2014/main" id="{3803B4A7-9707-4B37-BBFE-D86868D65599}"/>
              </a:ext>
            </a:extLst>
          </p:cNvPr>
          <p:cNvSpPr>
            <a:spLocks noGrp="1"/>
          </p:cNvSpPr>
          <p:nvPr>
            <p:ph type="body" sz="quarter" idx="22" hasCustomPrompt="1"/>
          </p:nvPr>
        </p:nvSpPr>
        <p:spPr>
          <a:xfrm>
            <a:off x="6199076"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8" name="Text Placeholder 21">
            <a:extLst>
              <a:ext uri="{FF2B5EF4-FFF2-40B4-BE49-F238E27FC236}">
                <a16:creationId xmlns:a16="http://schemas.microsoft.com/office/drawing/2014/main" id="{76BE8C93-8442-41F5-9E95-0FAF9CF0A011}"/>
              </a:ext>
            </a:extLst>
          </p:cNvPr>
          <p:cNvSpPr>
            <a:spLocks noGrp="1"/>
          </p:cNvSpPr>
          <p:nvPr>
            <p:ph type="body" sz="quarter" idx="23" hasCustomPrompt="1"/>
          </p:nvPr>
        </p:nvSpPr>
        <p:spPr>
          <a:xfrm>
            <a:off x="6199076"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3" name="Text Placeholder 2">
            <a:extLst>
              <a:ext uri="{FF2B5EF4-FFF2-40B4-BE49-F238E27FC236}">
                <a16:creationId xmlns:a16="http://schemas.microsoft.com/office/drawing/2014/main" id="{FEA22597-A270-4BCB-AC8C-8AD75ADBF147}"/>
              </a:ext>
            </a:extLst>
          </p:cNvPr>
          <p:cNvSpPr>
            <a:spLocks noGrp="1"/>
          </p:cNvSpPr>
          <p:nvPr>
            <p:ph type="body" sz="quarter" idx="20" hasCustomPrompt="1"/>
          </p:nvPr>
        </p:nvSpPr>
        <p:spPr>
          <a:xfrm>
            <a:off x="6199076"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4" name="Text Placeholder 21">
            <a:extLst>
              <a:ext uri="{FF2B5EF4-FFF2-40B4-BE49-F238E27FC236}">
                <a16:creationId xmlns:a16="http://schemas.microsoft.com/office/drawing/2014/main" id="{C9954B38-B9C9-4C63-91DE-6E9B9E91DF6E}"/>
              </a:ext>
            </a:extLst>
          </p:cNvPr>
          <p:cNvSpPr>
            <a:spLocks noGrp="1"/>
          </p:cNvSpPr>
          <p:nvPr>
            <p:ph type="body" sz="quarter" idx="21" hasCustomPrompt="1"/>
          </p:nvPr>
        </p:nvSpPr>
        <p:spPr>
          <a:xfrm>
            <a:off x="6199076"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1" name="Text Placeholder 2">
            <a:extLst>
              <a:ext uri="{FF2B5EF4-FFF2-40B4-BE49-F238E27FC236}">
                <a16:creationId xmlns:a16="http://schemas.microsoft.com/office/drawing/2014/main" id="{A9DB1E0A-BAF5-4F9A-BFD5-2A8E703E17D5}"/>
              </a:ext>
            </a:extLst>
          </p:cNvPr>
          <p:cNvSpPr>
            <a:spLocks noGrp="1"/>
          </p:cNvSpPr>
          <p:nvPr>
            <p:ph type="body" sz="quarter" idx="18" hasCustomPrompt="1"/>
          </p:nvPr>
        </p:nvSpPr>
        <p:spPr>
          <a:xfrm>
            <a:off x="731634"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6645C2B3-134F-43CE-9A22-A7FEECCC01A2}"/>
              </a:ext>
            </a:extLst>
          </p:cNvPr>
          <p:cNvSpPr>
            <a:spLocks noGrp="1"/>
          </p:cNvSpPr>
          <p:nvPr>
            <p:ph type="body" sz="quarter" idx="19" hasCustomPrompt="1"/>
          </p:nvPr>
        </p:nvSpPr>
        <p:spPr>
          <a:xfrm>
            <a:off x="731634"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7" name="Text Placeholder 2">
            <a:extLst>
              <a:ext uri="{FF2B5EF4-FFF2-40B4-BE49-F238E27FC236}">
                <a16:creationId xmlns:a16="http://schemas.microsoft.com/office/drawing/2014/main" id="{B6249EE3-A0EB-46F5-8250-3D7D56B8493F}"/>
              </a:ext>
            </a:extLst>
          </p:cNvPr>
          <p:cNvSpPr>
            <a:spLocks noGrp="1"/>
          </p:cNvSpPr>
          <p:nvPr>
            <p:ph type="body" sz="quarter" idx="16" hasCustomPrompt="1"/>
          </p:nvPr>
        </p:nvSpPr>
        <p:spPr>
          <a:xfrm>
            <a:off x="731634"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731634"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31634"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731634"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99082" y="665600"/>
            <a:ext cx="6048141"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sub-headings</a:t>
            </a:r>
          </a:p>
        </p:txBody>
      </p:sp>
    </p:spTree>
    <p:extLst>
      <p:ext uri="{BB962C8B-B14F-4D97-AF65-F5344CB8AC3E}">
        <p14:creationId xmlns:p14="http://schemas.microsoft.com/office/powerpoint/2010/main" val="2767745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in title icon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6C33F51-EC0B-4CCE-8B98-810C108B10B1}"/>
              </a:ext>
            </a:extLst>
          </p:cNvPr>
          <p:cNvSpPr/>
          <p:nvPr userDrawn="1"/>
        </p:nvSpPr>
        <p:spPr>
          <a:xfrm>
            <a:off x="8281850" y="0"/>
            <a:ext cx="3910149"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8891452" y="1711271"/>
            <a:ext cx="2739830" cy="1103312"/>
          </a:xfrm>
        </p:spPr>
        <p:txBody>
          <a:bodyPr>
            <a:noAutofit/>
          </a:bodyPr>
          <a:lstStyle>
            <a:lvl1pPr marL="0" indent="0">
              <a:spcAft>
                <a:spcPts val="600"/>
              </a:spcAft>
              <a:buFont typeface="Arial" panose="020B0604020202020204" pitchFamily="34" charset="0"/>
              <a:buNone/>
              <a:defRPr sz="1600"/>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51" name="Text Placeholder 2">
            <a:extLst>
              <a:ext uri="{FF2B5EF4-FFF2-40B4-BE49-F238E27FC236}">
                <a16:creationId xmlns:a16="http://schemas.microsoft.com/office/drawing/2014/main" id="{6E5C9AFE-C2C7-4843-9F65-28F4551CA40B}"/>
              </a:ext>
            </a:extLst>
          </p:cNvPr>
          <p:cNvSpPr>
            <a:spLocks noGrp="1"/>
          </p:cNvSpPr>
          <p:nvPr>
            <p:ph type="body" sz="quarter" idx="35" hasCustomPrompt="1"/>
          </p:nvPr>
        </p:nvSpPr>
        <p:spPr>
          <a:xfrm>
            <a:off x="5803636" y="4760187"/>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2" name="Text Placeholder 2">
            <a:extLst>
              <a:ext uri="{FF2B5EF4-FFF2-40B4-BE49-F238E27FC236}">
                <a16:creationId xmlns:a16="http://schemas.microsoft.com/office/drawing/2014/main" id="{EDF47AD7-37CF-4DCC-99C1-34E7737ADF0C}"/>
              </a:ext>
            </a:extLst>
          </p:cNvPr>
          <p:cNvSpPr>
            <a:spLocks noGrp="1"/>
          </p:cNvSpPr>
          <p:nvPr>
            <p:ph type="body" sz="quarter" idx="36" hasCustomPrompt="1"/>
          </p:nvPr>
        </p:nvSpPr>
        <p:spPr>
          <a:xfrm>
            <a:off x="5803278" y="5200726"/>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5" name="Text Placeholder 2">
            <a:extLst>
              <a:ext uri="{FF2B5EF4-FFF2-40B4-BE49-F238E27FC236}">
                <a16:creationId xmlns:a16="http://schemas.microsoft.com/office/drawing/2014/main" id="{FCFF7CF2-3E8B-4E79-845F-5F4775BE2527}"/>
              </a:ext>
            </a:extLst>
          </p:cNvPr>
          <p:cNvSpPr>
            <a:spLocks noGrp="1"/>
          </p:cNvSpPr>
          <p:nvPr>
            <p:ph type="body" sz="quarter" idx="29" hasCustomPrompt="1"/>
          </p:nvPr>
        </p:nvSpPr>
        <p:spPr>
          <a:xfrm>
            <a:off x="5803278"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6" name="Text Placeholder 2">
            <a:extLst>
              <a:ext uri="{FF2B5EF4-FFF2-40B4-BE49-F238E27FC236}">
                <a16:creationId xmlns:a16="http://schemas.microsoft.com/office/drawing/2014/main" id="{EDD0613B-9F9C-4E57-AFFA-4DDAE3BFB147}"/>
              </a:ext>
            </a:extLst>
          </p:cNvPr>
          <p:cNvSpPr>
            <a:spLocks noGrp="1"/>
          </p:cNvSpPr>
          <p:nvPr>
            <p:ph type="body" sz="quarter" idx="30" hasCustomPrompt="1"/>
          </p:nvPr>
        </p:nvSpPr>
        <p:spPr>
          <a:xfrm>
            <a:off x="5802920"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3" name="Text Placeholder 2">
            <a:extLst>
              <a:ext uri="{FF2B5EF4-FFF2-40B4-BE49-F238E27FC236}">
                <a16:creationId xmlns:a16="http://schemas.microsoft.com/office/drawing/2014/main" id="{42AA5C2E-EA2F-4488-AD05-BB57CA8B5565}"/>
              </a:ext>
            </a:extLst>
          </p:cNvPr>
          <p:cNvSpPr>
            <a:spLocks noGrp="1"/>
          </p:cNvSpPr>
          <p:nvPr>
            <p:ph type="body" sz="quarter" idx="27" hasCustomPrompt="1"/>
          </p:nvPr>
        </p:nvSpPr>
        <p:spPr>
          <a:xfrm>
            <a:off x="316486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4" name="Text Placeholder 2">
            <a:extLst>
              <a:ext uri="{FF2B5EF4-FFF2-40B4-BE49-F238E27FC236}">
                <a16:creationId xmlns:a16="http://schemas.microsoft.com/office/drawing/2014/main" id="{B8B9B9AA-F3AB-4C3B-96FF-EA3A11E9FEE3}"/>
              </a:ext>
            </a:extLst>
          </p:cNvPr>
          <p:cNvSpPr>
            <a:spLocks noGrp="1"/>
          </p:cNvSpPr>
          <p:nvPr>
            <p:ph type="body" sz="quarter" idx="28" hasCustomPrompt="1"/>
          </p:nvPr>
        </p:nvSpPr>
        <p:spPr>
          <a:xfrm>
            <a:off x="316451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56071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pic>
        <p:nvPicPr>
          <p:cNvPr id="19" name="Picture 18" descr="Icon&#10;&#10;Description automatically generated">
            <a:extLst>
              <a:ext uri="{FF2B5EF4-FFF2-40B4-BE49-F238E27FC236}">
                <a16:creationId xmlns:a16="http://schemas.microsoft.com/office/drawing/2014/main" id="{E3125AF7-F170-4FCF-AB88-342387A7B2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7927" y="546463"/>
            <a:ext cx="1077219" cy="1077219"/>
          </a:xfrm>
          <a:prstGeom prst="rect">
            <a:avLst/>
          </a:prstGeom>
        </p:spPr>
      </p:pic>
      <p:pic>
        <p:nvPicPr>
          <p:cNvPr id="20" name="Picture 19" descr="Icon&#10;&#10;Description automatically generated">
            <a:extLst>
              <a:ext uri="{FF2B5EF4-FFF2-40B4-BE49-F238E27FC236}">
                <a16:creationId xmlns:a16="http://schemas.microsoft.com/office/drawing/2014/main" id="{2E907D1B-4E94-4068-9C3B-1557D4E282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719" y="3437707"/>
            <a:ext cx="1077220" cy="1077220"/>
          </a:xfrm>
          <a:prstGeom prst="rect">
            <a:avLst/>
          </a:prstGeom>
        </p:spPr>
      </p:pic>
      <p:pic>
        <p:nvPicPr>
          <p:cNvPr id="21" name="Picture 20" descr="Icon&#10;&#10;Description automatically generated">
            <a:extLst>
              <a:ext uri="{FF2B5EF4-FFF2-40B4-BE49-F238E27FC236}">
                <a16:creationId xmlns:a16="http://schemas.microsoft.com/office/drawing/2014/main" id="{9DD818CD-ADF8-4802-A666-6FA49A1DA4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05970" y="3437705"/>
            <a:ext cx="1077221" cy="1077221"/>
          </a:xfrm>
          <a:prstGeom prst="rect">
            <a:avLst/>
          </a:prstGeom>
        </p:spPr>
      </p:pic>
      <p:pic>
        <p:nvPicPr>
          <p:cNvPr id="22" name="Picture 21" descr="Icon&#10;&#10;Description automatically generated">
            <a:extLst>
              <a:ext uri="{FF2B5EF4-FFF2-40B4-BE49-F238E27FC236}">
                <a16:creationId xmlns:a16="http://schemas.microsoft.com/office/drawing/2014/main" id="{FE7118D9-44ED-48F0-8615-8CF5EC3D6EC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22222" y="3432001"/>
            <a:ext cx="1082925" cy="1082925"/>
          </a:xfrm>
          <a:prstGeom prst="rect">
            <a:avLst/>
          </a:prstGeom>
        </p:spPr>
      </p:pic>
      <p:pic>
        <p:nvPicPr>
          <p:cNvPr id="24" name="Picture 23" descr="Icon&#10;&#10;Description automatically generated">
            <a:extLst>
              <a:ext uri="{FF2B5EF4-FFF2-40B4-BE49-F238E27FC236}">
                <a16:creationId xmlns:a16="http://schemas.microsoft.com/office/drawing/2014/main" id="{01FED19A-F965-4D78-A80D-09C9F959748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9720" y="546463"/>
            <a:ext cx="1077219" cy="1077219"/>
          </a:xfrm>
          <a:prstGeom prst="rect">
            <a:avLst/>
          </a:prstGeom>
        </p:spPr>
      </p:pic>
      <p:pic>
        <p:nvPicPr>
          <p:cNvPr id="29" name="Picture 28" descr="Icon&#10;&#10;Description automatically generated">
            <a:extLst>
              <a:ext uri="{FF2B5EF4-FFF2-40B4-BE49-F238E27FC236}">
                <a16:creationId xmlns:a16="http://schemas.microsoft.com/office/drawing/2014/main" id="{E408E787-9AE8-45E8-943C-8AAB9F71D0E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605973" y="546463"/>
            <a:ext cx="1077219" cy="1077219"/>
          </a:xfrm>
          <a:prstGeom prst="rect">
            <a:avLst/>
          </a:prstGeom>
        </p:spPr>
      </p:pic>
      <p:sp>
        <p:nvSpPr>
          <p:cNvPr id="3" name="Text Placeholder 2">
            <a:extLst>
              <a:ext uri="{FF2B5EF4-FFF2-40B4-BE49-F238E27FC236}">
                <a16:creationId xmlns:a16="http://schemas.microsoft.com/office/drawing/2014/main" id="{A4878DEE-CEC5-4CF5-ADD3-061A8AA09EE1}"/>
              </a:ext>
            </a:extLst>
          </p:cNvPr>
          <p:cNvSpPr>
            <a:spLocks noGrp="1"/>
          </p:cNvSpPr>
          <p:nvPr>
            <p:ph type="body" sz="quarter" idx="26" hasCustomPrompt="1"/>
          </p:nvPr>
        </p:nvSpPr>
        <p:spPr>
          <a:xfrm>
            <a:off x="56036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7" name="Text Placeholder 2">
            <a:extLst>
              <a:ext uri="{FF2B5EF4-FFF2-40B4-BE49-F238E27FC236}">
                <a16:creationId xmlns:a16="http://schemas.microsoft.com/office/drawing/2014/main" id="{E73976F9-77C1-4E59-B71A-C09D4CA13441}"/>
              </a:ext>
            </a:extLst>
          </p:cNvPr>
          <p:cNvSpPr>
            <a:spLocks noGrp="1"/>
          </p:cNvSpPr>
          <p:nvPr>
            <p:ph type="body" sz="quarter" idx="31" hasCustomPrompt="1"/>
          </p:nvPr>
        </p:nvSpPr>
        <p:spPr>
          <a:xfrm>
            <a:off x="560719"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8" name="Text Placeholder 2">
            <a:extLst>
              <a:ext uri="{FF2B5EF4-FFF2-40B4-BE49-F238E27FC236}">
                <a16:creationId xmlns:a16="http://schemas.microsoft.com/office/drawing/2014/main" id="{B10510E7-D804-47D4-B347-EFDEED75D17A}"/>
              </a:ext>
            </a:extLst>
          </p:cNvPr>
          <p:cNvSpPr>
            <a:spLocks noGrp="1"/>
          </p:cNvSpPr>
          <p:nvPr>
            <p:ph type="body" sz="quarter" idx="32" hasCustomPrompt="1"/>
          </p:nvPr>
        </p:nvSpPr>
        <p:spPr>
          <a:xfrm>
            <a:off x="560361"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9" name="Text Placeholder 2">
            <a:extLst>
              <a:ext uri="{FF2B5EF4-FFF2-40B4-BE49-F238E27FC236}">
                <a16:creationId xmlns:a16="http://schemas.microsoft.com/office/drawing/2014/main" id="{02BBB5EF-9FD8-4A3A-BE3B-DA10E8BE0769}"/>
              </a:ext>
            </a:extLst>
          </p:cNvPr>
          <p:cNvSpPr>
            <a:spLocks noGrp="1"/>
          </p:cNvSpPr>
          <p:nvPr>
            <p:ph type="body" sz="quarter" idx="33" hasCustomPrompt="1"/>
          </p:nvPr>
        </p:nvSpPr>
        <p:spPr>
          <a:xfrm>
            <a:off x="3167468"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0" name="Text Placeholder 2">
            <a:extLst>
              <a:ext uri="{FF2B5EF4-FFF2-40B4-BE49-F238E27FC236}">
                <a16:creationId xmlns:a16="http://schemas.microsoft.com/office/drawing/2014/main" id="{52BEEFED-D6E2-46AC-80EF-CE082749A282}"/>
              </a:ext>
            </a:extLst>
          </p:cNvPr>
          <p:cNvSpPr>
            <a:spLocks noGrp="1"/>
          </p:cNvSpPr>
          <p:nvPr>
            <p:ph type="body" sz="quarter" idx="34" hasCustomPrompt="1"/>
          </p:nvPr>
        </p:nvSpPr>
        <p:spPr>
          <a:xfrm>
            <a:off x="3167110"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891452" y="681941"/>
            <a:ext cx="2478639"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Main title icon slide</a:t>
            </a:r>
          </a:p>
        </p:txBody>
      </p:sp>
    </p:spTree>
    <p:extLst>
      <p:ext uri="{BB962C8B-B14F-4D97-AF65-F5344CB8AC3E}">
        <p14:creationId xmlns:p14="http://schemas.microsoft.com/office/powerpoint/2010/main" val="1439391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py in boxes">
    <p:spTree>
      <p:nvGrpSpPr>
        <p:cNvPr id="1" name=""/>
        <p:cNvGrpSpPr/>
        <p:nvPr/>
      </p:nvGrpSpPr>
      <p:grpSpPr>
        <a:xfrm>
          <a:off x="0" y="0"/>
          <a:ext cx="0" cy="0"/>
          <a:chOff x="0" y="0"/>
          <a:chExt cx="0" cy="0"/>
        </a:xfrm>
      </p:grpSpPr>
      <p:sp>
        <p:nvSpPr>
          <p:cNvPr id="35" name="Text Placeholder 21">
            <a:extLst>
              <a:ext uri="{FF2B5EF4-FFF2-40B4-BE49-F238E27FC236}">
                <a16:creationId xmlns:a16="http://schemas.microsoft.com/office/drawing/2014/main" id="{0481DFC1-11AA-4955-83BC-035EBF862D09}"/>
              </a:ext>
            </a:extLst>
          </p:cNvPr>
          <p:cNvSpPr>
            <a:spLocks noGrp="1"/>
          </p:cNvSpPr>
          <p:nvPr>
            <p:ph type="body" sz="quarter" idx="28" hasCustomPrompt="1"/>
          </p:nvPr>
        </p:nvSpPr>
        <p:spPr>
          <a:xfrm>
            <a:off x="8478148"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6" name="Text Placeholder 2">
            <a:extLst>
              <a:ext uri="{FF2B5EF4-FFF2-40B4-BE49-F238E27FC236}">
                <a16:creationId xmlns:a16="http://schemas.microsoft.com/office/drawing/2014/main" id="{59CEC101-28FB-4604-93F9-DC224B7C01BA}"/>
              </a:ext>
            </a:extLst>
          </p:cNvPr>
          <p:cNvSpPr>
            <a:spLocks noGrp="1"/>
          </p:cNvSpPr>
          <p:nvPr>
            <p:ph type="body" sz="quarter" idx="29" hasCustomPrompt="1"/>
          </p:nvPr>
        </p:nvSpPr>
        <p:spPr>
          <a:xfrm>
            <a:off x="8478149"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9" name="Text Placeholder 21">
            <a:extLst>
              <a:ext uri="{FF2B5EF4-FFF2-40B4-BE49-F238E27FC236}">
                <a16:creationId xmlns:a16="http://schemas.microsoft.com/office/drawing/2014/main" id="{338F1C80-4514-4FEF-90F0-2FCE9F6998A4}"/>
              </a:ext>
            </a:extLst>
          </p:cNvPr>
          <p:cNvSpPr>
            <a:spLocks noGrp="1"/>
          </p:cNvSpPr>
          <p:nvPr>
            <p:ph type="body" sz="quarter" idx="26" hasCustomPrompt="1"/>
          </p:nvPr>
        </p:nvSpPr>
        <p:spPr>
          <a:xfrm>
            <a:off x="4721413"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0" name="Text Placeholder 2">
            <a:extLst>
              <a:ext uri="{FF2B5EF4-FFF2-40B4-BE49-F238E27FC236}">
                <a16:creationId xmlns:a16="http://schemas.microsoft.com/office/drawing/2014/main" id="{E899A974-94A6-4A1A-AEE8-AFC2D292CEF0}"/>
              </a:ext>
            </a:extLst>
          </p:cNvPr>
          <p:cNvSpPr>
            <a:spLocks noGrp="1"/>
          </p:cNvSpPr>
          <p:nvPr>
            <p:ph type="body" sz="quarter" idx="27" hasCustomPrompt="1"/>
          </p:nvPr>
        </p:nvSpPr>
        <p:spPr>
          <a:xfrm>
            <a:off x="4721414"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938047"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938048"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265"/>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
        <p:nvSpPr>
          <p:cNvPr id="16" name="TextBox 15">
            <a:extLst>
              <a:ext uri="{FF2B5EF4-FFF2-40B4-BE49-F238E27FC236}">
                <a16:creationId xmlns:a16="http://schemas.microsoft.com/office/drawing/2014/main" id="{6599B7F9-45F2-4236-8FAE-4B91F0B46845}"/>
              </a:ext>
            </a:extLst>
          </p:cNvPr>
          <p:cNvSpPr txBox="1"/>
          <p:nvPr userDrawn="1"/>
        </p:nvSpPr>
        <p:spPr>
          <a:xfrm>
            <a:off x="612741" y="680265"/>
            <a:ext cx="5483259"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Tree>
    <p:extLst>
      <p:ext uri="{BB962C8B-B14F-4D97-AF65-F5344CB8AC3E}">
        <p14:creationId xmlns:p14="http://schemas.microsoft.com/office/powerpoint/2010/main" val="886928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for tabl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CC5AB43-FF40-498D-B982-0A880FB7BA0F}"/>
              </a:ext>
            </a:extLst>
          </p:cNvPr>
          <p:cNvSpPr/>
          <p:nvPr userDrawn="1"/>
        </p:nvSpPr>
        <p:spPr>
          <a:xfrm>
            <a:off x="9754403" y="341101"/>
            <a:ext cx="1822968" cy="1822968"/>
          </a:xfrm>
          <a:prstGeom prst="ellipse">
            <a:avLst/>
          </a:prstGeom>
          <a:solidFill>
            <a:srgbClr val="E94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08E61197-5EFD-4ED6-B853-72BD1D2A05DF}"/>
              </a:ext>
            </a:extLst>
          </p:cNvPr>
          <p:cNvSpPr>
            <a:spLocks noGrp="1"/>
          </p:cNvSpPr>
          <p:nvPr>
            <p:ph type="body" sz="quarter" idx="12" hasCustomPrompt="1"/>
          </p:nvPr>
        </p:nvSpPr>
        <p:spPr>
          <a:xfrm>
            <a:off x="9996344" y="746830"/>
            <a:ext cx="1555215" cy="1093761"/>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
        <p:nvSpPr>
          <p:cNvPr id="13" name="Subtitle 2">
            <a:extLst>
              <a:ext uri="{FF2B5EF4-FFF2-40B4-BE49-F238E27FC236}">
                <a16:creationId xmlns:a16="http://schemas.microsoft.com/office/drawing/2014/main" id="{ED136ACB-62B9-4A5F-A19F-46A086CC738D}"/>
              </a:ext>
            </a:extLst>
          </p:cNvPr>
          <p:cNvSpPr>
            <a:spLocks noGrp="1"/>
          </p:cNvSpPr>
          <p:nvPr>
            <p:ph type="subTitle" idx="1" hasCustomPrompt="1"/>
          </p:nvPr>
        </p:nvSpPr>
        <p:spPr>
          <a:xfrm>
            <a:off x="612741" y="1376809"/>
            <a:ext cx="4264059"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67140"/>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Slide for table</a:t>
            </a:r>
          </a:p>
        </p:txBody>
      </p:sp>
      <p:sp>
        <p:nvSpPr>
          <p:cNvPr id="16" name="Oval 15">
            <a:extLst>
              <a:ext uri="{FF2B5EF4-FFF2-40B4-BE49-F238E27FC236}">
                <a16:creationId xmlns:a16="http://schemas.microsoft.com/office/drawing/2014/main" id="{3B474926-F61B-4C50-BB1E-ECE334F2F185}"/>
              </a:ext>
            </a:extLst>
          </p:cNvPr>
          <p:cNvSpPr/>
          <p:nvPr userDrawn="1"/>
        </p:nvSpPr>
        <p:spPr>
          <a:xfrm>
            <a:off x="18993320" y="664654"/>
            <a:ext cx="5571565" cy="557156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ughnut 10">
            <a:extLst>
              <a:ext uri="{FF2B5EF4-FFF2-40B4-BE49-F238E27FC236}">
                <a16:creationId xmlns:a16="http://schemas.microsoft.com/office/drawing/2014/main" id="{4FC70A7E-677E-45E2-B1EB-A2B2A549127F}"/>
              </a:ext>
            </a:extLst>
          </p:cNvPr>
          <p:cNvSpPr/>
          <p:nvPr userDrawn="1"/>
        </p:nvSpPr>
        <p:spPr>
          <a:xfrm>
            <a:off x="18993320" y="664654"/>
            <a:ext cx="5571565" cy="5571565"/>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0" name="Table 8">
            <a:extLst>
              <a:ext uri="{FF2B5EF4-FFF2-40B4-BE49-F238E27FC236}">
                <a16:creationId xmlns:a16="http://schemas.microsoft.com/office/drawing/2014/main" id="{2C4BFE9F-9EA1-4830-B0BB-FBB69E122509}"/>
              </a:ext>
            </a:extLst>
          </p:cNvPr>
          <p:cNvGraphicFramePr>
            <a:graphicFrameLocks noGrp="1"/>
          </p:cNvGraphicFramePr>
          <p:nvPr userDrawn="1">
            <p:extLst>
              <p:ext uri="{D42A27DB-BD31-4B8C-83A1-F6EECF244321}">
                <p14:modId xmlns:p14="http://schemas.microsoft.com/office/powerpoint/2010/main" val="2642798420"/>
              </p:ext>
            </p:extLst>
          </p:nvPr>
        </p:nvGraphicFramePr>
        <p:xfrm>
          <a:off x="693393" y="2482478"/>
          <a:ext cx="10885864" cy="3895794"/>
        </p:xfrm>
        <a:graphic>
          <a:graphicData uri="http://schemas.openxmlformats.org/drawingml/2006/table">
            <a:tbl>
              <a:tblPr firstRow="1" bandRow="1">
                <a:tableStyleId>{5C22544A-7EE6-4342-B048-85BDC9FD1C3A}</a:tableStyleId>
              </a:tblPr>
              <a:tblGrid>
                <a:gridCol w="2721466">
                  <a:extLst>
                    <a:ext uri="{9D8B030D-6E8A-4147-A177-3AD203B41FA5}">
                      <a16:colId xmlns:a16="http://schemas.microsoft.com/office/drawing/2014/main" val="3782526024"/>
                    </a:ext>
                  </a:extLst>
                </a:gridCol>
                <a:gridCol w="2721466">
                  <a:extLst>
                    <a:ext uri="{9D8B030D-6E8A-4147-A177-3AD203B41FA5}">
                      <a16:colId xmlns:a16="http://schemas.microsoft.com/office/drawing/2014/main" val="2881339177"/>
                    </a:ext>
                  </a:extLst>
                </a:gridCol>
                <a:gridCol w="2721466">
                  <a:extLst>
                    <a:ext uri="{9D8B030D-6E8A-4147-A177-3AD203B41FA5}">
                      <a16:colId xmlns:a16="http://schemas.microsoft.com/office/drawing/2014/main" val="1687496125"/>
                    </a:ext>
                  </a:extLst>
                </a:gridCol>
                <a:gridCol w="2721466">
                  <a:extLst>
                    <a:ext uri="{9D8B030D-6E8A-4147-A177-3AD203B41FA5}">
                      <a16:colId xmlns:a16="http://schemas.microsoft.com/office/drawing/2014/main" val="3712663140"/>
                    </a:ext>
                  </a:extLst>
                </a:gridCol>
              </a:tblGrid>
              <a:tr h="649299">
                <a:tc>
                  <a:txBody>
                    <a:bodyPr/>
                    <a:lstStyle/>
                    <a:p>
                      <a:pPr lvl="0" algn="ctr"/>
                      <a:r>
                        <a:rPr lang="en-US" sz="1400" b="0" i="0" dirty="0">
                          <a:solidFill>
                            <a:srgbClr val="5B686E"/>
                          </a:solidFill>
                          <a:latin typeface="Co Text Light" panose="020B0303060202020204" pitchFamily="34" charset="0"/>
                          <a:cs typeface="Co Text Light" panose="020B0303060202020204" pitchFamily="34" charset="0"/>
                        </a:rPr>
                        <a:t>Item 1</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2</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3</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4</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extLst>
                  <a:ext uri="{0D108BD9-81ED-4DB2-BD59-A6C34878D82A}">
                    <a16:rowId xmlns:a16="http://schemas.microsoft.com/office/drawing/2014/main" val="210988523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224313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704348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7425906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03982227"/>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2407737"/>
                  </a:ext>
                </a:extLst>
              </a:tr>
            </a:tbl>
          </a:graphicData>
        </a:graphic>
      </p:graphicFrame>
      <p:sp>
        <p:nvSpPr>
          <p:cNvPr id="3" name="Table Placeholder 2">
            <a:extLst>
              <a:ext uri="{FF2B5EF4-FFF2-40B4-BE49-F238E27FC236}">
                <a16:creationId xmlns:a16="http://schemas.microsoft.com/office/drawing/2014/main" id="{49418EFF-B1B7-4582-85E2-20950B905BC3}"/>
              </a:ext>
            </a:extLst>
          </p:cNvPr>
          <p:cNvSpPr>
            <a:spLocks noGrp="1"/>
          </p:cNvSpPr>
          <p:nvPr>
            <p:ph type="tbl" sz="quarter" idx="13"/>
          </p:nvPr>
        </p:nvSpPr>
        <p:spPr>
          <a:xfrm>
            <a:off x="693737" y="2482850"/>
            <a:ext cx="10885519" cy="3895725"/>
          </a:xfrm>
        </p:spPr>
        <p:txBody>
          <a:bodyPr/>
          <a:lstStyle/>
          <a:p>
            <a:endParaRPr lang="en-GB" dirty="0"/>
          </a:p>
        </p:txBody>
      </p:sp>
    </p:spTree>
    <p:extLst>
      <p:ext uri="{BB962C8B-B14F-4D97-AF65-F5344CB8AC3E}">
        <p14:creationId xmlns:p14="http://schemas.microsoft.com/office/powerpoint/2010/main" val="1999992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2C615DD-D952-4730-923C-D2F89EC6C3B6}"/>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7C8753-B207-496B-851E-09F024362A30}"/>
              </a:ext>
            </a:extLst>
          </p:cNvPr>
          <p:cNvSpPr>
            <a:spLocks noGrp="1"/>
          </p:cNvSpPr>
          <p:nvPr>
            <p:ph type="title" hasCustomPrompt="1"/>
          </p:nvPr>
        </p:nvSpPr>
        <p:spPr>
          <a:xfrm>
            <a:off x="6998524" y="1766734"/>
            <a:ext cx="4264059" cy="1325563"/>
          </a:xfrm>
        </p:spPr>
        <p:txBody>
          <a:bodyPr>
            <a:normAutofit/>
          </a:bodyPr>
          <a:lstStyle>
            <a:lvl1pPr>
              <a:defRPr sz="3600"/>
            </a:lvl1pPr>
          </a:lstStyle>
          <a:p>
            <a:r>
              <a:rPr lang="en-US" dirty="0"/>
              <a:t>Thank you</a:t>
            </a:r>
            <a:endParaRPr lang="en-GB" dirty="0"/>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013580" y="4434563"/>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www.westfieldhealth.com</a:t>
            </a:r>
          </a:p>
        </p:txBody>
      </p:sp>
      <p:sp>
        <p:nvSpPr>
          <p:cNvPr id="19" name="Subtitle 2">
            <a:extLst>
              <a:ext uri="{FF2B5EF4-FFF2-40B4-BE49-F238E27FC236}">
                <a16:creationId xmlns:a16="http://schemas.microsoft.com/office/drawing/2014/main" id="{125DC894-0888-4857-AA27-0FC4C2CC0334}"/>
              </a:ext>
            </a:extLst>
          </p:cNvPr>
          <p:cNvSpPr>
            <a:spLocks noGrp="1"/>
          </p:cNvSpPr>
          <p:nvPr>
            <p:ph type="subTitle" idx="1" hasCustomPrompt="1"/>
          </p:nvPr>
        </p:nvSpPr>
        <p:spPr>
          <a:xfrm>
            <a:off x="6998524" y="2971021"/>
            <a:ext cx="4264059" cy="1569660"/>
          </a:xfrm>
          <a:noFill/>
        </p:spPr>
        <p:txBody>
          <a:bodyPr wrap="square" rtlCol="0">
            <a:spAutoFit/>
          </a:bodyPr>
          <a:lstStyle>
            <a:lvl1pPr marL="0" indent="0">
              <a:lnSpc>
                <a:spcPct val="100000"/>
              </a:lnSpc>
              <a:spcBef>
                <a:spcPts val="0"/>
              </a:spcBef>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Address line 1</a:t>
            </a:r>
          </a:p>
          <a:p>
            <a:r>
              <a:rPr lang="en-GB" sz="1600" dirty="0">
                <a:solidFill>
                  <a:srgbClr val="5B686E"/>
                </a:solidFill>
                <a:latin typeface="Co Text Light" panose="020B0303060202020204" pitchFamily="34" charset="0"/>
                <a:cs typeface="Co Text Light" panose="020B0303060202020204" pitchFamily="34" charset="0"/>
              </a:rPr>
              <a:t>Address line 2</a:t>
            </a:r>
          </a:p>
          <a:p>
            <a:r>
              <a:rPr lang="en-GB" sz="1600" dirty="0">
                <a:solidFill>
                  <a:srgbClr val="5B686E"/>
                </a:solidFill>
                <a:latin typeface="Co Text Light" panose="020B0303060202020204" pitchFamily="34" charset="0"/>
                <a:cs typeface="Co Text Light" panose="020B0303060202020204" pitchFamily="34" charset="0"/>
              </a:rPr>
              <a:t>Sheffield</a:t>
            </a:r>
          </a:p>
          <a:p>
            <a:r>
              <a:rPr lang="en-GB" sz="1600" dirty="0">
                <a:solidFill>
                  <a:srgbClr val="5B686E"/>
                </a:solidFill>
                <a:latin typeface="Co Text Light" panose="020B0303060202020204" pitchFamily="34" charset="0"/>
                <a:cs typeface="Co Text Light" panose="020B0303060202020204" pitchFamily="34" charset="0"/>
              </a:rPr>
              <a:t>Postcode</a:t>
            </a:r>
          </a:p>
          <a:p>
            <a:endParaRPr lang="en-GB" sz="1600" dirty="0">
              <a:solidFill>
                <a:srgbClr val="5B686E"/>
              </a:solidFill>
              <a:latin typeface="Co Text Light" panose="020B0303060202020204" pitchFamily="34" charset="0"/>
              <a:cs typeface="Co Text Light" panose="020B0303060202020204" pitchFamily="34" charset="0"/>
            </a:endParaRPr>
          </a:p>
          <a:p>
            <a:r>
              <a:rPr lang="en-GB" sz="1600" dirty="0">
                <a:solidFill>
                  <a:srgbClr val="5B686E"/>
                </a:solidFill>
                <a:latin typeface="Co Text Light" panose="020B0303060202020204" pitchFamily="34" charset="0"/>
                <a:cs typeface="Co Text Light" panose="020B0303060202020204" pitchFamily="34" charset="0"/>
              </a:rPr>
              <a:t>Contact number</a:t>
            </a:r>
          </a:p>
        </p:txBody>
      </p:sp>
    </p:spTree>
    <p:extLst>
      <p:ext uri="{BB962C8B-B14F-4D97-AF65-F5344CB8AC3E}">
        <p14:creationId xmlns:p14="http://schemas.microsoft.com/office/powerpoint/2010/main" val="120829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for chapter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7733451" y="2590792"/>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7733451" y="3863809"/>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10" name="Oval 9">
            <a:extLst>
              <a:ext uri="{FF2B5EF4-FFF2-40B4-BE49-F238E27FC236}">
                <a16:creationId xmlns:a16="http://schemas.microsoft.com/office/drawing/2014/main" id="{7256FBD9-047B-47ED-8E7C-B30FE2D79130}"/>
              </a:ext>
            </a:extLst>
          </p:cNvPr>
          <p:cNvSpPr/>
          <p:nvPr userDrawn="1"/>
        </p:nvSpPr>
        <p:spPr>
          <a:xfrm>
            <a:off x="886552" y="1048786"/>
            <a:ext cx="5742661" cy="5742661"/>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ughnut 4">
            <a:extLst>
              <a:ext uri="{FF2B5EF4-FFF2-40B4-BE49-F238E27FC236}">
                <a16:creationId xmlns:a16="http://schemas.microsoft.com/office/drawing/2014/main" id="{E4A1DE93-FF85-415E-872E-A355C155239D}"/>
              </a:ext>
            </a:extLst>
          </p:cNvPr>
          <p:cNvSpPr/>
          <p:nvPr userDrawn="1"/>
        </p:nvSpPr>
        <p:spPr>
          <a:xfrm>
            <a:off x="886551" y="1048786"/>
            <a:ext cx="5742662" cy="5742662"/>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Icon&#10;&#10;Description automatically generated">
            <a:extLst>
              <a:ext uri="{FF2B5EF4-FFF2-40B4-BE49-F238E27FC236}">
                <a16:creationId xmlns:a16="http://schemas.microsoft.com/office/drawing/2014/main" id="{5A4A811D-2EB3-404A-AA03-975183D26D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06454" y="4382309"/>
            <a:ext cx="2245522" cy="2245522"/>
          </a:xfrm>
          <a:prstGeom prst="rect">
            <a:avLst/>
          </a:prstGeom>
        </p:spPr>
      </p:pic>
    </p:spTree>
    <p:extLst>
      <p:ext uri="{BB962C8B-B14F-4D97-AF65-F5344CB8AC3E}">
        <p14:creationId xmlns:p14="http://schemas.microsoft.com/office/powerpoint/2010/main" val="2550546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lai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96EF96-948F-4521-8204-8CBFEF5A8625}"/>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71533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lain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6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slide with image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
        <p:nvSpPr>
          <p:cNvPr id="13" name="Oval 12">
            <a:extLst>
              <a:ext uri="{FF2B5EF4-FFF2-40B4-BE49-F238E27FC236}">
                <a16:creationId xmlns:a16="http://schemas.microsoft.com/office/drawing/2014/main" id="{1FF5E6A0-793A-4D84-A37C-B49540086481}"/>
              </a:ext>
            </a:extLst>
          </p:cNvPr>
          <p:cNvSpPr/>
          <p:nvPr userDrawn="1"/>
        </p:nvSpPr>
        <p:spPr>
          <a:xfrm>
            <a:off x="6289518" y="35490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2CCF714-201E-4E61-AFA4-7571006A75D2}"/>
              </a:ext>
            </a:extLst>
          </p:cNvPr>
          <p:cNvSpPr/>
          <p:nvPr userDrawn="1"/>
        </p:nvSpPr>
        <p:spPr>
          <a:xfrm>
            <a:off x="6773225" y="83861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F8D98BB-2417-4AF3-9546-03804CD6ACD1}"/>
              </a:ext>
            </a:extLst>
          </p:cNvPr>
          <p:cNvSpPr/>
          <p:nvPr userDrawn="1"/>
        </p:nvSpPr>
        <p:spPr>
          <a:xfrm>
            <a:off x="7028010" y="1093396"/>
            <a:ext cx="4682558" cy="4682558"/>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con&#10;&#10;Description automatically generated">
            <a:extLst>
              <a:ext uri="{FF2B5EF4-FFF2-40B4-BE49-F238E27FC236}">
                <a16:creationId xmlns:a16="http://schemas.microsoft.com/office/drawing/2014/main" id="{D49D79FC-1B21-45ED-82F1-4622AC51DC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16889" y="4874130"/>
            <a:ext cx="1628966" cy="1628966"/>
          </a:xfrm>
          <a:prstGeom prst="rect">
            <a:avLst/>
          </a:prstGeom>
        </p:spPr>
      </p:pic>
    </p:spTree>
    <p:extLst>
      <p:ext uri="{BB962C8B-B14F-4D97-AF65-F5344CB8AC3E}">
        <p14:creationId xmlns:p14="http://schemas.microsoft.com/office/powerpoint/2010/main" val="186995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slide with image on left">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838890A9-83AB-4115-9B20-1FD6FC8E695D}"/>
              </a:ext>
            </a:extLst>
          </p:cNvPr>
          <p:cNvSpPr/>
          <p:nvPr userDrawn="1"/>
        </p:nvSpPr>
        <p:spPr>
          <a:xfrm flipH="1">
            <a:off x="529388" y="582243"/>
            <a:ext cx="5203113" cy="5203614"/>
          </a:xfrm>
          <a:prstGeom prst="ellipse">
            <a:avLst/>
          </a:prstGeom>
          <a:blipFill dpi="0" rotWithShape="1">
            <a:blip r:embed="rId2" cstate="screen">
              <a:extLst>
                <a:ext uri="{28A0092B-C50C-407E-A947-70E740481C1C}">
                  <a14:useLocalDpi xmlns:a14="http://schemas.microsoft.com/office/drawing/2010/main"/>
                </a:ext>
              </a:extLst>
            </a:blip>
            <a:srcRect/>
            <a:stretch>
              <a:fillRect b="14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left</a:t>
            </a:r>
          </a:p>
        </p:txBody>
      </p:sp>
      <p:sp>
        <p:nvSpPr>
          <p:cNvPr id="12" name="Doughnut 10">
            <a:extLst>
              <a:ext uri="{FF2B5EF4-FFF2-40B4-BE49-F238E27FC236}">
                <a16:creationId xmlns:a16="http://schemas.microsoft.com/office/drawing/2014/main" id="{77B11ECE-656D-4357-BD75-5FA2FFAA3A3F}"/>
              </a:ext>
            </a:extLst>
          </p:cNvPr>
          <p:cNvSpPr/>
          <p:nvPr userDrawn="1"/>
        </p:nvSpPr>
        <p:spPr>
          <a:xfrm flipH="1">
            <a:off x="532704" y="582243"/>
            <a:ext cx="5203113" cy="5203614"/>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4B77B5A2-E8BE-4779-95DE-27ADBDD5FB70}"/>
              </a:ext>
            </a:extLst>
          </p:cNvPr>
          <p:cNvSpPr/>
          <p:nvPr userDrawn="1"/>
        </p:nvSpPr>
        <p:spPr>
          <a:xfrm>
            <a:off x="4043957" y="4797223"/>
            <a:ext cx="2228505" cy="222850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ext Placeholder 2">
            <a:extLst>
              <a:ext uri="{FF2B5EF4-FFF2-40B4-BE49-F238E27FC236}">
                <a16:creationId xmlns:a16="http://schemas.microsoft.com/office/drawing/2014/main" id="{D2AB1827-189C-4CE4-855A-92F66E4A3406}"/>
              </a:ext>
            </a:extLst>
          </p:cNvPr>
          <p:cNvSpPr>
            <a:spLocks noGrp="1"/>
          </p:cNvSpPr>
          <p:nvPr>
            <p:ph type="body" sz="quarter" idx="11" hasCustomPrompt="1"/>
          </p:nvPr>
        </p:nvSpPr>
        <p:spPr>
          <a:xfrm>
            <a:off x="4356099" y="5159375"/>
            <a:ext cx="1301750" cy="522288"/>
          </a:xfrm>
        </p:spPr>
        <p:txBody>
          <a:bodyPr>
            <a:noAutofit/>
          </a:bodyPr>
          <a:lstStyle>
            <a:lvl1pPr marL="0" indent="0">
              <a:buNone/>
              <a:defRPr sz="2800">
                <a:solidFill>
                  <a:schemeClr val="bg1"/>
                </a:solidFill>
                <a:latin typeface="Co Text" panose="020B0503060202020204" pitchFamily="34" charset="0"/>
              </a:defRPr>
            </a:lvl1pPr>
          </a:lstStyle>
          <a:p>
            <a:pPr lvl="0"/>
            <a:r>
              <a:rPr lang="en-US" dirty="0"/>
              <a:t>42%</a:t>
            </a:r>
            <a:endParaRPr lang="en-GB" dirty="0"/>
          </a:p>
        </p:txBody>
      </p:sp>
      <p:sp>
        <p:nvSpPr>
          <p:cNvPr id="25" name="Text Placeholder 2">
            <a:extLst>
              <a:ext uri="{FF2B5EF4-FFF2-40B4-BE49-F238E27FC236}">
                <a16:creationId xmlns:a16="http://schemas.microsoft.com/office/drawing/2014/main" id="{EF87C21A-7CEF-41E1-AAAA-D73F4AFBB2D0}"/>
              </a:ext>
            </a:extLst>
          </p:cNvPr>
          <p:cNvSpPr>
            <a:spLocks noGrp="1"/>
          </p:cNvSpPr>
          <p:nvPr>
            <p:ph type="body" sz="quarter" idx="12" hasCustomPrompt="1"/>
          </p:nvPr>
        </p:nvSpPr>
        <p:spPr>
          <a:xfrm>
            <a:off x="4374097" y="5630888"/>
            <a:ext cx="1555215" cy="1093761"/>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316206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 slide with bullets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Font typeface="Arial" panose="020B0604020202020204" pitchFamily="34" charset="0"/>
              <a:buNone/>
              <a:defRPr/>
            </a:lvl1p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bullet points on right</a:t>
            </a:r>
          </a:p>
        </p:txBody>
      </p:sp>
      <p:sp>
        <p:nvSpPr>
          <p:cNvPr id="24" name="Oval 23">
            <a:extLst>
              <a:ext uri="{FF2B5EF4-FFF2-40B4-BE49-F238E27FC236}">
                <a16:creationId xmlns:a16="http://schemas.microsoft.com/office/drawing/2014/main" id="{0C05453D-4643-483C-8D16-A2AB7D61A408}"/>
              </a:ext>
            </a:extLst>
          </p:cNvPr>
          <p:cNvSpPr/>
          <p:nvPr userDrawn="1"/>
        </p:nvSpPr>
        <p:spPr>
          <a:xfrm flipH="1">
            <a:off x="-437406" y="1181011"/>
            <a:ext cx="6185642" cy="6185642"/>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10">
            <a:extLst>
              <a:ext uri="{FF2B5EF4-FFF2-40B4-BE49-F238E27FC236}">
                <a16:creationId xmlns:a16="http://schemas.microsoft.com/office/drawing/2014/main" id="{479E9374-8AF6-4CFB-8C22-E20BF4E49385}"/>
              </a:ext>
            </a:extLst>
          </p:cNvPr>
          <p:cNvSpPr/>
          <p:nvPr userDrawn="1"/>
        </p:nvSpPr>
        <p:spPr>
          <a:xfrm flipH="1">
            <a:off x="-437406" y="1181011"/>
            <a:ext cx="6185642" cy="6185642"/>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63543E63-D3A6-41C7-BF51-BEF7D7522880}"/>
              </a:ext>
            </a:extLst>
          </p:cNvPr>
          <p:cNvSpPr/>
          <p:nvPr userDrawn="1"/>
        </p:nvSpPr>
        <p:spPr>
          <a:xfrm>
            <a:off x="3985653" y="574483"/>
            <a:ext cx="1822968" cy="1822968"/>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a:extLst>
              <a:ext uri="{FF2B5EF4-FFF2-40B4-BE49-F238E27FC236}">
                <a16:creationId xmlns:a16="http://schemas.microsoft.com/office/drawing/2014/main" id="{726CCE42-19AE-42FE-AA70-590BADE9E3C0}"/>
              </a:ext>
            </a:extLst>
          </p:cNvPr>
          <p:cNvSpPr>
            <a:spLocks noGrp="1"/>
          </p:cNvSpPr>
          <p:nvPr>
            <p:ph type="body" sz="quarter" idx="12" hasCustomPrompt="1"/>
          </p:nvPr>
        </p:nvSpPr>
        <p:spPr>
          <a:xfrm>
            <a:off x="4193021" y="941313"/>
            <a:ext cx="1555215" cy="1160436"/>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62770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slide with image on right 2">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285750" indent="-285750">
              <a:spcAft>
                <a:spcPts val="600"/>
              </a:spcAft>
              <a:buFont typeface="Arial" panose="020B0604020202020204" pitchFamily="34" charset="0"/>
              <a:buChar char="•"/>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p>
          <a:p>
            <a:pPr lvl="0"/>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p>
          <a:p>
            <a:pPr lvl="0"/>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
        <p:nvSpPr>
          <p:cNvPr id="21" name="Oval 20">
            <a:extLst>
              <a:ext uri="{FF2B5EF4-FFF2-40B4-BE49-F238E27FC236}">
                <a16:creationId xmlns:a16="http://schemas.microsoft.com/office/drawing/2014/main" id="{6BA73B0C-D8AE-4106-B621-3E6AFD5C384F}"/>
              </a:ext>
            </a:extLst>
          </p:cNvPr>
          <p:cNvSpPr/>
          <p:nvPr userDrawn="1"/>
        </p:nvSpPr>
        <p:spPr>
          <a:xfrm>
            <a:off x="6289518" y="35490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569973F-D688-4270-9BCB-3005B8FBD005}"/>
              </a:ext>
            </a:extLst>
          </p:cNvPr>
          <p:cNvSpPr/>
          <p:nvPr userDrawn="1"/>
        </p:nvSpPr>
        <p:spPr>
          <a:xfrm>
            <a:off x="6773225" y="83861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AB4B2B-908F-4533-9BC5-3F3C1ADB12BD}"/>
              </a:ext>
            </a:extLst>
          </p:cNvPr>
          <p:cNvSpPr/>
          <p:nvPr userDrawn="1"/>
        </p:nvSpPr>
        <p:spPr>
          <a:xfrm>
            <a:off x="7028010" y="1093396"/>
            <a:ext cx="4682558" cy="4682558"/>
          </a:xfrm>
          <a:prstGeom prst="ellipse">
            <a:avLst/>
          </a:prstGeom>
          <a:blipFill dpi="0" rotWithShape="1">
            <a:blip r:embed="rId2" cstate="screen">
              <a:extLst>
                <a:ext uri="{28A0092B-C50C-407E-A947-70E740481C1C}">
                  <a14:useLocalDpi xmlns:a14="http://schemas.microsoft.com/office/drawing/2010/main"/>
                </a:ext>
              </a:extLst>
            </a:blip>
            <a:srcRect/>
            <a:stretch>
              <a:fillRect t="2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Icon&#10;&#10;Description automatically generated">
            <a:extLst>
              <a:ext uri="{FF2B5EF4-FFF2-40B4-BE49-F238E27FC236}">
                <a16:creationId xmlns:a16="http://schemas.microsoft.com/office/drawing/2014/main" id="{FD171380-EC32-421B-8695-224EF5592E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96633" y="497439"/>
            <a:ext cx="1628966" cy="1628966"/>
          </a:xfrm>
          <a:prstGeom prst="rect">
            <a:avLst/>
          </a:prstGeom>
        </p:spPr>
      </p:pic>
    </p:spTree>
    <p:extLst>
      <p:ext uri="{BB962C8B-B14F-4D97-AF65-F5344CB8AC3E}">
        <p14:creationId xmlns:p14="http://schemas.microsoft.com/office/powerpoint/2010/main" val="62828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slide with numbered bullets and quo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47FA97-D10F-4026-8F1A-E3EFBD86257D}"/>
              </a:ext>
            </a:extLst>
          </p:cNvPr>
          <p:cNvSpPr/>
          <p:nvPr userDrawn="1"/>
        </p:nvSpPr>
        <p:spPr>
          <a:xfrm>
            <a:off x="736847" y="1975915"/>
            <a:ext cx="5359153" cy="3830083"/>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6881501" y="473788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6881501" y="3047991"/>
            <a:ext cx="4342437"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6881501" y="3426615"/>
            <a:ext cx="4342437"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881501" y="1922647"/>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053"/>
            <a:ext cx="509128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numbered bullets and quote</a:t>
            </a:r>
          </a:p>
        </p:txBody>
      </p:sp>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1237549" y="4728357"/>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1237549" y="3008703"/>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270" y="2393567"/>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5273024" y="4771769"/>
            <a:ext cx="515530" cy="390514"/>
          </a:xfrm>
          <a:prstGeom prst="rect">
            <a:avLst/>
          </a:prstGeom>
        </p:spPr>
      </p:pic>
    </p:spTree>
    <p:extLst>
      <p:ext uri="{BB962C8B-B14F-4D97-AF65-F5344CB8AC3E}">
        <p14:creationId xmlns:p14="http://schemas.microsoft.com/office/powerpoint/2010/main" val="186697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1BB321-4EE6-144E-B0CE-F00849389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3CD204-DB1C-0243-AD20-AF2B174B6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10139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720" r:id="rId21"/>
  </p:sldLayoutIdLst>
  <p:txStyles>
    <p:title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1BB321-4EE6-144E-B0CE-F00849389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3CD204-DB1C-0243-AD20-AF2B174B6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993624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txStyles>
    <p:title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8.xml"/><Relationship Id="rId5" Type="http://schemas.openxmlformats.org/officeDocument/2006/relationships/image" Target="../media/image47.pn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video" Target="https://player.vimeo.com/video/248120852?h=4b583ece09&amp;app_id=122963" TargetMode="Externa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8.xml"/><Relationship Id="rId4" Type="http://schemas.openxmlformats.org/officeDocument/2006/relationships/image" Target="../media/image60.svg"/></Relationships>
</file>

<file path=ppt/slides/_rels/slide2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hyperlink" Target="http://www.westfieldhealth.com/my-westfiel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8.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20.xml"/><Relationship Id="rId1" Type="http://schemas.openxmlformats.org/officeDocument/2006/relationships/video" Target="https://player.vimeo.com/video/592161239?app_id=122963&amp;h=a59576720d" TargetMode="Externa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jpe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ign, tableware, dishware&#10;&#10;Description automatically generated">
            <a:extLst>
              <a:ext uri="{FF2B5EF4-FFF2-40B4-BE49-F238E27FC236}">
                <a16:creationId xmlns:a16="http://schemas.microsoft.com/office/drawing/2014/main" id="{87AA0704-4935-1B4B-BA48-79A85C1F5F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741" y="568402"/>
            <a:ext cx="2130025" cy="591093"/>
          </a:xfrm>
          <a:prstGeom prst="rect">
            <a:avLst/>
          </a:prstGeom>
        </p:spPr>
      </p:pic>
      <p:sp>
        <p:nvSpPr>
          <p:cNvPr id="7" name="TextBox 6">
            <a:extLst>
              <a:ext uri="{FF2B5EF4-FFF2-40B4-BE49-F238E27FC236}">
                <a16:creationId xmlns:a16="http://schemas.microsoft.com/office/drawing/2014/main" id="{7CC10F91-9763-6F4B-9947-77455657A23F}"/>
              </a:ext>
            </a:extLst>
          </p:cNvPr>
          <p:cNvSpPr txBox="1"/>
          <p:nvPr/>
        </p:nvSpPr>
        <p:spPr>
          <a:xfrm>
            <a:off x="612741" y="2432348"/>
            <a:ext cx="4440025" cy="1200329"/>
          </a:xfrm>
          <a:prstGeom prst="rect">
            <a:avLst/>
          </a:prstGeom>
          <a:noFill/>
        </p:spPr>
        <p:txBody>
          <a:bodyPr wrap="square" rtlCol="0">
            <a:spAutoFit/>
          </a:bodyPr>
          <a:lstStyle/>
          <a:p>
            <a:r>
              <a:rPr lang="en-US" sz="3600" dirty="0">
                <a:solidFill>
                  <a:srgbClr val="5B686E"/>
                </a:solidFill>
                <a:latin typeface="Co Text Light" panose="020B0303060202020204" pitchFamily="34" charset="0"/>
                <a:cs typeface="Co Text Light" panose="020B0303060202020204" pitchFamily="34" charset="0"/>
              </a:rPr>
              <a:t>Introducing </a:t>
            </a:r>
          </a:p>
          <a:p>
            <a:r>
              <a:rPr lang="en-US" sz="3600" dirty="0">
                <a:solidFill>
                  <a:srgbClr val="5B686E"/>
                </a:solidFill>
                <a:latin typeface="Co Text" panose="020B0603060202020204" pitchFamily="34" charset="0"/>
                <a:cs typeface="Co Text" panose="020B0603060202020204" pitchFamily="34" charset="0"/>
              </a:rPr>
              <a:t>your cover</a:t>
            </a:r>
          </a:p>
        </p:txBody>
      </p:sp>
      <p:sp>
        <p:nvSpPr>
          <p:cNvPr id="8" name="TextBox 7">
            <a:extLst>
              <a:ext uri="{FF2B5EF4-FFF2-40B4-BE49-F238E27FC236}">
                <a16:creationId xmlns:a16="http://schemas.microsoft.com/office/drawing/2014/main" id="{A55E8A63-F3FC-3246-A3F5-28AAAE3B2A04}"/>
              </a:ext>
            </a:extLst>
          </p:cNvPr>
          <p:cNvSpPr txBox="1"/>
          <p:nvPr/>
        </p:nvSpPr>
        <p:spPr>
          <a:xfrm>
            <a:off x="612741" y="4016049"/>
            <a:ext cx="4911365" cy="338554"/>
          </a:xfrm>
          <a:prstGeom prst="rect">
            <a:avLst/>
          </a:prstGeom>
          <a:noFill/>
        </p:spPr>
        <p:txBody>
          <a:bodyPr wrap="square" rtlCol="0">
            <a:spAutoFit/>
          </a:bodyPr>
          <a:lstStyle/>
          <a:p>
            <a:r>
              <a:rPr lang="en-GB" sz="1600" dirty="0">
                <a:solidFill>
                  <a:srgbClr val="5B686E"/>
                </a:solidFill>
                <a:latin typeface="Co Text Light" panose="020B0303060202020204" pitchFamily="34" charset="0"/>
                <a:cs typeface="Co Text Light" panose="020B0303060202020204" pitchFamily="34" charset="0"/>
              </a:rPr>
              <a:t>Foresight Health Cash Plan</a:t>
            </a:r>
          </a:p>
        </p:txBody>
      </p:sp>
      <p:sp>
        <p:nvSpPr>
          <p:cNvPr id="3" name="Oval 2">
            <a:extLst>
              <a:ext uri="{FF2B5EF4-FFF2-40B4-BE49-F238E27FC236}">
                <a16:creationId xmlns:a16="http://schemas.microsoft.com/office/drawing/2014/main" id="{35780465-5153-6A45-AF53-7404A48E387D}"/>
              </a:ext>
            </a:extLst>
          </p:cNvPr>
          <p:cNvSpPr/>
          <p:nvPr/>
        </p:nvSpPr>
        <p:spPr>
          <a:xfrm>
            <a:off x="5788383" y="-723182"/>
            <a:ext cx="8304363" cy="8304363"/>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ughnut 4">
            <a:extLst>
              <a:ext uri="{FF2B5EF4-FFF2-40B4-BE49-F238E27FC236}">
                <a16:creationId xmlns:a16="http://schemas.microsoft.com/office/drawing/2014/main" id="{0CB2B18D-1A98-0846-9B00-09950E1D2AEF}"/>
              </a:ext>
            </a:extLst>
          </p:cNvPr>
          <p:cNvSpPr/>
          <p:nvPr/>
        </p:nvSpPr>
        <p:spPr>
          <a:xfrm>
            <a:off x="5788383"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124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person&#10;&#10;Description automatically generated">
            <a:extLst>
              <a:ext uri="{FF2B5EF4-FFF2-40B4-BE49-F238E27FC236}">
                <a16:creationId xmlns:a16="http://schemas.microsoft.com/office/drawing/2014/main" id="{EC25B23F-96B7-430C-BBB3-495295150D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38" y="1731705"/>
            <a:ext cx="7564458" cy="5043333"/>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a:normAutofit lnSpcReduction="10000"/>
          </a:bodyPr>
          <a:lstStyle/>
          <a:p>
            <a:pPr>
              <a:spcBef>
                <a:spcPts val="0"/>
              </a:spcBef>
              <a:spcAft>
                <a:spcPts val="1800"/>
              </a:spcAft>
            </a:pPr>
            <a:r>
              <a:rPr lang="en-US" sz="1800" dirty="0">
                <a:latin typeface="Co Text Light" panose="020B0503060202020204" pitchFamily="34" charset="0"/>
              </a:rPr>
              <a:t>Helps cover the cost of routine optical care including: </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Eye tests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Prescription glasses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Prescription sunglasses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Contact lenses &amp; solutions for prescribed contact lenses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Prescription swimming and safety goggles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Repairs to prescription glasses</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Optical</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D06DCFB-67C3-408B-8D70-C0BB59951DF7}"/>
              </a:ext>
            </a:extLst>
          </p:cNvPr>
          <p:cNvSpPr txBox="1"/>
          <p:nvPr/>
        </p:nvSpPr>
        <p:spPr>
          <a:xfrm>
            <a:off x="4219805" y="1059866"/>
            <a:ext cx="1528431"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Claim 100% cost, up to set limits</a:t>
            </a:r>
          </a:p>
        </p:txBody>
      </p:sp>
    </p:spTree>
    <p:extLst>
      <p:ext uri="{BB962C8B-B14F-4D97-AF65-F5344CB8AC3E}">
        <p14:creationId xmlns:p14="http://schemas.microsoft.com/office/powerpoint/2010/main" val="296887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2AE57746-3B01-4DD6-AB51-395CE7FA36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19665" y="762402"/>
            <a:ext cx="5907475" cy="5382565"/>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3987939" y="-2012835"/>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a:noAutofit/>
          </a:bodyPr>
          <a:lstStyle/>
          <a:p>
            <a:pPr marL="0" indent="0">
              <a:spcBef>
                <a:spcPts val="0"/>
              </a:spcBef>
              <a:spcAft>
                <a:spcPts val="1800"/>
              </a:spcAft>
              <a:buNone/>
            </a:pPr>
            <a:r>
              <a:rPr lang="en-US" sz="1800" dirty="0"/>
              <a:t>Helps cover the cost of routine dental healthcare including: </a:t>
            </a:r>
          </a:p>
          <a:p>
            <a:pPr marL="342900" indent="-342900">
              <a:spcBef>
                <a:spcPts val="0"/>
              </a:spcBef>
              <a:spcAft>
                <a:spcPts val="1800"/>
              </a:spcAft>
              <a:buFont typeface="Arial" panose="020B0604020202020204" pitchFamily="34" charset="0"/>
              <a:buChar char="•"/>
            </a:pPr>
            <a:r>
              <a:rPr lang="en-US" sz="1800" dirty="0"/>
              <a:t>Check ups</a:t>
            </a:r>
          </a:p>
          <a:p>
            <a:pPr marL="342900" indent="-342900">
              <a:spcBef>
                <a:spcPts val="0"/>
              </a:spcBef>
              <a:spcAft>
                <a:spcPts val="1800"/>
              </a:spcAft>
              <a:buFont typeface="Arial" panose="020B0604020202020204" pitchFamily="34" charset="0"/>
              <a:buChar char="•"/>
            </a:pPr>
            <a:r>
              <a:rPr lang="en-US" sz="1800" dirty="0"/>
              <a:t>Fillings</a:t>
            </a:r>
          </a:p>
          <a:p>
            <a:pPr marL="342900" indent="-342900">
              <a:spcBef>
                <a:spcPts val="0"/>
              </a:spcBef>
              <a:spcAft>
                <a:spcPts val="1800"/>
              </a:spcAft>
              <a:buFont typeface="Arial" panose="020B0604020202020204" pitchFamily="34" charset="0"/>
              <a:buChar char="•"/>
            </a:pPr>
            <a:r>
              <a:rPr lang="en-US" sz="1800" dirty="0"/>
              <a:t>Scale and polish</a:t>
            </a:r>
          </a:p>
          <a:p>
            <a:pPr marL="342900" indent="-342900">
              <a:spcBef>
                <a:spcPts val="0"/>
              </a:spcBef>
              <a:spcAft>
                <a:spcPts val="1800"/>
              </a:spcAft>
              <a:buFont typeface="Arial" panose="020B0604020202020204" pitchFamily="34" charset="0"/>
              <a:buChar char="•"/>
            </a:pPr>
            <a:r>
              <a:rPr lang="en-US" sz="1800" dirty="0"/>
              <a:t>Technicians’ fees</a:t>
            </a:r>
          </a:p>
          <a:p>
            <a:pPr marL="342900" indent="-342900">
              <a:spcBef>
                <a:spcPts val="0"/>
              </a:spcBef>
              <a:spcAft>
                <a:spcPts val="1800"/>
              </a:spcAft>
              <a:buFont typeface="Arial" panose="020B0604020202020204" pitchFamily="34" charset="0"/>
              <a:buChar char="•"/>
            </a:pPr>
            <a:r>
              <a:rPr lang="en-US" sz="1800" dirty="0"/>
              <a:t>Full or partial dentures</a:t>
            </a:r>
          </a:p>
          <a:p>
            <a:pPr marL="342900" indent="-342900">
              <a:spcBef>
                <a:spcPts val="0"/>
              </a:spcBef>
              <a:spcAft>
                <a:spcPts val="1800"/>
              </a:spcAft>
              <a:buFont typeface="Arial" panose="020B0604020202020204" pitchFamily="34" charset="0"/>
              <a:buChar char="•"/>
            </a:pPr>
            <a:r>
              <a:rPr lang="en-US" sz="1800" dirty="0"/>
              <a:t>Excludes cosmetic</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Dental</a:t>
            </a:r>
          </a:p>
        </p:txBody>
      </p:sp>
      <p:sp>
        <p:nvSpPr>
          <p:cNvPr id="6" name="Oval 5">
            <a:extLst>
              <a:ext uri="{FF2B5EF4-FFF2-40B4-BE49-F238E27FC236}">
                <a16:creationId xmlns:a16="http://schemas.microsoft.com/office/drawing/2014/main" id="{ADCF4325-2B11-4EF9-9690-7A551CA4979B}"/>
              </a:ext>
            </a:extLst>
          </p:cNvPr>
          <p:cNvSpPr/>
          <p:nvPr/>
        </p:nvSpPr>
        <p:spPr>
          <a:xfrm>
            <a:off x="5370359" y="317075"/>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2080037-E68B-4D09-A03C-0532E59CF428}"/>
              </a:ext>
            </a:extLst>
          </p:cNvPr>
          <p:cNvSpPr txBox="1"/>
          <p:nvPr/>
        </p:nvSpPr>
        <p:spPr>
          <a:xfrm>
            <a:off x="5601382" y="762402"/>
            <a:ext cx="1528431"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Claim 100% cost, up to set limits</a:t>
            </a:r>
          </a:p>
        </p:txBody>
      </p:sp>
    </p:spTree>
    <p:extLst>
      <p:ext uri="{BB962C8B-B14F-4D97-AF65-F5344CB8AC3E}">
        <p14:creationId xmlns:p14="http://schemas.microsoft.com/office/powerpoint/2010/main" val="101988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itting at a table&#10;&#10;Description automatically generated with medium confidence">
            <a:extLst>
              <a:ext uri="{FF2B5EF4-FFF2-40B4-BE49-F238E27FC236}">
                <a16:creationId xmlns:a16="http://schemas.microsoft.com/office/drawing/2014/main" id="{376B22FC-D499-4F18-82FD-1F6E423FDC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084" y="365831"/>
            <a:ext cx="5232551" cy="5447308"/>
          </a:xfrm>
          <a:prstGeom prst="rect">
            <a:avLst/>
          </a:prstGeom>
        </p:spPr>
      </p:pic>
      <p:sp>
        <p:nvSpPr>
          <p:cNvPr id="17" name="Circle: Hollow 16">
            <a:extLst>
              <a:ext uri="{FF2B5EF4-FFF2-40B4-BE49-F238E27FC236}">
                <a16:creationId xmlns:a16="http://schemas.microsoft.com/office/drawing/2014/main" id="{607FF733-69FB-4567-BFFF-A661600AF5B0}"/>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Circle: Hollow 17">
            <a:extLst>
              <a:ext uri="{FF2B5EF4-FFF2-40B4-BE49-F238E27FC236}">
                <a16:creationId xmlns:a16="http://schemas.microsoft.com/office/drawing/2014/main" id="{F655257D-E032-4319-8F98-830B5AD122FD}"/>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Oval 18">
            <a:extLst>
              <a:ext uri="{FF2B5EF4-FFF2-40B4-BE49-F238E27FC236}">
                <a16:creationId xmlns:a16="http://schemas.microsoft.com/office/drawing/2014/main" id="{CE4ADF1F-8A85-40D2-9D86-E7B80717614E}"/>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a:t>Covers dental treatment carried out as a result of accidental injury to teeth, caused by direct impact to the head, including:</a:t>
            </a:r>
          </a:p>
          <a:p>
            <a:pPr marL="285750" indent="-285750">
              <a:spcBef>
                <a:spcPts val="0"/>
              </a:spcBef>
              <a:spcAft>
                <a:spcPts val="1800"/>
              </a:spcAft>
              <a:buFont typeface="Arial" panose="020B0604020202020204" pitchFamily="34" charset="0"/>
              <a:buChar char="•"/>
            </a:pPr>
            <a:r>
              <a:rPr lang="en-US" sz="1800"/>
              <a:t>Chipped </a:t>
            </a:r>
            <a:r>
              <a:rPr lang="en-US" sz="1800" dirty="0"/>
              <a:t>tooth</a:t>
            </a:r>
          </a:p>
          <a:p>
            <a:pPr marL="285750" indent="-285750">
              <a:spcBef>
                <a:spcPts val="0"/>
              </a:spcBef>
              <a:spcAft>
                <a:spcPts val="1800"/>
              </a:spcAft>
              <a:buFont typeface="Arial" panose="020B0604020202020204" pitchFamily="34" charset="0"/>
              <a:buChar char="•"/>
            </a:pPr>
            <a:r>
              <a:rPr lang="en-US" sz="1800" dirty="0"/>
              <a:t>Tooth fractures</a:t>
            </a:r>
          </a:p>
          <a:p>
            <a:pPr marL="285750" indent="-285750">
              <a:spcBef>
                <a:spcPts val="0"/>
              </a:spcBef>
              <a:spcAft>
                <a:spcPts val="1800"/>
              </a:spcAft>
              <a:buFont typeface="Arial" panose="020B0604020202020204" pitchFamily="34" charset="0"/>
              <a:buChar char="•"/>
            </a:pPr>
            <a:r>
              <a:rPr lang="en-US" sz="1800" dirty="0"/>
              <a:t>Tooth knocked loose </a:t>
            </a:r>
          </a:p>
          <a:p>
            <a:pPr marL="285750" indent="-285750">
              <a:spcBef>
                <a:spcPts val="0"/>
              </a:spcBef>
              <a:spcAft>
                <a:spcPts val="1800"/>
              </a:spcAft>
              <a:buFont typeface="Arial" panose="020B0604020202020204" pitchFamily="34" charset="0"/>
              <a:buChar char="•"/>
            </a:pPr>
            <a:r>
              <a:rPr lang="en-US" sz="1800" dirty="0"/>
              <a:t>Tooth jammed into socket</a:t>
            </a:r>
          </a:p>
          <a:p>
            <a:pPr marL="285750" indent="-285750">
              <a:spcBef>
                <a:spcPts val="0"/>
              </a:spcBef>
              <a:spcAft>
                <a:spcPts val="1800"/>
              </a:spcAft>
              <a:buFont typeface="Arial" panose="020B0604020202020204" pitchFamily="34" charset="0"/>
              <a:buChar char="•"/>
            </a:pPr>
            <a:r>
              <a:rPr lang="en-US" sz="1800" dirty="0"/>
              <a:t>Tooth knocked out</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Dental Accident</a:t>
            </a:r>
          </a:p>
        </p:txBody>
      </p:sp>
      <p:sp>
        <p:nvSpPr>
          <p:cNvPr id="9" name="TextBox 8">
            <a:extLst>
              <a:ext uri="{FF2B5EF4-FFF2-40B4-BE49-F238E27FC236}">
                <a16:creationId xmlns:a16="http://schemas.microsoft.com/office/drawing/2014/main" id="{6AB9E617-7D55-4970-B7C4-421AC711583C}"/>
              </a:ext>
            </a:extLst>
          </p:cNvPr>
          <p:cNvSpPr txBox="1"/>
          <p:nvPr/>
        </p:nvSpPr>
        <p:spPr>
          <a:xfrm>
            <a:off x="4567569" y="5212986"/>
            <a:ext cx="1528431"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Claim 100% cost, up to set limits</a:t>
            </a:r>
          </a:p>
        </p:txBody>
      </p:sp>
    </p:spTree>
    <p:extLst>
      <p:ext uri="{BB962C8B-B14F-4D97-AF65-F5344CB8AC3E}">
        <p14:creationId xmlns:p14="http://schemas.microsoft.com/office/powerpoint/2010/main" val="132709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ky, tree, ground&#10;&#10;Description automatically generated">
            <a:extLst>
              <a:ext uri="{FF2B5EF4-FFF2-40B4-BE49-F238E27FC236}">
                <a16:creationId xmlns:a16="http://schemas.microsoft.com/office/drawing/2014/main" id="{EC3F8569-625D-4B16-9498-DE6F64E473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7358" y="1024847"/>
            <a:ext cx="7212458" cy="4808305"/>
          </a:xfrm>
          <a:prstGeom prst="rect">
            <a:avLst/>
          </a:prstGeom>
        </p:spPr>
      </p:pic>
      <p:sp>
        <p:nvSpPr>
          <p:cNvPr id="12" name="Circle: Hollow 11">
            <a:extLst>
              <a:ext uri="{FF2B5EF4-FFF2-40B4-BE49-F238E27FC236}">
                <a16:creationId xmlns:a16="http://schemas.microsoft.com/office/drawing/2014/main" id="{E8D4BB76-20CD-406A-A6F1-4F68A24E7131}"/>
              </a:ext>
            </a:extLst>
          </p:cNvPr>
          <p:cNvSpPr/>
          <p:nvPr/>
        </p:nvSpPr>
        <p:spPr>
          <a:xfrm>
            <a:off x="3987939" y="-2012835"/>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ircle: Hollow 13">
            <a:extLst>
              <a:ext uri="{FF2B5EF4-FFF2-40B4-BE49-F238E27FC236}">
                <a16:creationId xmlns:a16="http://schemas.microsoft.com/office/drawing/2014/main" id="{33929196-A4A1-4CC4-A84B-52FF6198FDE3}"/>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A667E1D6-93EE-4034-9E45-530E09039CA9}"/>
              </a:ext>
            </a:extLst>
          </p:cNvPr>
          <p:cNvSpPr/>
          <p:nvPr/>
        </p:nvSpPr>
        <p:spPr>
          <a:xfrm>
            <a:off x="5370359" y="317075"/>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590C5B9-B17C-4196-B98B-11531718EE06}"/>
              </a:ext>
            </a:extLst>
          </p:cNvPr>
          <p:cNvSpPr txBox="1"/>
          <p:nvPr/>
        </p:nvSpPr>
        <p:spPr>
          <a:xfrm>
            <a:off x="5517627" y="766894"/>
            <a:ext cx="1528431"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Claim 100% cost, up to set limits</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Helps cover the cost of treatment and advice provided by a qualified Chiropodist/ Podiatrist. </a:t>
            </a:r>
          </a:p>
          <a:p>
            <a:pPr marL="285750" indent="-285750">
              <a:spcBef>
                <a:spcPts val="0"/>
              </a:spcBef>
              <a:spcAft>
                <a:spcPts val="1800"/>
              </a:spcAft>
              <a:buFont typeface="Arial" panose="020B0604020202020204" pitchFamily="34" charset="0"/>
              <a:buChar char="•"/>
            </a:pPr>
            <a:r>
              <a:rPr lang="en-US" sz="1800" dirty="0"/>
              <a:t>Claim for issues including:</a:t>
            </a:r>
          </a:p>
          <a:p>
            <a:pPr marL="285750" indent="-285750">
              <a:spcBef>
                <a:spcPts val="0"/>
              </a:spcBef>
              <a:spcAft>
                <a:spcPts val="1800"/>
              </a:spcAft>
              <a:buFont typeface="Arial" panose="020B0604020202020204" pitchFamily="34" charset="0"/>
              <a:buChar char="•"/>
            </a:pPr>
            <a:r>
              <a:rPr lang="en-US" sz="1800" dirty="0"/>
              <a:t>Toenail problems</a:t>
            </a:r>
          </a:p>
          <a:p>
            <a:pPr marL="285750" indent="-285750">
              <a:spcBef>
                <a:spcPts val="0"/>
              </a:spcBef>
              <a:spcAft>
                <a:spcPts val="1800"/>
              </a:spcAft>
              <a:buFont typeface="Arial" panose="020B0604020202020204" pitchFamily="34" charset="0"/>
              <a:buChar char="•"/>
            </a:pPr>
            <a:r>
              <a:rPr lang="en-US" sz="1800" dirty="0" err="1"/>
              <a:t>Verrucas</a:t>
            </a:r>
            <a:r>
              <a:rPr lang="en-US" sz="1800" dirty="0"/>
              <a:t>, corns and calluses</a:t>
            </a:r>
          </a:p>
          <a:p>
            <a:pPr marL="285750" indent="-285750">
              <a:spcBef>
                <a:spcPts val="0"/>
              </a:spcBef>
              <a:spcAft>
                <a:spcPts val="1800"/>
              </a:spcAft>
              <a:buFont typeface="Arial" panose="020B0604020202020204" pitchFamily="34" charset="0"/>
              <a:buChar char="•"/>
            </a:pPr>
            <a:r>
              <a:rPr lang="en-US" sz="1800" dirty="0"/>
              <a:t>Athlete's foot</a:t>
            </a:r>
          </a:p>
          <a:p>
            <a:pPr marL="285750" indent="-285750">
              <a:spcBef>
                <a:spcPts val="0"/>
              </a:spcBef>
              <a:spcAft>
                <a:spcPts val="1800"/>
              </a:spcAft>
              <a:buFont typeface="Arial" panose="020B0604020202020204" pitchFamily="34" charset="0"/>
              <a:buChar char="•"/>
            </a:pPr>
            <a:r>
              <a:rPr lang="en-US" sz="1800" dirty="0"/>
              <a:t>Dry and cracked heels</a:t>
            </a:r>
          </a:p>
          <a:p>
            <a:pPr marL="285750" indent="-285750">
              <a:spcBef>
                <a:spcPts val="0"/>
              </a:spcBef>
              <a:spcAft>
                <a:spcPts val="1800"/>
              </a:spcAft>
              <a:buFont typeface="Arial" panose="020B0604020202020204" pitchFamily="34" charset="0"/>
              <a:buChar char="•"/>
            </a:pPr>
            <a:r>
              <a:rPr lang="en-US" sz="1800" dirty="0"/>
              <a:t>Bunions</a:t>
            </a:r>
          </a:p>
          <a:p>
            <a:pPr marL="285750" indent="-285750">
              <a:spcBef>
                <a:spcPts val="0"/>
              </a:spcBef>
              <a:spcAft>
                <a:spcPts val="1800"/>
              </a:spcAft>
              <a:buFont typeface="Arial" panose="020B0604020202020204" pitchFamily="34" charset="0"/>
              <a:buChar char="•"/>
            </a:pPr>
            <a:r>
              <a:rPr lang="en-US" sz="1800" dirty="0"/>
              <a:t>Or just general advice</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Chiropody</a:t>
            </a:r>
          </a:p>
        </p:txBody>
      </p:sp>
    </p:spTree>
    <p:extLst>
      <p:ext uri="{BB962C8B-B14F-4D97-AF65-F5344CB8AC3E}">
        <p14:creationId xmlns:p14="http://schemas.microsoft.com/office/powerpoint/2010/main" val="3255713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indoor, person&#10;&#10;Description automatically generated">
            <a:extLst>
              <a:ext uri="{FF2B5EF4-FFF2-40B4-BE49-F238E27FC236}">
                <a16:creationId xmlns:a16="http://schemas.microsoft.com/office/drawing/2014/main" id="{886A7D0A-3BD4-43DB-9076-9197DCD700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619" y="1840672"/>
            <a:ext cx="7155640" cy="4775612"/>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Claim money back for any one or combination of the following treatments, up to set limits: </a:t>
            </a:r>
          </a:p>
          <a:p>
            <a:pPr marL="285750" indent="-285750">
              <a:spcBef>
                <a:spcPts val="0"/>
              </a:spcBef>
              <a:spcAft>
                <a:spcPts val="1800"/>
              </a:spcAft>
              <a:buFont typeface="Arial" panose="020B0604020202020204" pitchFamily="34" charset="0"/>
              <a:buChar char="•"/>
            </a:pPr>
            <a:r>
              <a:rPr lang="en-US" sz="1800" dirty="0"/>
              <a:t>Physiotherapy </a:t>
            </a:r>
          </a:p>
          <a:p>
            <a:pPr marL="285750" indent="-285750">
              <a:spcBef>
                <a:spcPts val="0"/>
              </a:spcBef>
              <a:spcAft>
                <a:spcPts val="1800"/>
              </a:spcAft>
              <a:buFont typeface="Arial" panose="020B0604020202020204" pitchFamily="34" charset="0"/>
              <a:buChar char="•"/>
            </a:pPr>
            <a:r>
              <a:rPr lang="en-US" sz="1800" dirty="0"/>
              <a:t>Acupuncture</a:t>
            </a:r>
          </a:p>
          <a:p>
            <a:pPr marL="285750" indent="-285750">
              <a:spcBef>
                <a:spcPts val="0"/>
              </a:spcBef>
              <a:spcAft>
                <a:spcPts val="1800"/>
              </a:spcAft>
              <a:buFont typeface="Arial" panose="020B0604020202020204" pitchFamily="34" charset="0"/>
              <a:buChar char="•"/>
            </a:pPr>
            <a:r>
              <a:rPr lang="en-US" sz="1800" dirty="0"/>
              <a:t>Chiropractic</a:t>
            </a:r>
          </a:p>
          <a:p>
            <a:pPr marL="285750" indent="-285750">
              <a:spcBef>
                <a:spcPts val="0"/>
              </a:spcBef>
              <a:spcAft>
                <a:spcPts val="1800"/>
              </a:spcAft>
              <a:buFont typeface="Arial" panose="020B0604020202020204" pitchFamily="34" charset="0"/>
              <a:buChar char="•"/>
            </a:pPr>
            <a:r>
              <a:rPr lang="en-US" sz="1800" dirty="0"/>
              <a:t>Homeopathy </a:t>
            </a:r>
          </a:p>
          <a:p>
            <a:pPr marL="285750" indent="-285750">
              <a:spcBef>
                <a:spcPts val="0"/>
              </a:spcBef>
              <a:spcAft>
                <a:spcPts val="1800"/>
              </a:spcAft>
              <a:buFont typeface="Arial" panose="020B0604020202020204" pitchFamily="34" charset="0"/>
              <a:buChar char="•"/>
            </a:pPr>
            <a:r>
              <a:rPr lang="en-US" sz="1800" dirty="0"/>
              <a:t>Osteopathy </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Therapy Treatments</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15A1C00-33C8-4A4C-800A-F4368FAE0228}"/>
              </a:ext>
            </a:extLst>
          </p:cNvPr>
          <p:cNvSpPr txBox="1"/>
          <p:nvPr/>
        </p:nvSpPr>
        <p:spPr>
          <a:xfrm>
            <a:off x="4219805" y="1059866"/>
            <a:ext cx="1528431"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Claim 100% cost, up to set limits</a:t>
            </a:r>
          </a:p>
        </p:txBody>
      </p:sp>
    </p:spTree>
    <p:extLst>
      <p:ext uri="{BB962C8B-B14F-4D97-AF65-F5344CB8AC3E}">
        <p14:creationId xmlns:p14="http://schemas.microsoft.com/office/powerpoint/2010/main" val="1130790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exercising&#10;&#10;Description automatically generated">
            <a:extLst>
              <a:ext uri="{FF2B5EF4-FFF2-40B4-BE49-F238E27FC236}">
                <a16:creationId xmlns:a16="http://schemas.microsoft.com/office/drawing/2014/main" id="{E412DC43-3E8B-4143-B8A2-73C0D2326D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9867" y="1002527"/>
            <a:ext cx="7271515" cy="4852946"/>
          </a:xfrm>
          <a:prstGeom prst="rect">
            <a:avLst/>
          </a:prstGeom>
        </p:spPr>
      </p:pic>
      <p:sp>
        <p:nvSpPr>
          <p:cNvPr id="14" name="Circle: Hollow 13">
            <a:extLst>
              <a:ext uri="{FF2B5EF4-FFF2-40B4-BE49-F238E27FC236}">
                <a16:creationId xmlns:a16="http://schemas.microsoft.com/office/drawing/2014/main" id="{56895297-4152-44DF-9C2E-5961914B1072}"/>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Circle: Hollow 14">
            <a:extLst>
              <a:ext uri="{FF2B5EF4-FFF2-40B4-BE49-F238E27FC236}">
                <a16:creationId xmlns:a16="http://schemas.microsoft.com/office/drawing/2014/main" id="{2D7E16B7-A7BE-4368-A479-AEBF7C786CDD}"/>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Oval 16">
            <a:extLst>
              <a:ext uri="{FF2B5EF4-FFF2-40B4-BE49-F238E27FC236}">
                <a16:creationId xmlns:a16="http://schemas.microsoft.com/office/drawing/2014/main" id="{24794AD5-D27F-4CF8-8796-3A8FDEB3BDC0}"/>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7030A00-5E83-49DD-AC35-FD35F5F2D103}"/>
              </a:ext>
            </a:extLst>
          </p:cNvPr>
          <p:cNvSpPr txBox="1"/>
          <p:nvPr/>
        </p:nvSpPr>
        <p:spPr>
          <a:xfrm>
            <a:off x="5608254" y="4974490"/>
            <a:ext cx="1528431" cy="646331"/>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on all levels</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marL="285750" indent="-285750">
              <a:spcBef>
                <a:spcPts val="0"/>
              </a:spcBef>
              <a:spcAft>
                <a:spcPts val="1800"/>
              </a:spcAft>
              <a:buFont typeface="Arial" panose="020B0604020202020204" pitchFamily="34" charset="0"/>
              <a:buChar char="•"/>
            </a:pPr>
            <a:r>
              <a:rPr lang="en-US" sz="1800" dirty="0"/>
              <a:t>Discounts at gyms and health clubs in your area, as well as online classes</a:t>
            </a:r>
          </a:p>
          <a:p>
            <a:pPr marL="285750" indent="-285750">
              <a:spcBef>
                <a:spcPts val="0"/>
              </a:spcBef>
              <a:spcAft>
                <a:spcPts val="1800"/>
              </a:spcAft>
              <a:buFont typeface="Arial" panose="020B0604020202020204" pitchFamily="34" charset="0"/>
              <a:buChar char="•"/>
            </a:pPr>
            <a:r>
              <a:rPr lang="en-US" sz="1800" dirty="0"/>
              <a:t>Current gym members may transfer their existing membership</a:t>
            </a:r>
          </a:p>
          <a:p>
            <a:pPr marL="285750" indent="-285750">
              <a:spcBef>
                <a:spcPts val="0"/>
              </a:spcBef>
              <a:spcAft>
                <a:spcPts val="1800"/>
              </a:spcAft>
              <a:buFont typeface="Arial" panose="020B0604020202020204" pitchFamily="34" charset="0"/>
              <a:buChar char="•"/>
            </a:pPr>
            <a:r>
              <a:rPr lang="en-US" sz="1800" dirty="0"/>
              <a:t>Offers are updated regularly </a:t>
            </a:r>
          </a:p>
          <a:p>
            <a:pPr marL="285750" indent="-285750">
              <a:spcBef>
                <a:spcPts val="0"/>
              </a:spcBef>
              <a:spcAft>
                <a:spcPts val="1800"/>
              </a:spcAft>
              <a:buFont typeface="Arial" panose="020B0604020202020204" pitchFamily="34" charset="0"/>
              <a:buChar char="•"/>
            </a:pPr>
            <a:r>
              <a:rPr lang="en-US" sz="1800" dirty="0"/>
              <a:t>Get fit and actively start improving your health!</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Gym Discounts</a:t>
            </a:r>
          </a:p>
        </p:txBody>
      </p:sp>
    </p:spTree>
    <p:extLst>
      <p:ext uri="{BB962C8B-B14F-4D97-AF65-F5344CB8AC3E}">
        <p14:creationId xmlns:p14="http://schemas.microsoft.com/office/powerpoint/2010/main" val="136006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2276B24-1264-4EB5-BEDD-7EA4CCCEB86B}"/>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2581226" y="5701066"/>
            <a:ext cx="1605522" cy="869447"/>
          </a:xfrm>
          <a:prstGeom prst="rect">
            <a:avLst/>
          </a:prstGeom>
          <a:noFill/>
          <a:ln>
            <a:noFill/>
          </a:ln>
        </p:spPr>
      </p:pic>
      <p:grpSp>
        <p:nvGrpSpPr>
          <p:cNvPr id="9" name="Group 8">
            <a:extLst>
              <a:ext uri="{FF2B5EF4-FFF2-40B4-BE49-F238E27FC236}">
                <a16:creationId xmlns:a16="http://schemas.microsoft.com/office/drawing/2014/main" id="{CD6E6D18-C7B8-41EF-9DBC-D307B05C72CF}"/>
              </a:ext>
            </a:extLst>
          </p:cNvPr>
          <p:cNvGrpSpPr/>
          <p:nvPr/>
        </p:nvGrpSpPr>
        <p:grpSpPr>
          <a:xfrm>
            <a:off x="319661" y="1736201"/>
            <a:ext cx="6064405" cy="4834636"/>
            <a:chOff x="10712034" y="180822"/>
            <a:chExt cx="8001000" cy="6378520"/>
          </a:xfrm>
        </p:grpSpPr>
        <p:pic>
          <p:nvPicPr>
            <p:cNvPr id="10" name="Picture 9">
              <a:extLst>
                <a:ext uri="{FF2B5EF4-FFF2-40B4-BE49-F238E27FC236}">
                  <a16:creationId xmlns:a16="http://schemas.microsoft.com/office/drawing/2014/main" id="{F6DCE10D-4E13-41EE-A9D0-8535B9FD9CBB}"/>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0712034" y="180822"/>
              <a:ext cx="8001000" cy="5214290"/>
            </a:xfrm>
            <a:prstGeom prst="rect">
              <a:avLst/>
            </a:prstGeom>
            <a:noFill/>
            <a:ln>
              <a:noFill/>
            </a:ln>
          </p:spPr>
        </p:pic>
        <p:pic>
          <p:nvPicPr>
            <p:cNvPr id="11" name="Picture 5" descr="Image result for tesco">
              <a:extLst>
                <a:ext uri="{FF2B5EF4-FFF2-40B4-BE49-F238E27FC236}">
                  <a16:creationId xmlns:a16="http://schemas.microsoft.com/office/drawing/2014/main" id="{9BADFBCD-425B-4AE8-893A-40CA85C29DD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076716" y="5463333"/>
              <a:ext cx="1458656" cy="109600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Helping your money go further.</a:t>
            </a:r>
          </a:p>
          <a:p>
            <a:pPr marL="285750" indent="-285750">
              <a:spcBef>
                <a:spcPts val="0"/>
              </a:spcBef>
              <a:spcAft>
                <a:spcPts val="1800"/>
              </a:spcAft>
              <a:buFont typeface="Arial" panose="020B0604020202020204" pitchFamily="34" charset="0"/>
              <a:buChar char="•"/>
            </a:pPr>
            <a:r>
              <a:rPr lang="en-US" sz="1800" dirty="0"/>
              <a:t>Discounts and offers at hundreds of leading online and high street retailers, restaurants and destinations </a:t>
            </a:r>
          </a:p>
          <a:p>
            <a:pPr marL="285750" indent="-285750">
              <a:spcBef>
                <a:spcPts val="0"/>
              </a:spcBef>
              <a:spcAft>
                <a:spcPts val="1800"/>
              </a:spcAft>
              <a:buFont typeface="Arial" panose="020B0604020202020204" pitchFamily="34" charset="0"/>
              <a:buChar char="•"/>
            </a:pPr>
            <a:r>
              <a:rPr lang="en-US" sz="1800" dirty="0"/>
              <a:t>Offers change regularly so please check the website or ‘Smart Spending’ mobile app for the latest discounts</a:t>
            </a:r>
          </a:p>
          <a:p>
            <a:pPr>
              <a:spcBef>
                <a:spcPts val="0"/>
              </a:spcBef>
              <a:spcAft>
                <a:spcPts val="1800"/>
              </a:spcAft>
            </a:pPr>
            <a:r>
              <a:rPr lang="en-US" sz="2400" dirty="0">
                <a:solidFill>
                  <a:schemeClr val="accent1"/>
                </a:solidFill>
              </a:rPr>
              <a:t>www.westfieldrewards.co.uk</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Westfield Rewards</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8C0D431-03A2-4275-91D6-784517349FB2}"/>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127997" y="3752256"/>
            <a:ext cx="1605522" cy="1070778"/>
          </a:xfrm>
          <a:prstGeom prst="rect">
            <a:avLst/>
          </a:prstGeom>
          <a:noFill/>
          <a:ln>
            <a:noFill/>
          </a:ln>
        </p:spPr>
      </p:pic>
      <p:sp>
        <p:nvSpPr>
          <p:cNvPr id="18" name="TextBox 17">
            <a:extLst>
              <a:ext uri="{FF2B5EF4-FFF2-40B4-BE49-F238E27FC236}">
                <a16:creationId xmlns:a16="http://schemas.microsoft.com/office/drawing/2014/main" id="{7A4BDB5F-AD12-4F44-9273-5AFB18AD061B}"/>
              </a:ext>
            </a:extLst>
          </p:cNvPr>
          <p:cNvSpPr txBox="1"/>
          <p:nvPr/>
        </p:nvSpPr>
        <p:spPr>
          <a:xfrm>
            <a:off x="4132921" y="1160883"/>
            <a:ext cx="1528431" cy="646331"/>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on all levels</a:t>
            </a:r>
          </a:p>
        </p:txBody>
      </p:sp>
    </p:spTree>
    <p:extLst>
      <p:ext uri="{BB962C8B-B14F-4D97-AF65-F5344CB8AC3E}">
        <p14:creationId xmlns:p14="http://schemas.microsoft.com/office/powerpoint/2010/main" val="106352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9215694-4A8C-4637-AA9E-BD3091121064}"/>
              </a:ext>
            </a:extLst>
          </p:cNvPr>
          <p:cNvSpPr/>
          <p:nvPr/>
        </p:nvSpPr>
        <p:spPr>
          <a:xfrm flipH="1">
            <a:off x="7091484" y="739972"/>
            <a:ext cx="5378055" cy="537805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723966" y="866331"/>
            <a:ext cx="4737020" cy="646331"/>
          </a:xfrm>
        </p:spPr>
        <p:txBody>
          <a:bodyPr/>
          <a:lstStyle/>
          <a:p>
            <a:pPr marL="0" indent="0">
              <a:buNone/>
            </a:pPr>
            <a:r>
              <a:rPr lang="en-GB" sz="3600" dirty="0">
                <a:solidFill>
                  <a:schemeClr val="accent6"/>
                </a:solidFill>
              </a:rPr>
              <a:t>DoctorLine</a:t>
            </a:r>
            <a:endParaRPr lang="en-GB" sz="3600" baseline="50000" dirty="0">
              <a:solidFill>
                <a:schemeClr val="accent6"/>
              </a:solidFill>
            </a:endParaRPr>
          </a:p>
        </p:txBody>
      </p:sp>
      <p:sp>
        <p:nvSpPr>
          <p:cNvPr id="15" name="Circle: Hollow 14">
            <a:extLst>
              <a:ext uri="{FF2B5EF4-FFF2-40B4-BE49-F238E27FC236}">
                <a16:creationId xmlns:a16="http://schemas.microsoft.com/office/drawing/2014/main" id="{F865555D-9E75-4B97-B953-5FF7086F63A4}"/>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Circle: Hollow 16">
            <a:extLst>
              <a:ext uri="{FF2B5EF4-FFF2-40B4-BE49-F238E27FC236}">
                <a16:creationId xmlns:a16="http://schemas.microsoft.com/office/drawing/2014/main" id="{F29F1982-7F53-4701-91BE-BC63DE78E747}"/>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Oval 17">
            <a:extLst>
              <a:ext uri="{FF2B5EF4-FFF2-40B4-BE49-F238E27FC236}">
                <a16:creationId xmlns:a16="http://schemas.microsoft.com/office/drawing/2014/main" id="{A41CF5EE-9BB7-42CC-92ED-2687DCEF9206}"/>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1A56E53-3D7B-43DD-892B-7A45C221817C}"/>
              </a:ext>
            </a:extLst>
          </p:cNvPr>
          <p:cNvSpPr txBox="1"/>
          <p:nvPr/>
        </p:nvSpPr>
        <p:spPr>
          <a:xfrm>
            <a:off x="5608254" y="4974490"/>
            <a:ext cx="1528431" cy="646331"/>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on all levels</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Unlimited 24/7 telephone access to qualified practising UK GPs: </a:t>
            </a:r>
          </a:p>
          <a:p>
            <a:pPr marL="285750" indent="-285750">
              <a:spcBef>
                <a:spcPts val="0"/>
              </a:spcBef>
              <a:spcAft>
                <a:spcPts val="1800"/>
              </a:spcAft>
              <a:buFont typeface="Arial" panose="020B0604020202020204" pitchFamily="34" charset="0"/>
              <a:buChar char="•"/>
            </a:pPr>
            <a:r>
              <a:rPr lang="en-US" sz="1800" dirty="0"/>
              <a:t>Call worldwide</a:t>
            </a:r>
          </a:p>
          <a:p>
            <a:pPr marL="285750" indent="-285750">
              <a:spcBef>
                <a:spcPts val="0"/>
              </a:spcBef>
              <a:spcAft>
                <a:spcPts val="1800"/>
              </a:spcAft>
              <a:buFont typeface="Arial" panose="020B0604020202020204" pitchFamily="34" charset="0"/>
              <a:buChar char="•"/>
            </a:pPr>
            <a:r>
              <a:rPr lang="en-US" sz="1800" dirty="0"/>
              <a:t>Webcam appointments available</a:t>
            </a:r>
          </a:p>
          <a:p>
            <a:pPr marL="285750" indent="-285750">
              <a:spcBef>
                <a:spcPts val="0"/>
              </a:spcBef>
              <a:spcAft>
                <a:spcPts val="1800"/>
              </a:spcAft>
              <a:buFont typeface="Arial" panose="020B0604020202020204" pitchFamily="34" charset="0"/>
              <a:buChar char="•"/>
            </a:pPr>
            <a:r>
              <a:rPr lang="en-US" sz="1800" dirty="0"/>
              <a:t>Arrange appointments and access health and wellbeing advice through the web app</a:t>
            </a:r>
          </a:p>
          <a:p>
            <a:pPr marL="285750" indent="-285750">
              <a:spcBef>
                <a:spcPts val="0"/>
              </a:spcBef>
              <a:spcAft>
                <a:spcPts val="1800"/>
              </a:spcAft>
              <a:buFont typeface="Arial" panose="020B0604020202020204" pitchFamily="34" charset="0"/>
              <a:buChar char="•"/>
            </a:pPr>
            <a:r>
              <a:rPr lang="en-US" sz="1800" dirty="0"/>
              <a:t>Have prescription medicines sent to your home, workplace or a nearby pharmacy</a:t>
            </a:r>
          </a:p>
        </p:txBody>
      </p:sp>
    </p:spTree>
    <p:extLst>
      <p:ext uri="{BB962C8B-B14F-4D97-AF65-F5344CB8AC3E}">
        <p14:creationId xmlns:p14="http://schemas.microsoft.com/office/powerpoint/2010/main" val="4087393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howing a person something on the computer&#10;&#10;Description automatically generated with medium confidence">
            <a:extLst>
              <a:ext uri="{FF2B5EF4-FFF2-40B4-BE49-F238E27FC236}">
                <a16:creationId xmlns:a16="http://schemas.microsoft.com/office/drawing/2014/main" id="{B231E71C-644F-4119-8C73-605610F8AB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08846"/>
            <a:ext cx="7505700" cy="5004293"/>
          </a:xfrm>
          <a:prstGeom prst="rect">
            <a:avLst/>
          </a:prstGeom>
        </p:spPr>
      </p:pic>
      <p:sp>
        <p:nvSpPr>
          <p:cNvPr id="12" name="Circle: Hollow 11">
            <a:extLst>
              <a:ext uri="{FF2B5EF4-FFF2-40B4-BE49-F238E27FC236}">
                <a16:creationId xmlns:a16="http://schemas.microsoft.com/office/drawing/2014/main" id="{1520130C-3D29-4305-AD55-FB718F9914B1}"/>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ircle: Hollow 13">
            <a:extLst>
              <a:ext uri="{FF2B5EF4-FFF2-40B4-BE49-F238E27FC236}">
                <a16:creationId xmlns:a16="http://schemas.microsoft.com/office/drawing/2014/main" id="{ECD20E0D-1809-40DE-A3D8-68E891069F72}"/>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602DEAA8-0819-412B-BB9A-AED3B6232741}"/>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3CE9A1B-94FE-4A3A-B5B9-A6B1AD5F1844}"/>
              </a:ext>
            </a:extLst>
          </p:cNvPr>
          <p:cNvSpPr txBox="1"/>
          <p:nvPr/>
        </p:nvSpPr>
        <p:spPr>
          <a:xfrm>
            <a:off x="4567569" y="5212986"/>
            <a:ext cx="1528431"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Claim 100% cost, up to set limits</a:t>
            </a:r>
          </a:p>
        </p:txBody>
      </p:sp>
      <p:sp>
        <p:nvSpPr>
          <p:cNvPr id="13" name="Text Placeholder 2">
            <a:extLst>
              <a:ext uri="{FF2B5EF4-FFF2-40B4-BE49-F238E27FC236}">
                <a16:creationId xmlns:a16="http://schemas.microsoft.com/office/drawing/2014/main" id="{43E65AA3-CB40-DC80-FA62-64CB9EFD615F}"/>
              </a:ext>
            </a:extLst>
          </p:cNvPr>
          <p:cNvSpPr>
            <a:spLocks noGrp="1"/>
          </p:cNvSpPr>
          <p:nvPr>
            <p:ph type="body" sz="quarter" idx="10"/>
          </p:nvPr>
        </p:nvSpPr>
        <p:spPr>
          <a:xfrm>
            <a:off x="6778410" y="2438286"/>
            <a:ext cx="4732631" cy="4125912"/>
          </a:xfrm>
        </p:spPr>
        <p:txBody>
          <a:bodyPr vert="horz" lIns="91440" tIns="45720" rIns="91440" bIns="45720" rtlCol="0">
            <a:noAutofit/>
          </a:bodyPr>
          <a:lstStyle/>
          <a:p>
            <a:pPr>
              <a:spcBef>
                <a:spcPts val="0"/>
              </a:spcBef>
              <a:spcAft>
                <a:spcPts val="1800"/>
              </a:spcAft>
            </a:pPr>
            <a:r>
              <a:rPr lang="en-US" sz="1800" dirty="0"/>
              <a:t>Claim money back, up to your plan limits, on visits to private consultants, when referred by your Medical Professional:</a:t>
            </a:r>
          </a:p>
          <a:p>
            <a:pPr marL="285750" indent="-285750">
              <a:spcBef>
                <a:spcPts val="0"/>
              </a:spcBef>
              <a:spcAft>
                <a:spcPts val="1800"/>
              </a:spcAft>
              <a:buFont typeface="Arial" panose="020B0604020202020204" pitchFamily="34" charset="0"/>
              <a:buChar char="•"/>
            </a:pPr>
            <a:r>
              <a:rPr lang="en-US" sz="1800" dirty="0"/>
              <a:t>Get seen more quickly</a:t>
            </a:r>
          </a:p>
          <a:p>
            <a:pPr marL="285750" indent="-285750">
              <a:spcBef>
                <a:spcPts val="0"/>
              </a:spcBef>
              <a:spcAft>
                <a:spcPts val="1800"/>
              </a:spcAft>
              <a:buFont typeface="Arial" panose="020B0604020202020204" pitchFamily="34" charset="0"/>
              <a:buChar char="•"/>
            </a:pPr>
            <a:r>
              <a:rPr lang="en-US" sz="1800" dirty="0"/>
              <a:t>More choice of doctors</a:t>
            </a:r>
          </a:p>
        </p:txBody>
      </p:sp>
      <p:sp>
        <p:nvSpPr>
          <p:cNvPr id="16" name="Title 1">
            <a:extLst>
              <a:ext uri="{FF2B5EF4-FFF2-40B4-BE49-F238E27FC236}">
                <a16:creationId xmlns:a16="http://schemas.microsoft.com/office/drawing/2014/main" id="{F866AE5C-F6ED-51EA-B04E-1932748F7776}"/>
              </a:ext>
            </a:extLst>
          </p:cNvPr>
          <p:cNvSpPr>
            <a:spLocks noGrp="1"/>
          </p:cNvSpPr>
          <p:nvPr>
            <p:ph type="title"/>
          </p:nvPr>
        </p:nvSpPr>
        <p:spPr>
          <a:xfrm>
            <a:off x="6778410" y="408045"/>
            <a:ext cx="5232551" cy="1569660"/>
          </a:xfrm>
        </p:spPr>
        <p:txBody>
          <a:bodyPr/>
          <a:lstStyle/>
          <a:p>
            <a:pPr marL="0" indent="0">
              <a:buNone/>
            </a:pPr>
            <a:r>
              <a:rPr lang="en-GB" sz="3200" dirty="0">
                <a:solidFill>
                  <a:schemeClr val="accent6"/>
                </a:solidFill>
              </a:rPr>
              <a:t>Specialist Consultations and Diagnostics</a:t>
            </a:r>
            <a:endParaRPr lang="en-GB" sz="3200" baseline="30000" dirty="0">
              <a:solidFill>
                <a:schemeClr val="accent6"/>
              </a:solidFill>
            </a:endParaRPr>
          </a:p>
        </p:txBody>
      </p:sp>
    </p:spTree>
    <p:extLst>
      <p:ext uri="{BB962C8B-B14F-4D97-AF65-F5344CB8AC3E}">
        <p14:creationId xmlns:p14="http://schemas.microsoft.com/office/powerpoint/2010/main" val="2804403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ndoor, toilet, white, seat&#10;&#10;Description automatically generated">
            <a:extLst>
              <a:ext uri="{FF2B5EF4-FFF2-40B4-BE49-F238E27FC236}">
                <a16:creationId xmlns:a16="http://schemas.microsoft.com/office/drawing/2014/main" id="{1529C9C7-A2C8-43E6-BE26-9F6D44B245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831" y="228483"/>
            <a:ext cx="7649267" cy="6317363"/>
          </a:xfrm>
          <a:prstGeom prst="rect">
            <a:avLst/>
          </a:prstGeom>
        </p:spPr>
      </p:pic>
      <p:sp>
        <p:nvSpPr>
          <p:cNvPr id="9" name="Circle: Hollow 8">
            <a:extLst>
              <a:ext uri="{FF2B5EF4-FFF2-40B4-BE49-F238E27FC236}">
                <a16:creationId xmlns:a16="http://schemas.microsoft.com/office/drawing/2014/main" id="{84EED0FA-BD86-448C-94CD-0BA9AF2CD3A4}"/>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Quick access to high quality MRI, CT and PET scans for fast diagnosis, available on levels 2-4:</a:t>
            </a:r>
          </a:p>
          <a:p>
            <a:pPr marL="285750" indent="-285750">
              <a:spcBef>
                <a:spcPts val="0"/>
              </a:spcBef>
              <a:spcAft>
                <a:spcPts val="1800"/>
              </a:spcAft>
              <a:buFont typeface="Arial" panose="020B0604020202020204" pitchFamily="34" charset="0"/>
              <a:buChar char="•"/>
            </a:pPr>
            <a:r>
              <a:rPr lang="en-US" sz="1800" dirty="0"/>
              <a:t>Choose the location and time</a:t>
            </a:r>
          </a:p>
          <a:p>
            <a:pPr marL="285750" indent="-285750">
              <a:spcBef>
                <a:spcPts val="0"/>
              </a:spcBef>
              <a:spcAft>
                <a:spcPts val="1800"/>
              </a:spcAft>
              <a:buFont typeface="Arial" panose="020B0604020202020204" pitchFamily="34" charset="0"/>
              <a:buChar char="•"/>
            </a:pPr>
            <a:r>
              <a:rPr lang="en-US" sz="1800" dirty="0"/>
              <a:t>You'll be looked after by our professional team</a:t>
            </a:r>
          </a:p>
          <a:p>
            <a:pPr marL="285750" indent="-285750">
              <a:spcBef>
                <a:spcPts val="0"/>
              </a:spcBef>
              <a:spcAft>
                <a:spcPts val="1800"/>
              </a:spcAft>
              <a:buFont typeface="Arial" panose="020B0604020202020204" pitchFamily="34" charset="0"/>
              <a:buChar char="•"/>
            </a:pPr>
            <a:r>
              <a:rPr lang="en-US" sz="1800" dirty="0"/>
              <a:t>MRI and CT scans are unlimited</a:t>
            </a:r>
          </a:p>
          <a:p>
            <a:pPr marL="285750" indent="-285750">
              <a:spcBef>
                <a:spcPts val="0"/>
              </a:spcBef>
              <a:spcAft>
                <a:spcPts val="1800"/>
              </a:spcAft>
              <a:buFont typeface="Arial" panose="020B0604020202020204" pitchFamily="34" charset="0"/>
              <a:buChar char="•"/>
            </a:pPr>
            <a:r>
              <a:rPr lang="en-US" sz="1800" dirty="0"/>
              <a:t>PET scans are limited to one per 12 month period</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Scanning Service</a:t>
            </a:r>
          </a:p>
        </p:txBody>
      </p:sp>
      <p:sp>
        <p:nvSpPr>
          <p:cNvPr id="11" name="Circle: Hollow 10">
            <a:extLst>
              <a:ext uri="{FF2B5EF4-FFF2-40B4-BE49-F238E27FC236}">
                <a16:creationId xmlns:a16="http://schemas.microsoft.com/office/drawing/2014/main" id="{88AC6F5E-484B-40B8-8B55-17BF0FC7324C}"/>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Oval 11">
            <a:extLst>
              <a:ext uri="{FF2B5EF4-FFF2-40B4-BE49-F238E27FC236}">
                <a16:creationId xmlns:a16="http://schemas.microsoft.com/office/drawing/2014/main" id="{C8D14308-C42E-4C12-8A55-5C078E684166}"/>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D06DCFB-67C3-408B-8D70-C0BB59951DF7}"/>
              </a:ext>
            </a:extLst>
          </p:cNvPr>
          <p:cNvSpPr txBox="1"/>
          <p:nvPr/>
        </p:nvSpPr>
        <p:spPr>
          <a:xfrm>
            <a:off x="5557119" y="4834258"/>
            <a:ext cx="1822968" cy="954107"/>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Call the scanning helpline following a referral from your consultant</a:t>
            </a:r>
          </a:p>
        </p:txBody>
      </p:sp>
    </p:spTree>
    <p:extLst>
      <p:ext uri="{BB962C8B-B14F-4D97-AF65-F5344CB8AC3E}">
        <p14:creationId xmlns:p14="http://schemas.microsoft.com/office/powerpoint/2010/main" val="366418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3" title="Your health cash plan (Inc Westfield Rewards)">
            <a:hlinkClick r:id="" action="ppaction://media"/>
            <a:extLst>
              <a:ext uri="{FF2B5EF4-FFF2-40B4-BE49-F238E27FC236}">
                <a16:creationId xmlns:a16="http://schemas.microsoft.com/office/drawing/2014/main" id="{C407C450-95DE-4F96-AE53-5544C990F7A8}"/>
              </a:ext>
            </a:extLst>
          </p:cNvPr>
          <p:cNvPicPr>
            <a:picLocks noRot="1" noChangeAspect="1"/>
          </p:cNvPicPr>
          <p:nvPr>
            <a:videoFile r:link="rId1"/>
          </p:nvPr>
        </p:nvPicPr>
        <p:blipFill>
          <a:blip r:embed="rId4"/>
          <a:stretch>
            <a:fillRect/>
          </a:stretch>
        </p:blipFill>
        <p:spPr>
          <a:xfrm>
            <a:off x="5163990" y="1046653"/>
            <a:ext cx="6776988" cy="3812056"/>
          </a:xfrm>
          <a:prstGeom prst="rect">
            <a:avLst/>
          </a:prstGeom>
        </p:spPr>
      </p:pic>
      <p:sp>
        <p:nvSpPr>
          <p:cNvPr id="11" name="TextBox 10">
            <a:extLst>
              <a:ext uri="{FF2B5EF4-FFF2-40B4-BE49-F238E27FC236}">
                <a16:creationId xmlns:a16="http://schemas.microsoft.com/office/drawing/2014/main" id="{15F8A3FA-367F-40C5-8AB5-B4840A957A7C}"/>
              </a:ext>
            </a:extLst>
          </p:cNvPr>
          <p:cNvSpPr txBox="1"/>
          <p:nvPr/>
        </p:nvSpPr>
        <p:spPr>
          <a:xfrm>
            <a:off x="723965" y="1188990"/>
            <a:ext cx="4440025" cy="1015663"/>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What is a health cash plan?</a:t>
            </a:r>
          </a:p>
        </p:txBody>
      </p:sp>
      <p:sp>
        <p:nvSpPr>
          <p:cNvPr id="12" name="TextBox 11">
            <a:extLst>
              <a:ext uri="{FF2B5EF4-FFF2-40B4-BE49-F238E27FC236}">
                <a16:creationId xmlns:a16="http://schemas.microsoft.com/office/drawing/2014/main" id="{08554C82-3340-478A-B7D0-1DD1274151DC}"/>
              </a:ext>
            </a:extLst>
          </p:cNvPr>
          <p:cNvSpPr txBox="1"/>
          <p:nvPr/>
        </p:nvSpPr>
        <p:spPr>
          <a:xfrm>
            <a:off x="738743" y="2574431"/>
            <a:ext cx="4667884" cy="1938992"/>
          </a:xfrm>
          <a:prstGeom prst="rect">
            <a:avLst/>
          </a:prstGeom>
          <a:noFill/>
        </p:spPr>
        <p:txBody>
          <a:bodyPr wrap="square" rtlCol="0">
            <a:spAutoFit/>
          </a:bodyPr>
          <a:lstStyle/>
          <a:p>
            <a:r>
              <a:rPr lang="en-US" sz="2000" dirty="0">
                <a:solidFill>
                  <a:srgbClr val="5B686E"/>
                </a:solidFill>
                <a:latin typeface="Co Text Light" panose="020B0303060202020204" pitchFamily="34" charset="0"/>
                <a:cs typeface="Co Text Light" panose="020B0303060202020204" pitchFamily="34" charset="0"/>
              </a:rPr>
              <a:t>A health cash plan allows you to claim money back, up to set limits, towards the cost of your essential healthcare, as well as providing access to valuable health and wellbeing services.</a:t>
            </a:r>
            <a:endParaRPr lang="en-GB" sz="2000" dirty="0">
              <a:solidFill>
                <a:srgbClr val="5B686E"/>
              </a:solidFill>
              <a:latin typeface="Co Text Light" panose="020B0303060202020204" pitchFamily="34" charset="0"/>
              <a:cs typeface="Co Text Light" panose="020B0303060202020204" pitchFamily="34" charset="0"/>
            </a:endParaRPr>
          </a:p>
        </p:txBody>
      </p:sp>
      <p:grpSp>
        <p:nvGrpSpPr>
          <p:cNvPr id="3" name="Group 2">
            <a:extLst>
              <a:ext uri="{FF2B5EF4-FFF2-40B4-BE49-F238E27FC236}">
                <a16:creationId xmlns:a16="http://schemas.microsoft.com/office/drawing/2014/main" id="{A655B7DD-893C-471E-9599-26E3BFF62636}"/>
              </a:ext>
            </a:extLst>
          </p:cNvPr>
          <p:cNvGrpSpPr/>
          <p:nvPr/>
        </p:nvGrpSpPr>
        <p:grpSpPr>
          <a:xfrm>
            <a:off x="3819195" y="4883201"/>
            <a:ext cx="1630800" cy="1628966"/>
            <a:chOff x="5715055" y="4874130"/>
            <a:chExt cx="1630800" cy="1628966"/>
          </a:xfrm>
        </p:grpSpPr>
        <p:sp>
          <p:nvSpPr>
            <p:cNvPr id="14" name="Oval 13">
              <a:extLst>
                <a:ext uri="{FF2B5EF4-FFF2-40B4-BE49-F238E27FC236}">
                  <a16:creationId xmlns:a16="http://schemas.microsoft.com/office/drawing/2014/main" id="{F0347FF8-C505-4028-B9BE-57518D69E15C}"/>
                </a:ext>
              </a:extLst>
            </p:cNvPr>
            <p:cNvSpPr/>
            <p:nvPr/>
          </p:nvSpPr>
          <p:spPr>
            <a:xfrm>
              <a:off x="5715055" y="4874130"/>
              <a:ext cx="1630800" cy="16289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Piggy Bank outline">
              <a:extLst>
                <a:ext uri="{FF2B5EF4-FFF2-40B4-BE49-F238E27FC236}">
                  <a16:creationId xmlns:a16="http://schemas.microsoft.com/office/drawing/2014/main" id="{2BEC7C06-494F-43F3-A84F-E4E65D0D02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92842" y="5051000"/>
              <a:ext cx="1275226" cy="1275226"/>
            </a:xfrm>
            <a:prstGeom prst="rect">
              <a:avLst/>
            </a:prstGeom>
          </p:spPr>
        </p:pic>
      </p:grpSp>
    </p:spTree>
    <p:extLst>
      <p:ext uri="{BB962C8B-B14F-4D97-AF65-F5344CB8AC3E}">
        <p14:creationId xmlns:p14="http://schemas.microsoft.com/office/powerpoint/2010/main" val="126422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using a computer&#10;&#10;Description automatically generated with low confidence">
            <a:extLst>
              <a:ext uri="{FF2B5EF4-FFF2-40B4-BE49-F238E27FC236}">
                <a16:creationId xmlns:a16="http://schemas.microsoft.com/office/drawing/2014/main" id="{CEABCDAD-3B2B-46E3-9E80-AB8267AA8B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998208"/>
            <a:ext cx="7240500" cy="4827000"/>
          </a:xfrm>
          <a:prstGeom prst="rect">
            <a:avLst/>
          </a:prstGeom>
        </p:spPr>
      </p:pic>
      <p:grpSp>
        <p:nvGrpSpPr>
          <p:cNvPr id="4" name="Group 3">
            <a:extLst>
              <a:ext uri="{FF2B5EF4-FFF2-40B4-BE49-F238E27FC236}">
                <a16:creationId xmlns:a16="http://schemas.microsoft.com/office/drawing/2014/main" id="{233DE0A8-A756-4F1D-8376-28472C98EAAC}"/>
              </a:ext>
            </a:extLst>
          </p:cNvPr>
          <p:cNvGrpSpPr/>
          <p:nvPr/>
        </p:nvGrpSpPr>
        <p:grpSpPr>
          <a:xfrm>
            <a:off x="3987939" y="-1971000"/>
            <a:ext cx="10800000" cy="10800000"/>
            <a:chOff x="3987939" y="-1971000"/>
            <a:chExt cx="10800000" cy="10800000"/>
          </a:xfrm>
        </p:grpSpPr>
        <p:sp>
          <p:nvSpPr>
            <p:cNvPr id="9" name="Circle: Hollow 8">
              <a:extLst>
                <a:ext uri="{FF2B5EF4-FFF2-40B4-BE49-F238E27FC236}">
                  <a16:creationId xmlns:a16="http://schemas.microsoft.com/office/drawing/2014/main" id="{495F7623-7414-4BE0-ABDE-D33616E5216B}"/>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Circle: Hollow 9">
              <a:extLst>
                <a:ext uri="{FF2B5EF4-FFF2-40B4-BE49-F238E27FC236}">
                  <a16:creationId xmlns:a16="http://schemas.microsoft.com/office/drawing/2014/main" id="{E91A6832-A2A1-4E05-8046-4E975B4BF5EE}"/>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Oval 10">
              <a:extLst>
                <a:ext uri="{FF2B5EF4-FFF2-40B4-BE49-F238E27FC236}">
                  <a16:creationId xmlns:a16="http://schemas.microsoft.com/office/drawing/2014/main" id="{2A6A2BA7-8547-437B-8C3D-AC1FC0DA4E5E}"/>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a:xfrm>
            <a:off x="723965" y="2249488"/>
            <a:ext cx="4732631" cy="4125912"/>
          </a:xfrm>
        </p:spPr>
        <p:txBody>
          <a:bodyPr vert="horz" lIns="91440" tIns="45720" rIns="91440" bIns="45720" rtlCol="0">
            <a:noAutofit/>
          </a:bodyPr>
          <a:lstStyle/>
          <a:p>
            <a:pPr>
              <a:lnSpc>
                <a:spcPct val="120000"/>
              </a:lnSpc>
              <a:spcBef>
                <a:spcPts val="0"/>
              </a:spcBef>
              <a:spcAft>
                <a:spcPts val="1800"/>
              </a:spcAft>
            </a:pPr>
            <a:r>
              <a:rPr lang="en-US" sz="1800" dirty="0"/>
              <a:t>Freephone telephone access to confidential guidance on medical, legal or domestic issues from qualified counsellors, legal advisors and nurses.</a:t>
            </a:r>
          </a:p>
          <a:p>
            <a:pPr>
              <a:lnSpc>
                <a:spcPct val="120000"/>
              </a:lnSpc>
              <a:spcBef>
                <a:spcPts val="0"/>
              </a:spcBef>
              <a:spcAft>
                <a:spcPts val="1800"/>
              </a:spcAft>
            </a:pPr>
            <a:r>
              <a:rPr lang="en-US" sz="1800" dirty="0"/>
              <a:t>Access to the Wisdom app which includes mood trackers, four-week plans, mini health checks, webinars and more. </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723966" y="404667"/>
            <a:ext cx="4737020" cy="1569660"/>
          </a:xfrm>
        </p:spPr>
        <p:txBody>
          <a:bodyPr/>
          <a:lstStyle/>
          <a:p>
            <a:pPr marL="0" indent="0">
              <a:buNone/>
            </a:pPr>
            <a:r>
              <a:rPr lang="en-US" sz="3200" dirty="0">
                <a:solidFill>
                  <a:schemeClr val="accent6"/>
                </a:solidFill>
              </a:rPr>
              <a:t>24 Hour Advice and Information Line and online resources</a:t>
            </a:r>
          </a:p>
        </p:txBody>
      </p:sp>
      <p:sp>
        <p:nvSpPr>
          <p:cNvPr id="7" name="TextBox 6">
            <a:extLst>
              <a:ext uri="{FF2B5EF4-FFF2-40B4-BE49-F238E27FC236}">
                <a16:creationId xmlns:a16="http://schemas.microsoft.com/office/drawing/2014/main" id="{7D06DCFB-67C3-408B-8D70-C0BB59951DF7}"/>
              </a:ext>
            </a:extLst>
          </p:cNvPr>
          <p:cNvSpPr txBox="1"/>
          <p:nvPr/>
        </p:nvSpPr>
        <p:spPr>
          <a:xfrm>
            <a:off x="5751262" y="4861836"/>
            <a:ext cx="1380895"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Call the freephone line 24/7</a:t>
            </a:r>
          </a:p>
        </p:txBody>
      </p:sp>
    </p:spTree>
    <p:extLst>
      <p:ext uri="{BB962C8B-B14F-4D97-AF65-F5344CB8AC3E}">
        <p14:creationId xmlns:p14="http://schemas.microsoft.com/office/powerpoint/2010/main" val="876760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56555B4-CE17-E01C-499D-56CD834B3FF1}"/>
              </a:ext>
            </a:extLst>
          </p:cNvPr>
          <p:cNvGrpSpPr/>
          <p:nvPr/>
        </p:nvGrpSpPr>
        <p:grpSpPr>
          <a:xfrm>
            <a:off x="83129" y="1087561"/>
            <a:ext cx="5196534" cy="4999202"/>
            <a:chOff x="1127062" y="2142396"/>
            <a:chExt cx="5441250" cy="5234625"/>
          </a:xfrm>
        </p:grpSpPr>
        <p:pic>
          <p:nvPicPr>
            <p:cNvPr id="18" name="bg object 18">
              <a:extLst>
                <a:ext uri="{FF2B5EF4-FFF2-40B4-BE49-F238E27FC236}">
                  <a16:creationId xmlns:a16="http://schemas.microsoft.com/office/drawing/2014/main" id="{F6064749-CA76-DB73-CDAD-D857EAD465BD}"/>
                </a:ext>
              </a:extLst>
            </p:cNvPr>
            <p:cNvPicPr/>
            <p:nvPr/>
          </p:nvPicPr>
          <p:blipFill>
            <a:blip r:embed="rId3" cstate="print"/>
            <a:stretch>
              <a:fillRect/>
            </a:stretch>
          </p:blipFill>
          <p:spPr>
            <a:xfrm>
              <a:off x="1127062" y="2990650"/>
              <a:ext cx="1979606" cy="3706550"/>
            </a:xfrm>
            <a:prstGeom prst="rect">
              <a:avLst/>
            </a:prstGeom>
          </p:spPr>
        </p:pic>
        <p:pic>
          <p:nvPicPr>
            <p:cNvPr id="19" name="bg object 19">
              <a:extLst>
                <a:ext uri="{FF2B5EF4-FFF2-40B4-BE49-F238E27FC236}">
                  <a16:creationId xmlns:a16="http://schemas.microsoft.com/office/drawing/2014/main" id="{29DAE6DD-E8C2-0A59-FB48-3A4FD99DEDF1}"/>
                </a:ext>
              </a:extLst>
            </p:cNvPr>
            <p:cNvPicPr/>
            <p:nvPr/>
          </p:nvPicPr>
          <p:blipFill>
            <a:blip r:embed="rId4" cstate="print"/>
            <a:stretch>
              <a:fillRect/>
            </a:stretch>
          </p:blipFill>
          <p:spPr>
            <a:xfrm>
              <a:off x="4872583" y="3125891"/>
              <a:ext cx="1695729" cy="3432347"/>
            </a:xfrm>
            <a:prstGeom prst="rect">
              <a:avLst/>
            </a:prstGeom>
          </p:spPr>
        </p:pic>
        <p:pic>
          <p:nvPicPr>
            <p:cNvPr id="20" name="bg object 20">
              <a:extLst>
                <a:ext uri="{FF2B5EF4-FFF2-40B4-BE49-F238E27FC236}">
                  <a16:creationId xmlns:a16="http://schemas.microsoft.com/office/drawing/2014/main" id="{363167F8-F36B-15E5-F13D-6DE9E0787CBA}"/>
                </a:ext>
              </a:extLst>
            </p:cNvPr>
            <p:cNvPicPr/>
            <p:nvPr/>
          </p:nvPicPr>
          <p:blipFill>
            <a:blip r:embed="rId5" cstate="print"/>
            <a:stretch>
              <a:fillRect/>
            </a:stretch>
          </p:blipFill>
          <p:spPr>
            <a:xfrm>
              <a:off x="2530397" y="2142396"/>
              <a:ext cx="2795725" cy="5234625"/>
            </a:xfrm>
            <a:prstGeom prst="rect">
              <a:avLst/>
            </a:prstGeom>
          </p:spPr>
        </p:pic>
      </p:grpSp>
      <p:sp>
        <p:nvSpPr>
          <p:cNvPr id="8" name="Title 3">
            <a:extLst>
              <a:ext uri="{FF2B5EF4-FFF2-40B4-BE49-F238E27FC236}">
                <a16:creationId xmlns:a16="http://schemas.microsoft.com/office/drawing/2014/main" id="{7E473EB8-9603-4227-9E19-8DBC1872BA2D}"/>
              </a:ext>
            </a:extLst>
          </p:cNvPr>
          <p:cNvSpPr txBox="1">
            <a:spLocks/>
          </p:cNvSpPr>
          <p:nvPr/>
        </p:nvSpPr>
        <p:spPr>
          <a:xfrm>
            <a:off x="6778363" y="976372"/>
            <a:ext cx="4736688" cy="577728"/>
          </a:xfrm>
          <a:prstGeom prst="rect">
            <a:avLst/>
          </a:prstGeom>
        </p:spPr>
        <p:txBody>
          <a:bodyPr/>
          <a:lst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5B686E"/>
                </a:solidFill>
                <a:effectLst/>
                <a:uLnTx/>
                <a:uFillTx/>
                <a:latin typeface="Co Text Light"/>
                <a:ea typeface="+mj-ea"/>
                <a:cs typeface="+mj-cs"/>
              </a:rPr>
              <a:t>Wisdom</a:t>
            </a:r>
          </a:p>
        </p:txBody>
      </p:sp>
      <p:sp>
        <p:nvSpPr>
          <p:cNvPr id="9" name="Text Placeholder 3">
            <a:extLst>
              <a:ext uri="{FF2B5EF4-FFF2-40B4-BE49-F238E27FC236}">
                <a16:creationId xmlns:a16="http://schemas.microsoft.com/office/drawing/2014/main" id="{33599ED7-A4D9-4491-9D06-79F2B6635787}"/>
              </a:ext>
            </a:extLst>
          </p:cNvPr>
          <p:cNvSpPr txBox="1">
            <a:spLocks/>
          </p:cNvSpPr>
          <p:nvPr/>
        </p:nvSpPr>
        <p:spPr>
          <a:xfrm>
            <a:off x="6778577" y="1702118"/>
            <a:ext cx="4499023" cy="3869787"/>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
                <a:srgbClr val="5D686E"/>
              </a:buClr>
              <a:buSzTx/>
              <a:buFont typeface="Arial" panose="020B0604020202020204" pitchFamily="34" charset="0"/>
              <a:buNone/>
              <a:tabLst/>
              <a:defRPr/>
            </a:pPr>
            <a:r>
              <a:rPr kumimoji="0" lang="en-US" sz="1400" b="0" i="0" u="none" strike="noStrike" kern="1200" cap="none" spc="0" normalizeH="0" baseline="0" noProof="0" dirty="0">
                <a:ln>
                  <a:noFill/>
                </a:ln>
                <a:solidFill>
                  <a:srgbClr val="5B686E"/>
                </a:solidFill>
                <a:effectLst/>
                <a:uLnTx/>
                <a:uFillTx/>
                <a:latin typeface="Co Text Light"/>
                <a:ea typeface="+mn-ea"/>
                <a:cs typeface="+mn-cs"/>
              </a:rPr>
              <a:t>The Wisdom app gives you access to a range of interactive tools and features, helping you track your wellness, improve your mental health and stay resilient during tough times, including:</a:t>
            </a:r>
          </a:p>
          <a:p>
            <a:pPr marL="228600" marR="0" lvl="0" indent="-228600" algn="l" defTabSz="914400" rtl="0" eaLnBrk="1" fontAlgn="auto" latinLnBrk="0" hangingPunct="1">
              <a:lnSpc>
                <a:spcPct val="120000"/>
              </a:lnSpc>
              <a:spcBef>
                <a:spcPts val="0"/>
              </a:spcBef>
              <a:spcAft>
                <a:spcPts val="600"/>
              </a:spcAft>
              <a:buClr>
                <a:srgbClr val="5D686E"/>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B686E"/>
                </a:solidFill>
                <a:effectLst/>
                <a:uLnTx/>
                <a:uFillTx/>
                <a:latin typeface="Co Text Light"/>
                <a:ea typeface="+mn-ea"/>
                <a:cs typeface="+mn-cs"/>
              </a:rPr>
              <a:t>Live chat and support</a:t>
            </a:r>
          </a:p>
          <a:p>
            <a:pPr marL="228600" marR="0" lvl="0" indent="-228600" algn="l" defTabSz="914400" rtl="0" eaLnBrk="1" fontAlgn="auto" latinLnBrk="0" hangingPunct="1">
              <a:lnSpc>
                <a:spcPct val="120000"/>
              </a:lnSpc>
              <a:spcBef>
                <a:spcPts val="0"/>
              </a:spcBef>
              <a:spcAft>
                <a:spcPts val="600"/>
              </a:spcAft>
              <a:buClr>
                <a:srgbClr val="5D686E"/>
              </a:buClr>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5B686E"/>
                </a:solidFill>
                <a:effectLst/>
                <a:uLnTx/>
                <a:uFillTx/>
                <a:latin typeface="Co Text Light"/>
                <a:ea typeface="+mn-ea"/>
                <a:cs typeface="+mn-cs"/>
              </a:rPr>
              <a:t>Personalised</a:t>
            </a:r>
            <a:r>
              <a:rPr kumimoji="0" lang="en-US" sz="1400" b="0" i="0" u="none" strike="noStrike" kern="1200" cap="none" spc="0" normalizeH="0" baseline="0" noProof="0" dirty="0">
                <a:ln>
                  <a:noFill/>
                </a:ln>
                <a:solidFill>
                  <a:srgbClr val="5B686E"/>
                </a:solidFill>
                <a:effectLst/>
                <a:uLnTx/>
                <a:uFillTx/>
                <a:latin typeface="Co Text Light"/>
                <a:ea typeface="+mn-ea"/>
                <a:cs typeface="+mn-cs"/>
              </a:rPr>
              <a:t> homepage</a:t>
            </a:r>
          </a:p>
          <a:p>
            <a:pPr marL="228600" marR="0" lvl="0" indent="-228600" algn="l" defTabSz="914400" rtl="0" eaLnBrk="1" fontAlgn="auto" latinLnBrk="0" hangingPunct="1">
              <a:lnSpc>
                <a:spcPct val="120000"/>
              </a:lnSpc>
              <a:spcBef>
                <a:spcPts val="0"/>
              </a:spcBef>
              <a:spcAft>
                <a:spcPts val="600"/>
              </a:spcAft>
              <a:buClr>
                <a:srgbClr val="5D686E"/>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B686E"/>
                </a:solidFill>
                <a:effectLst/>
                <a:uLnTx/>
                <a:uFillTx/>
                <a:latin typeface="Co Text Light"/>
                <a:ea typeface="+mn-ea"/>
                <a:cs typeface="+mn-cs"/>
              </a:rPr>
              <a:t>Interactive mood tracker</a:t>
            </a:r>
          </a:p>
          <a:p>
            <a:pPr marL="228600" marR="0" lvl="0" indent="-228600" algn="l" defTabSz="914400" rtl="0" eaLnBrk="1" fontAlgn="auto" latinLnBrk="0" hangingPunct="1">
              <a:lnSpc>
                <a:spcPct val="120000"/>
              </a:lnSpc>
              <a:spcBef>
                <a:spcPts val="0"/>
              </a:spcBef>
              <a:spcAft>
                <a:spcPts val="600"/>
              </a:spcAft>
              <a:buClr>
                <a:srgbClr val="5D686E"/>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B686E"/>
                </a:solidFill>
                <a:effectLst/>
                <a:uLnTx/>
                <a:uFillTx/>
                <a:latin typeface="Co Text Light"/>
                <a:ea typeface="+mn-ea"/>
                <a:cs typeface="+mn-cs"/>
              </a:rPr>
              <a:t>Wellbeing trackers</a:t>
            </a:r>
          </a:p>
          <a:p>
            <a:pPr marL="228600" marR="0" lvl="0" indent="-228600" algn="l" defTabSz="914400" rtl="0" eaLnBrk="1" fontAlgn="auto" latinLnBrk="0" hangingPunct="1">
              <a:lnSpc>
                <a:spcPct val="120000"/>
              </a:lnSpc>
              <a:spcBef>
                <a:spcPts val="0"/>
              </a:spcBef>
              <a:spcAft>
                <a:spcPts val="600"/>
              </a:spcAft>
              <a:buClr>
                <a:srgbClr val="5D686E"/>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B686E"/>
                </a:solidFill>
                <a:effectLst/>
                <a:uLnTx/>
                <a:uFillTx/>
                <a:latin typeface="Co Text Light"/>
                <a:ea typeface="+mn-ea"/>
                <a:cs typeface="+mn-cs"/>
              </a:rPr>
              <a:t>Four-week health plans</a:t>
            </a:r>
          </a:p>
          <a:p>
            <a:pPr marL="228600" marR="0" lvl="0" indent="-228600" algn="l" defTabSz="914400" rtl="0" eaLnBrk="1" fontAlgn="auto" latinLnBrk="0" hangingPunct="1">
              <a:lnSpc>
                <a:spcPct val="120000"/>
              </a:lnSpc>
              <a:spcBef>
                <a:spcPts val="0"/>
              </a:spcBef>
              <a:spcAft>
                <a:spcPts val="600"/>
              </a:spcAft>
              <a:buClr>
                <a:srgbClr val="5D686E"/>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B686E"/>
                </a:solidFill>
                <a:effectLst/>
                <a:uLnTx/>
                <a:uFillTx/>
                <a:latin typeface="Co Text Light"/>
                <a:ea typeface="+mn-ea"/>
                <a:cs typeface="+mn-cs"/>
              </a:rPr>
              <a:t>Mini health checks</a:t>
            </a:r>
          </a:p>
          <a:p>
            <a:pPr marL="228600" marR="0" lvl="0" indent="-228600" algn="l" defTabSz="914400" rtl="0" eaLnBrk="1" fontAlgn="auto" latinLnBrk="0" hangingPunct="1">
              <a:lnSpc>
                <a:spcPct val="120000"/>
              </a:lnSpc>
              <a:spcBef>
                <a:spcPts val="0"/>
              </a:spcBef>
              <a:spcAft>
                <a:spcPts val="1200"/>
              </a:spcAft>
              <a:buClr>
                <a:srgbClr val="5D686E"/>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B686E"/>
                </a:solidFill>
                <a:effectLst/>
                <a:uLnTx/>
                <a:uFillTx/>
                <a:latin typeface="Co Text Light"/>
                <a:ea typeface="+mn-ea"/>
                <a:cs typeface="+mn-cs"/>
              </a:rPr>
              <a:t>Breathing techniques</a:t>
            </a:r>
          </a:p>
        </p:txBody>
      </p:sp>
      <p:sp>
        <p:nvSpPr>
          <p:cNvPr id="13" name="Circle: Hollow 12">
            <a:extLst>
              <a:ext uri="{FF2B5EF4-FFF2-40B4-BE49-F238E27FC236}">
                <a16:creationId xmlns:a16="http://schemas.microsoft.com/office/drawing/2014/main" id="{30893CF3-EEB6-4098-89BD-2CBDCD009993}"/>
              </a:ext>
            </a:extLst>
          </p:cNvPr>
          <p:cNvSpPr/>
          <p:nvPr/>
        </p:nvSpPr>
        <p:spPr>
          <a:xfrm>
            <a:off x="-741340" y="156549"/>
            <a:ext cx="7022761" cy="7022761"/>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 Text Light"/>
              <a:ea typeface="+mn-ea"/>
              <a:cs typeface="+mn-cs"/>
            </a:endParaRPr>
          </a:p>
        </p:txBody>
      </p:sp>
      <p:pic>
        <p:nvPicPr>
          <p:cNvPr id="2" name="Picture 1">
            <a:extLst>
              <a:ext uri="{FF2B5EF4-FFF2-40B4-BE49-F238E27FC236}">
                <a16:creationId xmlns:a16="http://schemas.microsoft.com/office/drawing/2014/main" id="{901A9587-D830-7034-9A3D-C715FACB4D27}"/>
              </a:ext>
            </a:extLst>
          </p:cNvPr>
          <p:cNvPicPr>
            <a:picLocks noChangeAspect="1"/>
          </p:cNvPicPr>
          <p:nvPr/>
        </p:nvPicPr>
        <p:blipFill>
          <a:blip r:embed="rId6"/>
          <a:srcRect/>
          <a:stretch/>
        </p:blipFill>
        <p:spPr>
          <a:xfrm>
            <a:off x="7523357" y="5576435"/>
            <a:ext cx="928736" cy="928736"/>
          </a:xfrm>
          <a:prstGeom prst="rect">
            <a:avLst/>
          </a:prstGeom>
        </p:spPr>
      </p:pic>
      <p:pic>
        <p:nvPicPr>
          <p:cNvPr id="3" name="Picture 2">
            <a:extLst>
              <a:ext uri="{FF2B5EF4-FFF2-40B4-BE49-F238E27FC236}">
                <a16:creationId xmlns:a16="http://schemas.microsoft.com/office/drawing/2014/main" id="{C33CEAC6-37D3-4325-21E7-70502CF34079}"/>
              </a:ext>
            </a:extLst>
          </p:cNvPr>
          <p:cNvPicPr>
            <a:picLocks noChangeAspect="1"/>
          </p:cNvPicPr>
          <p:nvPr/>
        </p:nvPicPr>
        <p:blipFill>
          <a:blip r:embed="rId7"/>
          <a:srcRect/>
          <a:stretch/>
        </p:blipFill>
        <p:spPr>
          <a:xfrm>
            <a:off x="10886220" y="5576436"/>
            <a:ext cx="928735" cy="928735"/>
          </a:xfrm>
          <a:prstGeom prst="rect">
            <a:avLst/>
          </a:prstGeom>
        </p:spPr>
      </p:pic>
      <p:pic>
        <p:nvPicPr>
          <p:cNvPr id="4" name="Picture 3" descr="A picture containing text, font, screenshot, graphics&#10;&#10;Description automatically generated">
            <a:extLst>
              <a:ext uri="{FF2B5EF4-FFF2-40B4-BE49-F238E27FC236}">
                <a16:creationId xmlns:a16="http://schemas.microsoft.com/office/drawing/2014/main" id="{B8CBEA34-1619-5301-B6F0-C995A461D35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8244"/>
          <a:stretch/>
        </p:blipFill>
        <p:spPr>
          <a:xfrm>
            <a:off x="5649276" y="5751939"/>
            <a:ext cx="1703982" cy="577728"/>
          </a:xfrm>
          <a:prstGeom prst="rect">
            <a:avLst/>
          </a:prstGeom>
        </p:spPr>
      </p:pic>
      <p:pic>
        <p:nvPicPr>
          <p:cNvPr id="5" name="Picture 4" descr="A picture containing text, font, screenshot, graphics&#10;&#10;Description automatically generated">
            <a:extLst>
              <a:ext uri="{FF2B5EF4-FFF2-40B4-BE49-F238E27FC236}">
                <a16:creationId xmlns:a16="http://schemas.microsoft.com/office/drawing/2014/main" id="{5B3986F6-475A-D43F-B59F-B034A663017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3982"/>
          <a:stretch/>
        </p:blipFill>
        <p:spPr>
          <a:xfrm>
            <a:off x="9012138" y="5783964"/>
            <a:ext cx="1703982" cy="513678"/>
          </a:xfrm>
          <a:prstGeom prst="rect">
            <a:avLst/>
          </a:prstGeom>
        </p:spPr>
      </p:pic>
    </p:spTree>
    <p:extLst>
      <p:ext uri="{BB962C8B-B14F-4D97-AF65-F5344CB8AC3E}">
        <p14:creationId xmlns:p14="http://schemas.microsoft.com/office/powerpoint/2010/main" val="40410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8A8BE3A-9B42-45C6-A488-E660FA2B4DC9}"/>
              </a:ext>
            </a:extLst>
          </p:cNvPr>
          <p:cNvSpPr/>
          <p:nvPr/>
        </p:nvSpPr>
        <p:spPr>
          <a:xfrm>
            <a:off x="192345" y="1839872"/>
            <a:ext cx="4928907" cy="4928907"/>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Included with the 24 Hour Advice and Information Line is up to 6 sessions of structured counselling:</a:t>
            </a:r>
          </a:p>
          <a:p>
            <a:pPr marL="285750" indent="-285750">
              <a:spcBef>
                <a:spcPts val="0"/>
              </a:spcBef>
              <a:spcAft>
                <a:spcPts val="1800"/>
              </a:spcAft>
              <a:buFont typeface="Arial" panose="020B0604020202020204" pitchFamily="34" charset="0"/>
              <a:buChar char="•"/>
            </a:pPr>
            <a:r>
              <a:rPr lang="en-US" sz="1800" dirty="0"/>
              <a:t>If recommended by your telephone counsellor</a:t>
            </a:r>
          </a:p>
          <a:p>
            <a:pPr marL="285750" indent="-285750">
              <a:spcBef>
                <a:spcPts val="0"/>
              </a:spcBef>
              <a:spcAft>
                <a:spcPts val="1800"/>
              </a:spcAft>
              <a:buFont typeface="Arial" panose="020B0604020202020204" pitchFamily="34" charset="0"/>
              <a:buChar char="•"/>
            </a:pPr>
            <a:r>
              <a:rPr lang="en-US" sz="1800" dirty="0"/>
              <a:t>Face-to-face, over the phone or video call</a:t>
            </a:r>
          </a:p>
          <a:p>
            <a:pPr marL="285750" indent="-285750">
              <a:spcBef>
                <a:spcPts val="0"/>
              </a:spcBef>
              <a:spcAft>
                <a:spcPts val="1800"/>
              </a:spcAft>
              <a:buFont typeface="Arial" panose="020B0604020202020204" pitchFamily="34" charset="0"/>
              <a:buChar char="•"/>
            </a:pPr>
            <a:r>
              <a:rPr lang="en-US" sz="1800" dirty="0"/>
              <a:t>Could be Cognitive Behavioural Therapy</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pPr marL="0" indent="0">
              <a:buNone/>
            </a:pPr>
            <a:r>
              <a:rPr lang="en-US" sz="3200" dirty="0">
                <a:solidFill>
                  <a:schemeClr val="accent6"/>
                </a:solidFill>
              </a:rPr>
              <a:t>Structured Counselling</a:t>
            </a:r>
          </a:p>
        </p:txBody>
      </p:sp>
      <p:sp>
        <p:nvSpPr>
          <p:cNvPr id="10" name="Oval 9">
            <a:extLst>
              <a:ext uri="{FF2B5EF4-FFF2-40B4-BE49-F238E27FC236}">
                <a16:creationId xmlns:a16="http://schemas.microsoft.com/office/drawing/2014/main" id="{A9ED3380-30F2-428C-9FD7-A48FF5EB9E45}"/>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927BEA6-1907-4C65-8458-70B8B0921BCA}"/>
              </a:ext>
            </a:extLst>
          </p:cNvPr>
          <p:cNvSpPr txBox="1"/>
          <p:nvPr/>
        </p:nvSpPr>
        <p:spPr>
          <a:xfrm>
            <a:off x="4223926" y="997991"/>
            <a:ext cx="1366179" cy="1015663"/>
          </a:xfrm>
          <a:prstGeom prst="rect">
            <a:avLst/>
          </a:prstGeom>
          <a:noFill/>
        </p:spPr>
        <p:txBody>
          <a:bodyPr wrap="square" rtlCol="0">
            <a:spAutoFit/>
          </a:bodyPr>
          <a:lstStyle/>
          <a:p>
            <a:pPr>
              <a:spcAft>
                <a:spcPts val="200"/>
              </a:spcAft>
            </a:pPr>
            <a:r>
              <a:rPr lang="en-GB" sz="2000" dirty="0">
                <a:solidFill>
                  <a:schemeClr val="bg1"/>
                </a:solidFill>
                <a:latin typeface="Co Text Light" panose="020B0303060202020204" pitchFamily="34" charset="0"/>
                <a:cs typeface="Co Text Light" panose="020B0303060202020204" pitchFamily="34" charset="0"/>
              </a:rPr>
              <a:t>Available on all levels</a:t>
            </a:r>
          </a:p>
        </p:txBody>
      </p:sp>
    </p:spTree>
    <p:extLst>
      <p:ext uri="{BB962C8B-B14F-4D97-AF65-F5344CB8AC3E}">
        <p14:creationId xmlns:p14="http://schemas.microsoft.com/office/powerpoint/2010/main" val="1523163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urtain, person&#10;&#10;Description automatically generated">
            <a:extLst>
              <a:ext uri="{FF2B5EF4-FFF2-40B4-BE49-F238E27FC236}">
                <a16:creationId xmlns:a16="http://schemas.microsoft.com/office/drawing/2014/main" id="{04A90BA2-113B-4F07-B3F8-16E9E2F75B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739" y="580587"/>
            <a:ext cx="7866197" cy="5244131"/>
          </a:xfrm>
          <a:prstGeom prst="rect">
            <a:avLst/>
          </a:prstGeom>
        </p:spPr>
      </p:pic>
      <p:grpSp>
        <p:nvGrpSpPr>
          <p:cNvPr id="14" name="Group 13">
            <a:extLst>
              <a:ext uri="{FF2B5EF4-FFF2-40B4-BE49-F238E27FC236}">
                <a16:creationId xmlns:a16="http://schemas.microsoft.com/office/drawing/2014/main" id="{7261E90E-57E2-4304-9D6E-BC423FF72B65}"/>
              </a:ext>
            </a:extLst>
          </p:cNvPr>
          <p:cNvGrpSpPr/>
          <p:nvPr/>
        </p:nvGrpSpPr>
        <p:grpSpPr>
          <a:xfrm>
            <a:off x="-2847802" y="-2796662"/>
            <a:ext cx="11978762" cy="11978762"/>
            <a:chOff x="-2847802" y="-2796662"/>
            <a:chExt cx="11978762" cy="11978762"/>
          </a:xfrm>
        </p:grpSpPr>
        <p:sp>
          <p:nvSpPr>
            <p:cNvPr id="15" name="Circle: Hollow 14">
              <a:extLst>
                <a:ext uri="{FF2B5EF4-FFF2-40B4-BE49-F238E27FC236}">
                  <a16:creationId xmlns:a16="http://schemas.microsoft.com/office/drawing/2014/main" id="{ED2B3C08-A29F-49DD-996E-9A847CC70D8E}"/>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Circle: Hollow 16">
              <a:extLst>
                <a:ext uri="{FF2B5EF4-FFF2-40B4-BE49-F238E27FC236}">
                  <a16:creationId xmlns:a16="http://schemas.microsoft.com/office/drawing/2014/main" id="{0661507E-C595-4FCB-936D-4B6552B370CE}"/>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Oval 17">
              <a:extLst>
                <a:ext uri="{FF2B5EF4-FFF2-40B4-BE49-F238E27FC236}">
                  <a16:creationId xmlns:a16="http://schemas.microsoft.com/office/drawing/2014/main" id="{2EF0F127-4FD5-4B4B-8946-910BA833B969}"/>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You can claim for your kids up to their 22</a:t>
            </a:r>
            <a:r>
              <a:rPr lang="en-US" sz="1800" baseline="30000" dirty="0"/>
              <a:t>nd</a:t>
            </a:r>
            <a:r>
              <a:rPr lang="en-US" sz="1800" dirty="0"/>
              <a:t> Birthday on: </a:t>
            </a:r>
          </a:p>
          <a:p>
            <a:pPr marL="285750" indent="-285750">
              <a:spcBef>
                <a:spcPts val="0"/>
              </a:spcBef>
              <a:spcAft>
                <a:spcPts val="1200"/>
              </a:spcAft>
              <a:buFont typeface="Arial" panose="020B0604020202020204" pitchFamily="34" charset="0"/>
              <a:buChar char="•"/>
            </a:pPr>
            <a:r>
              <a:rPr lang="en-US" sz="1800" dirty="0"/>
              <a:t>Optical</a:t>
            </a:r>
          </a:p>
          <a:p>
            <a:pPr marL="285750" indent="-285750">
              <a:spcBef>
                <a:spcPts val="0"/>
              </a:spcBef>
              <a:spcAft>
                <a:spcPts val="1200"/>
              </a:spcAft>
              <a:buFont typeface="Arial" panose="020B0604020202020204" pitchFamily="34" charset="0"/>
              <a:buChar char="•"/>
            </a:pPr>
            <a:r>
              <a:rPr lang="en-US" sz="1800" dirty="0"/>
              <a:t>Dental</a:t>
            </a:r>
          </a:p>
          <a:p>
            <a:pPr marL="285750" indent="-285750">
              <a:spcBef>
                <a:spcPts val="0"/>
              </a:spcBef>
              <a:spcAft>
                <a:spcPts val="1200"/>
              </a:spcAft>
              <a:buFont typeface="Arial" panose="020B0604020202020204" pitchFamily="34" charset="0"/>
              <a:buChar char="•"/>
            </a:pPr>
            <a:r>
              <a:rPr lang="en-US" sz="1800" dirty="0"/>
              <a:t>Dental Accident</a:t>
            </a:r>
          </a:p>
          <a:p>
            <a:pPr marL="285750" indent="-285750">
              <a:spcBef>
                <a:spcPts val="0"/>
              </a:spcBef>
              <a:spcAft>
                <a:spcPts val="1200"/>
              </a:spcAft>
              <a:buFont typeface="Arial" panose="020B0604020202020204" pitchFamily="34" charset="0"/>
              <a:buChar char="•"/>
            </a:pPr>
            <a:r>
              <a:rPr lang="en-US" sz="1800" dirty="0"/>
              <a:t>Chiropody</a:t>
            </a:r>
          </a:p>
          <a:p>
            <a:pPr marL="285750" indent="-285750">
              <a:spcBef>
                <a:spcPts val="0"/>
              </a:spcBef>
              <a:spcAft>
                <a:spcPts val="1200"/>
              </a:spcAft>
              <a:buFont typeface="Arial" panose="020B0604020202020204" pitchFamily="34" charset="0"/>
              <a:buChar char="•"/>
            </a:pPr>
            <a:r>
              <a:rPr lang="en-US" sz="1800" dirty="0"/>
              <a:t>Therapy Treatments</a:t>
            </a:r>
          </a:p>
          <a:p>
            <a:pPr marL="285750" indent="-285750">
              <a:spcBef>
                <a:spcPts val="0"/>
              </a:spcBef>
              <a:spcAft>
                <a:spcPts val="1200"/>
              </a:spcAft>
              <a:buFont typeface="Arial" panose="020B0604020202020204" pitchFamily="34" charset="0"/>
              <a:buChar char="•"/>
            </a:pPr>
            <a:r>
              <a:rPr lang="en-US" sz="1800" dirty="0"/>
              <a:t>Specialist Consultations and Diagnostics</a:t>
            </a:r>
          </a:p>
          <a:p>
            <a:pPr>
              <a:spcBef>
                <a:spcPts val="0"/>
              </a:spcBef>
              <a:spcAft>
                <a:spcPts val="1800"/>
              </a:spcAft>
            </a:pPr>
            <a:r>
              <a:rPr lang="en-US" sz="1800" dirty="0"/>
              <a:t>Benefit limits are shared between all your dependent children.</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Kids cover</a:t>
            </a:r>
          </a:p>
        </p:txBody>
      </p:sp>
      <p:sp>
        <p:nvSpPr>
          <p:cNvPr id="7" name="TextBox 6">
            <a:extLst>
              <a:ext uri="{FF2B5EF4-FFF2-40B4-BE49-F238E27FC236}">
                <a16:creationId xmlns:a16="http://schemas.microsoft.com/office/drawing/2014/main" id="{7D06DCFB-67C3-408B-8D70-C0BB59951DF7}"/>
              </a:ext>
            </a:extLst>
          </p:cNvPr>
          <p:cNvSpPr txBox="1"/>
          <p:nvPr/>
        </p:nvSpPr>
        <p:spPr>
          <a:xfrm>
            <a:off x="4567569" y="5259152"/>
            <a:ext cx="1528431" cy="830997"/>
          </a:xfrm>
          <a:prstGeom prst="rect">
            <a:avLst/>
          </a:prstGeom>
          <a:noFill/>
        </p:spPr>
        <p:txBody>
          <a:bodyPr wrap="square" rtlCol="0">
            <a:spAutoFit/>
          </a:bodyPr>
          <a:lstStyle/>
          <a:p>
            <a:pPr>
              <a:spcAft>
                <a:spcPts val="200"/>
              </a:spcAft>
            </a:pPr>
            <a:r>
              <a:rPr lang="en-GB" sz="1600" dirty="0">
                <a:solidFill>
                  <a:schemeClr val="bg1"/>
                </a:solidFill>
                <a:latin typeface="Co Text Light" panose="020B0303060202020204" pitchFamily="34" charset="0"/>
                <a:cs typeface="Co Text Light" panose="020B0303060202020204" pitchFamily="34" charset="0"/>
              </a:rPr>
              <a:t>Available, up to set limits, on all levels</a:t>
            </a:r>
          </a:p>
        </p:txBody>
      </p:sp>
    </p:spTree>
    <p:extLst>
      <p:ext uri="{BB962C8B-B14F-4D97-AF65-F5344CB8AC3E}">
        <p14:creationId xmlns:p14="http://schemas.microsoft.com/office/powerpoint/2010/main" val="1231043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ircle: Hollow 9">
            <a:extLst>
              <a:ext uri="{FF2B5EF4-FFF2-40B4-BE49-F238E27FC236}">
                <a16:creationId xmlns:a16="http://schemas.microsoft.com/office/drawing/2014/main" id="{4B4B365A-E7D7-494C-91C9-EF13C915D687}"/>
              </a:ext>
            </a:extLst>
          </p:cNvPr>
          <p:cNvSpPr/>
          <p:nvPr/>
        </p:nvSpPr>
        <p:spPr>
          <a:xfrm>
            <a:off x="3961243" y="-2012835"/>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1" name="Picture 10" descr="A picture containing tree, person, outdoor&#10;&#10;Description automatically generated">
            <a:extLst>
              <a:ext uri="{FF2B5EF4-FFF2-40B4-BE49-F238E27FC236}">
                <a16:creationId xmlns:a16="http://schemas.microsoft.com/office/drawing/2014/main" id="{DAF157B2-9518-4E99-A54C-ED638D6F66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83068" y="1048204"/>
            <a:ext cx="4756351" cy="4761592"/>
          </a:xfrm>
          <a:prstGeom prst="ellipse">
            <a:avLst/>
          </a:prstGeom>
        </p:spPr>
      </p:pic>
      <p:sp>
        <p:nvSpPr>
          <p:cNvPr id="13" name="Circle: Hollow 12">
            <a:extLst>
              <a:ext uri="{FF2B5EF4-FFF2-40B4-BE49-F238E27FC236}">
                <a16:creationId xmlns:a16="http://schemas.microsoft.com/office/drawing/2014/main" id="{6C30A81F-4B07-4276-B636-EC005E88AFF9}"/>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a:extLst>
              <a:ext uri="{FF2B5EF4-FFF2-40B4-BE49-F238E27FC236}">
                <a16:creationId xmlns:a16="http://schemas.microsoft.com/office/drawing/2014/main" id="{2CA58D4D-AE2A-444B-8E5B-EAA492BCA417}"/>
              </a:ext>
            </a:extLst>
          </p:cNvPr>
          <p:cNvSpPr/>
          <p:nvPr/>
        </p:nvSpPr>
        <p:spPr>
          <a:xfrm>
            <a:off x="5582452" y="4681056"/>
            <a:ext cx="1679403" cy="167885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5" name="Graphic 14" descr="Philanthropy outline">
            <a:extLst>
              <a:ext uri="{FF2B5EF4-FFF2-40B4-BE49-F238E27FC236}">
                <a16:creationId xmlns:a16="http://schemas.microsoft.com/office/drawing/2014/main" id="{0F1BAE3A-294A-4B7B-B652-A0E2FE8AF0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1237" y="4959565"/>
            <a:ext cx="1121831" cy="1121831"/>
          </a:xfrm>
          <a:prstGeom prst="rect">
            <a:avLst/>
          </a:prstGeom>
        </p:spPr>
      </p:pic>
      <p:sp>
        <p:nvSpPr>
          <p:cNvPr id="2" name="Title 1">
            <a:extLst>
              <a:ext uri="{FF2B5EF4-FFF2-40B4-BE49-F238E27FC236}">
                <a16:creationId xmlns:a16="http://schemas.microsoft.com/office/drawing/2014/main" id="{8DF48ABC-3185-40B6-8AD9-EB0AFE1303EC}"/>
              </a:ext>
            </a:extLst>
          </p:cNvPr>
          <p:cNvSpPr>
            <a:spLocks noGrp="1"/>
          </p:cNvSpPr>
          <p:nvPr>
            <p:ph type="title"/>
          </p:nvPr>
        </p:nvSpPr>
        <p:spPr>
          <a:xfrm>
            <a:off x="723966" y="681665"/>
            <a:ext cx="4737020" cy="1015663"/>
          </a:xfrm>
        </p:spPr>
        <p:txBody>
          <a:bodyPr/>
          <a:lstStyle/>
          <a:p>
            <a:r>
              <a:rPr lang="en-GB" dirty="0"/>
              <a:t>Upgrades and additional adults</a:t>
            </a:r>
          </a:p>
        </p:txBody>
      </p:sp>
      <p:sp>
        <p:nvSpPr>
          <p:cNvPr id="6" name="Text Placeholder 2">
            <a:extLst>
              <a:ext uri="{FF2B5EF4-FFF2-40B4-BE49-F238E27FC236}">
                <a16:creationId xmlns:a16="http://schemas.microsoft.com/office/drawing/2014/main" id="{0CA06545-16A0-9291-218A-4BE0EF25E010}"/>
              </a:ext>
            </a:extLst>
          </p:cNvPr>
          <p:cNvSpPr>
            <a:spLocks noGrp="1"/>
          </p:cNvSpPr>
          <p:nvPr>
            <p:ph type="body" sz="quarter" idx="10"/>
          </p:nvPr>
        </p:nvSpPr>
        <p:spPr>
          <a:xfrm>
            <a:off x="723965" y="1906588"/>
            <a:ext cx="4732631" cy="4125912"/>
          </a:xfrm>
        </p:spPr>
        <p:txBody>
          <a:bodyPr>
            <a:normAutofit/>
          </a:bodyPr>
          <a:lstStyle/>
          <a:p>
            <a:pPr marL="0" indent="0">
              <a:lnSpc>
                <a:spcPct val="110000"/>
              </a:lnSpc>
              <a:buNone/>
            </a:pPr>
            <a:r>
              <a:rPr lang="en-US" sz="1800" dirty="0">
                <a:latin typeface="Co Text Light" panose="020B0503060202020204" pitchFamily="34" charset="0"/>
              </a:rPr>
              <a:t>You can choose to upgrade your policy to a higher level or set up a policy for an additional adult </a:t>
            </a:r>
            <a:r>
              <a:rPr lang="en-GB" sz="1800" dirty="0">
                <a:latin typeface="Co Text Light" panose="020B0503060202020204" pitchFamily="34" charset="0"/>
              </a:rPr>
              <a:t>in the first month from your company’s anniversary date</a:t>
            </a:r>
            <a:r>
              <a:rPr lang="en-US" sz="1800" dirty="0">
                <a:latin typeface="Co Text Light" panose="020B0503060202020204" pitchFamily="34" charset="0"/>
              </a:rPr>
              <a:t>.</a:t>
            </a:r>
          </a:p>
          <a:p>
            <a:pPr marL="0" indent="0">
              <a:buNone/>
            </a:pPr>
            <a:r>
              <a:rPr lang="en-US" sz="1800" dirty="0"/>
              <a:t>Look out for the details in your welcome letter.</a:t>
            </a:r>
          </a:p>
          <a:p>
            <a:pPr marL="0" indent="0">
              <a:buNone/>
            </a:pPr>
            <a:endParaRPr lang="en-GB" sz="1800" dirty="0"/>
          </a:p>
        </p:txBody>
      </p:sp>
    </p:spTree>
    <p:extLst>
      <p:ext uri="{BB962C8B-B14F-4D97-AF65-F5344CB8AC3E}">
        <p14:creationId xmlns:p14="http://schemas.microsoft.com/office/powerpoint/2010/main" val="3699957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at a table using a computer&#10;&#10;Description automatically generated with medium confidence">
            <a:extLst>
              <a:ext uri="{FF2B5EF4-FFF2-40B4-BE49-F238E27FC236}">
                <a16:creationId xmlns:a16="http://schemas.microsoft.com/office/drawing/2014/main" id="{15BE6595-E712-4937-8E53-D535593ABD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9731" y="351152"/>
            <a:ext cx="6162774" cy="6163342"/>
          </a:xfrm>
          <a:prstGeom prst="ellipse">
            <a:avLst/>
          </a:prstGeom>
        </p:spPr>
      </p:pic>
      <p:sp>
        <p:nvSpPr>
          <p:cNvPr id="9" name="Doughnut 9">
            <a:extLst>
              <a:ext uri="{FF2B5EF4-FFF2-40B4-BE49-F238E27FC236}">
                <a16:creationId xmlns:a16="http://schemas.microsoft.com/office/drawing/2014/main" id="{902459EA-C81A-4D88-A984-979B9B914E59}"/>
              </a:ext>
            </a:extLst>
          </p:cNvPr>
          <p:cNvSpPr/>
          <p:nvPr/>
        </p:nvSpPr>
        <p:spPr>
          <a:xfrm>
            <a:off x="6289518" y="351223"/>
            <a:ext cx="6163200" cy="6163200"/>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416EB909-C046-4489-8715-D820394C8B4A}"/>
              </a:ext>
            </a:extLst>
          </p:cNvPr>
          <p:cNvSpPr txBox="1"/>
          <p:nvPr/>
        </p:nvSpPr>
        <p:spPr>
          <a:xfrm>
            <a:off x="723965" y="836534"/>
            <a:ext cx="4440025"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My Westfield</a:t>
            </a:r>
          </a:p>
        </p:txBody>
      </p:sp>
      <p:sp>
        <p:nvSpPr>
          <p:cNvPr id="13" name="TextBox 12">
            <a:extLst>
              <a:ext uri="{FF2B5EF4-FFF2-40B4-BE49-F238E27FC236}">
                <a16:creationId xmlns:a16="http://schemas.microsoft.com/office/drawing/2014/main" id="{55B0E4C0-ACB3-4E82-8172-F026B8492243}"/>
              </a:ext>
            </a:extLst>
          </p:cNvPr>
          <p:cNvSpPr txBox="1"/>
          <p:nvPr/>
        </p:nvSpPr>
        <p:spPr>
          <a:xfrm>
            <a:off x="762691" y="1742089"/>
            <a:ext cx="5314562" cy="3785652"/>
          </a:xfrm>
          <a:prstGeom prst="rect">
            <a:avLst/>
          </a:prstGeom>
          <a:noFill/>
        </p:spPr>
        <p:txBody>
          <a:bodyPr wrap="square" rtlCol="0">
            <a:spAutoFit/>
          </a:bodyPr>
          <a:lstStyle/>
          <a:p>
            <a:pPr>
              <a:spcAft>
                <a:spcPts val="1800"/>
              </a:spcAft>
            </a:pPr>
            <a:r>
              <a:rPr lang="en-GB" dirty="0">
                <a:solidFill>
                  <a:srgbClr val="5B686E"/>
                </a:solidFill>
                <a:latin typeface="Co Text Light" panose="020B0303060202020204" pitchFamily="34" charset="0"/>
                <a:cs typeface="Co Text Light" panose="020B0303060202020204" pitchFamily="34" charset="0"/>
              </a:rPr>
              <a:t>Register for My Westfield to:</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Make a claim</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View your plan documents</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Manage your account </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Access your health and wellbeing services</a:t>
            </a:r>
          </a:p>
          <a:p>
            <a:pPr>
              <a:spcAft>
                <a:spcPts val="1800"/>
              </a:spcAft>
            </a:pPr>
            <a:r>
              <a:rPr lang="en-GB" sz="2400" dirty="0">
                <a:solidFill>
                  <a:schemeClr val="accent1"/>
                </a:solidFill>
                <a:latin typeface="Co Text Light" panose="020B0303060202020204" pitchFamily="34" charset="0"/>
                <a:cs typeface="Co Text Light" panose="020B0303060202020204" pitchFamily="34" charset="0"/>
                <a:hlinkClick r:id="rId4">
                  <a:extLst>
                    <a:ext uri="{A12FA001-AC4F-418D-AE19-62706E023703}">
                      <ahyp:hlinkClr xmlns:ahyp="http://schemas.microsoft.com/office/drawing/2018/hyperlinkcolor" val="tx"/>
                    </a:ext>
                  </a:extLst>
                </a:hlinkClick>
              </a:rPr>
              <a:t>westfieldhealth.com/my-</a:t>
            </a:r>
            <a:r>
              <a:rPr lang="en-GB" sz="2400" dirty="0" err="1">
                <a:solidFill>
                  <a:schemeClr val="accent1"/>
                </a:solidFill>
                <a:latin typeface="Co Text Light" panose="020B0303060202020204" pitchFamily="34" charset="0"/>
                <a:cs typeface="Co Text Light" panose="020B0303060202020204" pitchFamily="34" charset="0"/>
                <a:hlinkClick r:id="rId4">
                  <a:extLst>
                    <a:ext uri="{A12FA001-AC4F-418D-AE19-62706E023703}">
                      <ahyp:hlinkClr xmlns:ahyp="http://schemas.microsoft.com/office/drawing/2018/hyperlinkcolor" val="tx"/>
                    </a:ext>
                  </a:extLst>
                </a:hlinkClick>
              </a:rPr>
              <a:t>westfield</a:t>
            </a:r>
            <a:endParaRPr lang="en-GB" sz="2400" dirty="0">
              <a:solidFill>
                <a:schemeClr val="accent1"/>
              </a:solidFill>
              <a:latin typeface="Co Text Light" panose="020B0303060202020204" pitchFamily="34" charset="0"/>
              <a:cs typeface="Co Text Light" panose="020B0303060202020204" pitchFamily="34" charset="0"/>
            </a:endParaRPr>
          </a:p>
          <a:p>
            <a:pPr>
              <a:spcAft>
                <a:spcPts val="1800"/>
              </a:spcAft>
            </a:pPr>
            <a:r>
              <a:rPr lang="en-GB" dirty="0">
                <a:solidFill>
                  <a:srgbClr val="5B686E"/>
                </a:solidFill>
                <a:latin typeface="Co Text Light" panose="020B0303060202020204" pitchFamily="34" charset="0"/>
                <a:cs typeface="Co Text Light" panose="020B0303060202020204" pitchFamily="34" charset="0"/>
              </a:rPr>
              <a:t>Download the mobile app on the Apple App Store or Google Play</a:t>
            </a:r>
            <a:r>
              <a:rPr lang="en-GB" dirty="0">
                <a:solidFill>
                  <a:schemeClr val="accent1"/>
                </a:solidFill>
                <a:latin typeface="Co Text Light" panose="020B0303060202020204" pitchFamily="34" charset="0"/>
                <a:cs typeface="Co Text Light" panose="020B0303060202020204" pitchFamily="34" charset="0"/>
              </a:rPr>
              <a:t> </a:t>
            </a:r>
          </a:p>
        </p:txBody>
      </p:sp>
      <p:sp>
        <p:nvSpPr>
          <p:cNvPr id="14" name="Oval 13">
            <a:extLst>
              <a:ext uri="{FF2B5EF4-FFF2-40B4-BE49-F238E27FC236}">
                <a16:creationId xmlns:a16="http://schemas.microsoft.com/office/drawing/2014/main" id="{A028CF2A-C135-4854-BB23-6352D080E09C}"/>
              </a:ext>
            </a:extLst>
          </p:cNvPr>
          <p:cNvSpPr/>
          <p:nvPr/>
        </p:nvSpPr>
        <p:spPr>
          <a:xfrm>
            <a:off x="5526591" y="647184"/>
            <a:ext cx="1630800" cy="16289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Graphic 14" descr="Internet outline">
            <a:extLst>
              <a:ext uri="{FF2B5EF4-FFF2-40B4-BE49-F238E27FC236}">
                <a16:creationId xmlns:a16="http://schemas.microsoft.com/office/drawing/2014/main" id="{B063E588-1FCA-4B0F-9108-D769A4CC3E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6787" y="906463"/>
            <a:ext cx="1110408" cy="1110408"/>
          </a:xfrm>
          <a:prstGeom prst="rect">
            <a:avLst/>
          </a:prstGeom>
        </p:spPr>
      </p:pic>
      <p:pic>
        <p:nvPicPr>
          <p:cNvPr id="16" name="Picture 2" descr="App Store logo and symbol, meaning, history, PNG">
            <a:extLst>
              <a:ext uri="{FF2B5EF4-FFF2-40B4-BE49-F238E27FC236}">
                <a16:creationId xmlns:a16="http://schemas.microsoft.com/office/drawing/2014/main" id="{8153B136-6CE0-4BD2-99DA-8EB83CBE849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20747" y="5808163"/>
            <a:ext cx="1770971" cy="61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7CF489F2-FAFE-4583-A16B-6A8DFB6BE4F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91595" y="5808163"/>
            <a:ext cx="2075126"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910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A22F3-56EA-674E-B5EB-7BA5F74D6D7C}"/>
              </a:ext>
            </a:extLst>
          </p:cNvPr>
          <p:cNvSpPr/>
          <p:nvPr/>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CC10F91-9763-6F4B-9947-77455657A23F}"/>
              </a:ext>
            </a:extLst>
          </p:cNvPr>
          <p:cNvSpPr txBox="1"/>
          <p:nvPr/>
        </p:nvSpPr>
        <p:spPr>
          <a:xfrm>
            <a:off x="7008611" y="1705565"/>
            <a:ext cx="4440025" cy="646331"/>
          </a:xfrm>
          <a:prstGeom prst="rect">
            <a:avLst/>
          </a:prstGeom>
          <a:noFill/>
        </p:spPr>
        <p:txBody>
          <a:bodyPr wrap="square" rtlCol="0">
            <a:spAutoFit/>
          </a:bodyPr>
          <a:lstStyle/>
          <a:p>
            <a:r>
              <a:rPr lang="en-US" sz="3600" dirty="0">
                <a:solidFill>
                  <a:srgbClr val="5B686E"/>
                </a:solidFill>
                <a:latin typeface="Co Text Light" panose="020B0303060202020204" pitchFamily="34" charset="0"/>
                <a:cs typeface="Co Text Light" panose="020B0303060202020204" pitchFamily="34" charset="0"/>
              </a:rPr>
              <a:t>Thank you</a:t>
            </a:r>
            <a:endParaRPr lang="en-US" sz="3600" dirty="0">
              <a:solidFill>
                <a:srgbClr val="5B686E"/>
              </a:solidFill>
              <a:latin typeface="Co Text" panose="020B0603060202020204" pitchFamily="34" charset="0"/>
              <a:cs typeface="Co Text" panose="020B0603060202020204" pitchFamily="34" charset="0"/>
            </a:endParaRPr>
          </a:p>
        </p:txBody>
      </p:sp>
      <p:sp>
        <p:nvSpPr>
          <p:cNvPr id="8" name="TextBox 7">
            <a:extLst>
              <a:ext uri="{FF2B5EF4-FFF2-40B4-BE49-F238E27FC236}">
                <a16:creationId xmlns:a16="http://schemas.microsoft.com/office/drawing/2014/main" id="{A55E8A63-F3FC-3246-A3F5-28AAAE3B2A04}"/>
              </a:ext>
            </a:extLst>
          </p:cNvPr>
          <p:cNvSpPr txBox="1"/>
          <p:nvPr/>
        </p:nvSpPr>
        <p:spPr>
          <a:xfrm>
            <a:off x="7008611" y="2560669"/>
            <a:ext cx="4911365" cy="1815882"/>
          </a:xfrm>
          <a:prstGeom prst="rect">
            <a:avLst/>
          </a:prstGeom>
          <a:noFill/>
        </p:spPr>
        <p:txBody>
          <a:bodyPr wrap="square" rtlCol="0">
            <a:spAutoFit/>
          </a:bodyPr>
          <a:lstStyle/>
          <a:p>
            <a:r>
              <a:rPr lang="en-US" sz="1600" dirty="0">
                <a:solidFill>
                  <a:srgbClr val="5B686E"/>
                </a:solidFill>
                <a:latin typeface="Co Text Light" panose="020B0303060202020204" pitchFamily="34" charset="0"/>
                <a:cs typeface="Co Text Light" panose="020B0303060202020204" pitchFamily="34" charset="0"/>
              </a:rPr>
              <a:t>Westfield House</a:t>
            </a:r>
          </a:p>
          <a:p>
            <a:r>
              <a:rPr lang="en-US" sz="1600" dirty="0">
                <a:solidFill>
                  <a:srgbClr val="5B686E"/>
                </a:solidFill>
                <a:latin typeface="Co Text Light" panose="020B0303060202020204" pitchFamily="34" charset="0"/>
                <a:cs typeface="Co Text Light" panose="020B0303060202020204" pitchFamily="34" charset="0"/>
              </a:rPr>
              <a:t>60 Charter Row</a:t>
            </a:r>
          </a:p>
          <a:p>
            <a:r>
              <a:rPr lang="en-US" sz="1600" dirty="0">
                <a:solidFill>
                  <a:srgbClr val="5B686E"/>
                </a:solidFill>
                <a:latin typeface="Co Text Light" panose="020B0303060202020204" pitchFamily="34" charset="0"/>
                <a:cs typeface="Co Text Light" panose="020B0303060202020204" pitchFamily="34" charset="0"/>
              </a:rPr>
              <a:t>Sheffield</a:t>
            </a:r>
          </a:p>
          <a:p>
            <a:r>
              <a:rPr lang="en-US" sz="1600" dirty="0">
                <a:solidFill>
                  <a:srgbClr val="5B686E"/>
                </a:solidFill>
                <a:latin typeface="Co Text Light" panose="020B0303060202020204" pitchFamily="34" charset="0"/>
                <a:cs typeface="Co Text Light" panose="020B0303060202020204" pitchFamily="34" charset="0"/>
              </a:rPr>
              <a:t>S1 3FZ</a:t>
            </a:r>
          </a:p>
          <a:p>
            <a:endParaRPr lang="en-GB" sz="1600" dirty="0">
              <a:solidFill>
                <a:srgbClr val="5B686E"/>
              </a:solidFill>
              <a:latin typeface="Co Text Light" panose="020B0303060202020204" pitchFamily="34" charset="0"/>
              <a:cs typeface="Co Text Light" panose="020B0303060202020204" pitchFamily="34" charset="0"/>
            </a:endParaRPr>
          </a:p>
          <a:p>
            <a:r>
              <a:rPr lang="en-GB" sz="1600" dirty="0">
                <a:solidFill>
                  <a:srgbClr val="5B686E"/>
                </a:solidFill>
                <a:latin typeface="Co Text Light" panose="020B0303060202020204" pitchFamily="34" charset="0"/>
                <a:cs typeface="Co Text Light" panose="020B0303060202020204" pitchFamily="34" charset="0"/>
              </a:rPr>
              <a:t>0114 250 2000</a:t>
            </a:r>
          </a:p>
          <a:p>
            <a:r>
              <a:rPr lang="en-GB" sz="1600" dirty="0" err="1">
                <a:solidFill>
                  <a:srgbClr val="5B686E"/>
                </a:solidFill>
                <a:latin typeface="Co Text" panose="020B0603060202020204" pitchFamily="34" charset="0"/>
                <a:cs typeface="Co Text" panose="020B0603060202020204" pitchFamily="34" charset="0"/>
              </a:rPr>
              <a:t>www.westfieldhealth.com</a:t>
            </a:r>
            <a:endParaRPr lang="en-GB" sz="1600" dirty="0">
              <a:solidFill>
                <a:srgbClr val="5B686E"/>
              </a:solidFill>
              <a:latin typeface="Co Text" panose="020B0603060202020204" pitchFamily="34" charset="0"/>
              <a:cs typeface="Co Text" panose="020B0603060202020204" pitchFamily="34" charset="0"/>
            </a:endParaRPr>
          </a:p>
        </p:txBody>
      </p:sp>
      <p:sp>
        <p:nvSpPr>
          <p:cNvPr id="9" name="Oval 8">
            <a:extLst>
              <a:ext uri="{FF2B5EF4-FFF2-40B4-BE49-F238E27FC236}">
                <a16:creationId xmlns:a16="http://schemas.microsoft.com/office/drawing/2014/main" id="{CC3D643E-BEF1-B54B-BE33-25FD7A926962}"/>
              </a:ext>
            </a:extLst>
          </p:cNvPr>
          <p:cNvSpPr/>
          <p:nvPr/>
        </p:nvSpPr>
        <p:spPr>
          <a:xfrm>
            <a:off x="-1984017" y="-723182"/>
            <a:ext cx="8304363" cy="8304363"/>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ghnut 9">
            <a:extLst>
              <a:ext uri="{FF2B5EF4-FFF2-40B4-BE49-F238E27FC236}">
                <a16:creationId xmlns:a16="http://schemas.microsoft.com/office/drawing/2014/main" id="{B725740C-FE64-5045-8E81-BE2A659CF1CE}"/>
              </a:ext>
            </a:extLst>
          </p:cNvPr>
          <p:cNvSpPr/>
          <p:nvPr/>
        </p:nvSpPr>
        <p:spPr>
          <a:xfrm>
            <a:off x="-1984017"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46E3E90B-A885-4DCE-9966-9E529E4934DD}"/>
              </a:ext>
            </a:extLst>
          </p:cNvPr>
          <p:cNvSpPr txBox="1"/>
          <p:nvPr/>
        </p:nvSpPr>
        <p:spPr>
          <a:xfrm>
            <a:off x="7008611" y="5715891"/>
            <a:ext cx="4804801" cy="830997"/>
          </a:xfrm>
          <a:prstGeom prst="rect">
            <a:avLst/>
          </a:prstGeom>
          <a:noFill/>
        </p:spPr>
        <p:txBody>
          <a:bodyPr wrap="square">
            <a:spAutoFit/>
          </a:bodyPr>
          <a:lstStyle/>
          <a:p>
            <a:r>
              <a:rPr lang="en-US" sz="800" dirty="0">
                <a:solidFill>
                  <a:srgbClr val="5D686E"/>
                </a:solidFill>
              </a:rPr>
              <a:t>Westfield Contributory Health Scheme Ltd (company number 303523), Westfield Health &amp; Wellbeing Ltd (company number 9871093) and Westfield Employment Services Ltd (company number 9870326) are collectively referred to as Westfield Health and are registered in England &amp; Wales. Additionally Westfield Contributory Health Scheme Ltd is </a:t>
            </a:r>
            <a:r>
              <a:rPr lang="en-US" sz="800" dirty="0" err="1">
                <a:solidFill>
                  <a:srgbClr val="5D686E"/>
                </a:solidFill>
              </a:rPr>
              <a:t>authorised</a:t>
            </a:r>
            <a:r>
              <a:rPr lang="en-US" sz="800" dirty="0">
                <a:solidFill>
                  <a:srgbClr val="5D686E"/>
                </a:solidFill>
              </a:rPr>
              <a:t> by the Prudential Regulation Authority and regulated by the Financial Conduct Authority and the Prudential Regulation Authority. Our financial services registration number is 202609.</a:t>
            </a:r>
            <a:endParaRPr lang="en-GB" sz="800" dirty="0">
              <a:solidFill>
                <a:srgbClr val="5D686E"/>
              </a:solidFill>
            </a:endParaRPr>
          </a:p>
        </p:txBody>
      </p:sp>
    </p:spTree>
    <p:extLst>
      <p:ext uri="{BB962C8B-B14F-4D97-AF65-F5344CB8AC3E}">
        <p14:creationId xmlns:p14="http://schemas.microsoft.com/office/powerpoint/2010/main" val="336781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2ACD353-371A-4734-8751-F756C71D45D1}"/>
              </a:ext>
            </a:extLst>
          </p:cNvPr>
          <p:cNvSpPr/>
          <p:nvPr/>
        </p:nvSpPr>
        <p:spPr>
          <a:xfrm>
            <a:off x="-194338" y="856920"/>
            <a:ext cx="6185642" cy="618564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8128C0C-8CCA-5B41-823A-F5D9CD82469C}"/>
              </a:ext>
            </a:extLst>
          </p:cNvPr>
          <p:cNvSpPr/>
          <p:nvPr/>
        </p:nvSpPr>
        <p:spPr>
          <a:xfrm flipH="1">
            <a:off x="-194338" y="856920"/>
            <a:ext cx="6185642" cy="618564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ughnut 10">
            <a:extLst>
              <a:ext uri="{FF2B5EF4-FFF2-40B4-BE49-F238E27FC236}">
                <a16:creationId xmlns:a16="http://schemas.microsoft.com/office/drawing/2014/main" id="{B00AC030-2E43-434C-826D-6642AE951E91}"/>
              </a:ext>
            </a:extLst>
          </p:cNvPr>
          <p:cNvSpPr/>
          <p:nvPr/>
        </p:nvSpPr>
        <p:spPr>
          <a:xfrm flipH="1">
            <a:off x="-194338" y="856920"/>
            <a:ext cx="6185642" cy="6185642"/>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3">
            <a:extLst>
              <a:ext uri="{FF2B5EF4-FFF2-40B4-BE49-F238E27FC236}">
                <a16:creationId xmlns:a16="http://schemas.microsoft.com/office/drawing/2014/main" id="{7E473EB8-9603-4227-9E19-8DBC1872BA2D}"/>
              </a:ext>
            </a:extLst>
          </p:cNvPr>
          <p:cNvSpPr txBox="1">
            <a:spLocks/>
          </p:cNvSpPr>
          <p:nvPr/>
        </p:nvSpPr>
        <p:spPr>
          <a:xfrm>
            <a:off x="6778411" y="685043"/>
            <a:ext cx="4737020" cy="1015663"/>
          </a:xfrm>
          <a:prstGeom prst="rect">
            <a:avLst/>
          </a:prstGeom>
        </p:spPr>
        <p:txBody>
          <a:bodyPr/>
          <a:lst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a:lstStyle>
          <a:p>
            <a:r>
              <a:rPr lang="en-GB" sz="3000" dirty="0"/>
              <a:t>Foresight Health </a:t>
            </a:r>
            <a:br>
              <a:rPr lang="en-GB" sz="3000" dirty="0"/>
            </a:br>
            <a:r>
              <a:rPr lang="en-GB" sz="3000" dirty="0"/>
              <a:t>Cash Plan</a:t>
            </a:r>
          </a:p>
        </p:txBody>
      </p:sp>
      <p:sp>
        <p:nvSpPr>
          <p:cNvPr id="9" name="Text Placeholder 3">
            <a:extLst>
              <a:ext uri="{FF2B5EF4-FFF2-40B4-BE49-F238E27FC236}">
                <a16:creationId xmlns:a16="http://schemas.microsoft.com/office/drawing/2014/main" id="{33599ED7-A4D9-4491-9D06-79F2B6635787}"/>
              </a:ext>
            </a:extLst>
          </p:cNvPr>
          <p:cNvSpPr txBox="1">
            <a:spLocks/>
          </p:cNvSpPr>
          <p:nvPr/>
        </p:nvSpPr>
        <p:spPr>
          <a:xfrm>
            <a:off x="6778625" y="1909763"/>
            <a:ext cx="4732338" cy="4508792"/>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spcAft>
                <a:spcPts val="1200"/>
              </a:spcAft>
              <a:buClr>
                <a:schemeClr val="tx2"/>
              </a:buClr>
            </a:pPr>
            <a:r>
              <a:rPr lang="en-US" sz="1800" dirty="0"/>
              <a:t>Money back towards your essential health bills</a:t>
            </a:r>
          </a:p>
          <a:p>
            <a:pPr marL="457200" indent="-457200">
              <a:lnSpc>
                <a:spcPct val="120000"/>
              </a:lnSpc>
              <a:spcBef>
                <a:spcPts val="0"/>
              </a:spcBef>
              <a:spcAft>
                <a:spcPts val="1200"/>
              </a:spcAft>
              <a:buClr>
                <a:schemeClr val="tx2"/>
              </a:buClr>
            </a:pPr>
            <a:r>
              <a:rPr lang="en-US" sz="1800" dirty="0"/>
              <a:t>One year benefit periods with 100% reimbursement, up to set limits</a:t>
            </a:r>
          </a:p>
          <a:p>
            <a:pPr marL="457200" indent="-457200">
              <a:lnSpc>
                <a:spcPct val="120000"/>
              </a:lnSpc>
              <a:spcBef>
                <a:spcPts val="0"/>
              </a:spcBef>
              <a:spcAft>
                <a:spcPts val="1200"/>
              </a:spcAft>
              <a:buClr>
                <a:schemeClr val="tx2"/>
              </a:buClr>
            </a:pPr>
            <a:r>
              <a:rPr lang="en-GB" sz="1800" dirty="0"/>
              <a:t>Health &amp; wellbeing services</a:t>
            </a:r>
          </a:p>
          <a:p>
            <a:pPr marL="457200" indent="-457200">
              <a:lnSpc>
                <a:spcPct val="120000"/>
              </a:lnSpc>
              <a:spcBef>
                <a:spcPts val="0"/>
              </a:spcBef>
              <a:spcAft>
                <a:spcPts val="1200"/>
              </a:spcAft>
              <a:buClr>
                <a:schemeClr val="tx2"/>
              </a:buClr>
            </a:pPr>
            <a:r>
              <a:rPr lang="en-US" sz="1800" dirty="0"/>
              <a:t>Voluntary upgrades and additional adult cover available</a:t>
            </a:r>
          </a:p>
        </p:txBody>
      </p:sp>
    </p:spTree>
    <p:extLst>
      <p:ext uri="{BB962C8B-B14F-4D97-AF65-F5344CB8AC3E}">
        <p14:creationId xmlns:p14="http://schemas.microsoft.com/office/powerpoint/2010/main" val="334292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D302F9-A707-FC4C-95AC-8576F37B08CB}"/>
              </a:ext>
            </a:extLst>
          </p:cNvPr>
          <p:cNvSpPr txBox="1"/>
          <p:nvPr/>
        </p:nvSpPr>
        <p:spPr>
          <a:xfrm>
            <a:off x="723967" y="685043"/>
            <a:ext cx="4440025"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Key features</a:t>
            </a:r>
          </a:p>
        </p:txBody>
      </p:sp>
      <p:sp>
        <p:nvSpPr>
          <p:cNvPr id="7" name="TextBox 6">
            <a:extLst>
              <a:ext uri="{FF2B5EF4-FFF2-40B4-BE49-F238E27FC236}">
                <a16:creationId xmlns:a16="http://schemas.microsoft.com/office/drawing/2014/main" id="{158E5E8A-6859-EF43-8C16-01DA1C8BA5EF}"/>
              </a:ext>
            </a:extLst>
          </p:cNvPr>
          <p:cNvSpPr txBox="1"/>
          <p:nvPr/>
        </p:nvSpPr>
        <p:spPr>
          <a:xfrm>
            <a:off x="723967" y="1623654"/>
            <a:ext cx="4772667"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No medical required before joining</a:t>
            </a:r>
          </a:p>
          <a:p>
            <a:pPr marL="285750" indent="-285750">
              <a:buFont typeface="Arial" panose="020B0604020202020204" pitchFamily="34" charset="0"/>
              <a:buChar char="•"/>
            </a:pPr>
            <a:endParaRPr lang="en-US" dirty="0">
              <a:solidFill>
                <a:srgbClr val="5B686E"/>
              </a:solidFill>
              <a:latin typeface="Co Text Light" panose="020B0303060202020204" pitchFamily="34" charset="0"/>
              <a:cs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No waiting period</a:t>
            </a:r>
          </a:p>
          <a:p>
            <a:endParaRPr lang="en-US" dirty="0">
              <a:solidFill>
                <a:srgbClr val="5B686E"/>
              </a:solidFill>
              <a:latin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rPr>
              <a:t>No limit on number of claims</a:t>
            </a:r>
            <a:r>
              <a:rPr lang="en-GB" dirty="0">
                <a:solidFill>
                  <a:srgbClr val="5B686E"/>
                </a:solidFill>
                <a:latin typeface="Co Text Light" panose="020B0303060202020204" pitchFamily="34" charset="0"/>
              </a:rPr>
              <a:t>, up to limits of your cover level</a:t>
            </a:r>
            <a:endParaRPr lang="en-US" dirty="0">
              <a:solidFill>
                <a:srgbClr val="5B686E"/>
              </a:solidFill>
              <a:latin typeface="Co Text Light" panose="020B0303060202020204" pitchFamily="34" charset="0"/>
            </a:endParaRPr>
          </a:p>
          <a:p>
            <a:endParaRPr lang="en-US" dirty="0">
              <a:solidFill>
                <a:srgbClr val="5B686E"/>
              </a:solidFill>
              <a:latin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rPr>
              <a:t>Pre-existing medical conditions covered for all eligible </a:t>
            </a:r>
            <a:r>
              <a:rPr lang="en-US" dirty="0">
                <a:solidFill>
                  <a:srgbClr val="5B686E"/>
                </a:solidFill>
                <a:latin typeface="Co Text Light" panose="020B0303060202020204" pitchFamily="34" charset="0"/>
                <a:cs typeface="Co Text Light" panose="020B0303060202020204" pitchFamily="34" charset="0"/>
              </a:rPr>
              <a:t>employees</a:t>
            </a:r>
          </a:p>
          <a:p>
            <a:endParaRPr lang="en-US" dirty="0">
              <a:solidFill>
                <a:srgbClr val="5B686E"/>
              </a:solidFill>
              <a:latin typeface="Co Text Light" panose="020B0303060202020204" pitchFamily="34" charset="0"/>
              <a:cs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mj-lt"/>
                <a:cs typeface="Co Text Light" panose="020B0303060202020204" pitchFamily="34" charset="0"/>
              </a:rPr>
              <a:t>Some worldwide cover available</a:t>
            </a:r>
          </a:p>
          <a:p>
            <a:pPr marL="285750" indent="-285750">
              <a:buFont typeface="Arial" panose="020B0604020202020204" pitchFamily="34" charset="0"/>
              <a:buChar char="•"/>
            </a:pPr>
            <a:endParaRPr lang="en-US" dirty="0">
              <a:solidFill>
                <a:srgbClr val="5B686E"/>
              </a:solidFill>
              <a:latin typeface="Co Text Light" panose="020B0303060202020204" pitchFamily="34" charset="0"/>
              <a:cs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Dependent children covered on some benefits at no extra cost</a:t>
            </a:r>
          </a:p>
        </p:txBody>
      </p:sp>
      <p:sp>
        <p:nvSpPr>
          <p:cNvPr id="6" name="Oval 5">
            <a:extLst>
              <a:ext uri="{FF2B5EF4-FFF2-40B4-BE49-F238E27FC236}">
                <a16:creationId xmlns:a16="http://schemas.microsoft.com/office/drawing/2014/main" id="{0B20950E-AEDE-2942-8D60-CE64164CEA6F}"/>
              </a:ext>
            </a:extLst>
          </p:cNvPr>
          <p:cNvSpPr/>
          <p:nvPr/>
        </p:nvSpPr>
        <p:spPr>
          <a:xfrm>
            <a:off x="6289518" y="35490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2C8448-DF4A-E64C-918F-A5E13B090FEC}"/>
              </a:ext>
            </a:extLst>
          </p:cNvPr>
          <p:cNvSpPr/>
          <p:nvPr/>
        </p:nvSpPr>
        <p:spPr>
          <a:xfrm>
            <a:off x="6773225" y="83861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C3E86D-372B-AA49-8A29-650D77D5A96A}"/>
              </a:ext>
            </a:extLst>
          </p:cNvPr>
          <p:cNvSpPr/>
          <p:nvPr/>
        </p:nvSpPr>
        <p:spPr>
          <a:xfrm>
            <a:off x="7028010" y="1093396"/>
            <a:ext cx="4682558" cy="4682558"/>
          </a:xfrm>
          <a:prstGeom prst="ellipse">
            <a:avLst/>
          </a:prstGeom>
          <a:blipFill dpi="0" rotWithShape="1">
            <a:blip r:embed="rId3" cstate="screen">
              <a:extLst>
                <a:ext uri="{28A0092B-C50C-407E-A947-70E740481C1C}">
                  <a14:useLocalDpi xmlns:a14="http://schemas.microsoft.com/office/drawing/2010/main"/>
                </a:ext>
              </a:extLst>
            </a:blip>
            <a:srcRect/>
            <a:stretch>
              <a:fillRect t="2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0328560-C415-44A1-965B-36164C1B9306}"/>
              </a:ext>
            </a:extLst>
          </p:cNvPr>
          <p:cNvSpPr/>
          <p:nvPr/>
        </p:nvSpPr>
        <p:spPr>
          <a:xfrm>
            <a:off x="5697287" y="340321"/>
            <a:ext cx="1630800" cy="16289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descr="Checklist outline">
            <a:extLst>
              <a:ext uri="{FF2B5EF4-FFF2-40B4-BE49-F238E27FC236}">
                <a16:creationId xmlns:a16="http://schemas.microsoft.com/office/drawing/2014/main" id="{9134938E-7CEB-4319-A806-E75C0A74DB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5577" y="597694"/>
            <a:ext cx="1114221" cy="1114221"/>
          </a:xfrm>
          <a:prstGeom prst="rect">
            <a:avLst/>
          </a:prstGeom>
        </p:spPr>
      </p:pic>
    </p:spTree>
    <p:extLst>
      <p:ext uri="{BB962C8B-B14F-4D97-AF65-F5344CB8AC3E}">
        <p14:creationId xmlns:p14="http://schemas.microsoft.com/office/powerpoint/2010/main" val="239945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nline Media 29" title="How to claim on your health cash plan">
            <a:hlinkClick r:id="" action="ppaction://media"/>
            <a:extLst>
              <a:ext uri="{FF2B5EF4-FFF2-40B4-BE49-F238E27FC236}">
                <a16:creationId xmlns:a16="http://schemas.microsoft.com/office/drawing/2014/main" id="{C3494F1B-3C84-44D8-A064-8CDDDB30578D}"/>
              </a:ext>
            </a:extLst>
          </p:cNvPr>
          <p:cNvPicPr>
            <a:picLocks noRot="1" noChangeAspect="1"/>
          </p:cNvPicPr>
          <p:nvPr>
            <a:videoFile r:link="rId1"/>
          </p:nvPr>
        </p:nvPicPr>
        <p:blipFill>
          <a:blip r:embed="rId4"/>
          <a:stretch>
            <a:fillRect/>
          </a:stretch>
        </p:blipFill>
        <p:spPr>
          <a:xfrm>
            <a:off x="6096000" y="2274803"/>
            <a:ext cx="5824900" cy="3276506"/>
          </a:xfrm>
          <a:prstGeom prst="rect">
            <a:avLst/>
          </a:prstGeom>
        </p:spPr>
      </p:pic>
      <p:sp>
        <p:nvSpPr>
          <p:cNvPr id="11" name="TextBox 10">
            <a:extLst>
              <a:ext uri="{FF2B5EF4-FFF2-40B4-BE49-F238E27FC236}">
                <a16:creationId xmlns:a16="http://schemas.microsoft.com/office/drawing/2014/main" id="{15F8A3FA-367F-40C5-8AB5-B4840A957A7C}"/>
              </a:ext>
            </a:extLst>
          </p:cNvPr>
          <p:cNvSpPr txBox="1"/>
          <p:nvPr/>
        </p:nvSpPr>
        <p:spPr>
          <a:xfrm>
            <a:off x="723965" y="838611"/>
            <a:ext cx="4440025"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How to claim</a:t>
            </a:r>
          </a:p>
        </p:txBody>
      </p:sp>
      <p:sp>
        <p:nvSpPr>
          <p:cNvPr id="9" name="TextBox 8">
            <a:extLst>
              <a:ext uri="{FF2B5EF4-FFF2-40B4-BE49-F238E27FC236}">
                <a16:creationId xmlns:a16="http://schemas.microsoft.com/office/drawing/2014/main" id="{02B8BF8A-E02A-4D4A-997B-5206FDCB9C30}"/>
              </a:ext>
            </a:extLst>
          </p:cNvPr>
          <p:cNvSpPr txBox="1"/>
          <p:nvPr/>
        </p:nvSpPr>
        <p:spPr>
          <a:xfrm>
            <a:off x="2405092" y="1811420"/>
            <a:ext cx="3497391" cy="923330"/>
          </a:xfrm>
          <a:prstGeom prst="rect">
            <a:avLst/>
          </a:prstGeom>
          <a:noFill/>
        </p:spPr>
        <p:txBody>
          <a:bodyPr wrap="square">
            <a:spAutoFit/>
          </a:bodyPr>
          <a:lstStyle/>
          <a:p>
            <a:r>
              <a:rPr lang="en-US" dirty="0">
                <a:solidFill>
                  <a:srgbClr val="5B686E"/>
                </a:solidFill>
              </a:rPr>
              <a:t>Pay for your treatment as normal and remember to keep hold of the receipt</a:t>
            </a:r>
            <a:endParaRPr lang="en-GB" dirty="0">
              <a:solidFill>
                <a:srgbClr val="5B686E"/>
              </a:solidFill>
            </a:endParaRPr>
          </a:p>
        </p:txBody>
      </p:sp>
      <p:sp>
        <p:nvSpPr>
          <p:cNvPr id="13" name="TextBox 12">
            <a:extLst>
              <a:ext uri="{FF2B5EF4-FFF2-40B4-BE49-F238E27FC236}">
                <a16:creationId xmlns:a16="http://schemas.microsoft.com/office/drawing/2014/main" id="{80DBD72E-0904-48E9-89C5-8C422518C292}"/>
              </a:ext>
            </a:extLst>
          </p:cNvPr>
          <p:cNvSpPr txBox="1"/>
          <p:nvPr/>
        </p:nvSpPr>
        <p:spPr>
          <a:xfrm>
            <a:off x="2405092" y="3431603"/>
            <a:ext cx="3398045" cy="923330"/>
          </a:xfrm>
          <a:prstGeom prst="rect">
            <a:avLst/>
          </a:prstGeom>
          <a:noFill/>
        </p:spPr>
        <p:txBody>
          <a:bodyPr wrap="square">
            <a:spAutoFit/>
          </a:bodyPr>
          <a:lstStyle/>
          <a:p>
            <a:r>
              <a:rPr lang="en-US" dirty="0">
                <a:solidFill>
                  <a:srgbClr val="5B686E"/>
                </a:solidFill>
              </a:rPr>
              <a:t>Submit your claim online with a picture of your receipt, or send it through the post</a:t>
            </a:r>
            <a:endParaRPr lang="en-GB" dirty="0">
              <a:solidFill>
                <a:srgbClr val="5B686E"/>
              </a:solidFill>
            </a:endParaRPr>
          </a:p>
        </p:txBody>
      </p:sp>
      <p:sp>
        <p:nvSpPr>
          <p:cNvPr id="14" name="TextBox 13">
            <a:extLst>
              <a:ext uri="{FF2B5EF4-FFF2-40B4-BE49-F238E27FC236}">
                <a16:creationId xmlns:a16="http://schemas.microsoft.com/office/drawing/2014/main" id="{1B7BA4C5-91A8-454E-9611-E8823DF92AD9}"/>
              </a:ext>
            </a:extLst>
          </p:cNvPr>
          <p:cNvSpPr txBox="1"/>
          <p:nvPr/>
        </p:nvSpPr>
        <p:spPr>
          <a:xfrm>
            <a:off x="2405092" y="5050497"/>
            <a:ext cx="3398045" cy="1200329"/>
          </a:xfrm>
          <a:prstGeom prst="rect">
            <a:avLst/>
          </a:prstGeom>
          <a:noFill/>
        </p:spPr>
        <p:txBody>
          <a:bodyPr wrap="square">
            <a:spAutoFit/>
          </a:bodyPr>
          <a:lstStyle/>
          <a:p>
            <a:r>
              <a:rPr lang="en-US" dirty="0">
                <a:solidFill>
                  <a:srgbClr val="5B686E"/>
                </a:solidFill>
              </a:rPr>
              <a:t>We’ll process online claims within 2 working days and pay the money straight into your account</a:t>
            </a:r>
            <a:endParaRPr lang="en-GB" dirty="0">
              <a:solidFill>
                <a:srgbClr val="5B686E"/>
              </a:solidFill>
            </a:endParaRPr>
          </a:p>
        </p:txBody>
      </p:sp>
      <p:grpSp>
        <p:nvGrpSpPr>
          <p:cNvPr id="16" name="Group 15">
            <a:extLst>
              <a:ext uri="{FF2B5EF4-FFF2-40B4-BE49-F238E27FC236}">
                <a16:creationId xmlns:a16="http://schemas.microsoft.com/office/drawing/2014/main" id="{20D3386E-AD09-496B-ADA8-2F465B9659F9}"/>
              </a:ext>
            </a:extLst>
          </p:cNvPr>
          <p:cNvGrpSpPr/>
          <p:nvPr/>
        </p:nvGrpSpPr>
        <p:grpSpPr>
          <a:xfrm>
            <a:off x="628459" y="1733085"/>
            <a:ext cx="1080000" cy="1080000"/>
            <a:chOff x="3867699" y="642937"/>
            <a:chExt cx="1737235" cy="1737235"/>
          </a:xfrm>
        </p:grpSpPr>
        <p:grpSp>
          <p:nvGrpSpPr>
            <p:cNvPr id="17" name="Group 9">
              <a:extLst>
                <a:ext uri="{FF2B5EF4-FFF2-40B4-BE49-F238E27FC236}">
                  <a16:creationId xmlns:a16="http://schemas.microsoft.com/office/drawing/2014/main" id="{5F260E85-CC9E-4F09-AC73-1DB52F3F9CDC}"/>
                </a:ext>
              </a:extLst>
            </p:cNvPr>
            <p:cNvGrpSpPr/>
            <p:nvPr/>
          </p:nvGrpSpPr>
          <p:grpSpPr>
            <a:xfrm>
              <a:off x="3867699" y="642937"/>
              <a:ext cx="1737235" cy="1737235"/>
              <a:chOff x="0" y="0"/>
              <a:chExt cx="6350000" cy="6350000"/>
            </a:xfrm>
          </p:grpSpPr>
          <p:sp>
            <p:nvSpPr>
              <p:cNvPr id="19" name="Freeform 10">
                <a:extLst>
                  <a:ext uri="{FF2B5EF4-FFF2-40B4-BE49-F238E27FC236}">
                    <a16:creationId xmlns:a16="http://schemas.microsoft.com/office/drawing/2014/main" id="{D1BBB7F3-0C2E-4CDA-92BC-40918032622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pic>
          <p:nvPicPr>
            <p:cNvPr id="18" name="Picture 11">
              <a:extLst>
                <a:ext uri="{FF2B5EF4-FFF2-40B4-BE49-F238E27FC236}">
                  <a16:creationId xmlns:a16="http://schemas.microsoft.com/office/drawing/2014/main" id="{724A3088-BC77-49C7-BA5D-F7F64CCCC7D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4347850" y="967295"/>
              <a:ext cx="776932" cy="1088521"/>
            </a:xfrm>
            <a:prstGeom prst="rect">
              <a:avLst/>
            </a:prstGeom>
          </p:spPr>
        </p:pic>
      </p:grpSp>
      <p:grpSp>
        <p:nvGrpSpPr>
          <p:cNvPr id="20" name="Group 19">
            <a:extLst>
              <a:ext uri="{FF2B5EF4-FFF2-40B4-BE49-F238E27FC236}">
                <a16:creationId xmlns:a16="http://schemas.microsoft.com/office/drawing/2014/main" id="{4FD6E076-3014-4E8B-A8FB-39684F40F199}"/>
              </a:ext>
            </a:extLst>
          </p:cNvPr>
          <p:cNvGrpSpPr/>
          <p:nvPr/>
        </p:nvGrpSpPr>
        <p:grpSpPr>
          <a:xfrm>
            <a:off x="631433" y="3352623"/>
            <a:ext cx="1080000" cy="1080000"/>
            <a:chOff x="5926510" y="642938"/>
            <a:chExt cx="1737235" cy="1737235"/>
          </a:xfrm>
        </p:grpSpPr>
        <p:grpSp>
          <p:nvGrpSpPr>
            <p:cNvPr id="21" name="Group 13">
              <a:extLst>
                <a:ext uri="{FF2B5EF4-FFF2-40B4-BE49-F238E27FC236}">
                  <a16:creationId xmlns:a16="http://schemas.microsoft.com/office/drawing/2014/main" id="{BFC8703E-2B9B-4AE1-A7F3-79651530F784}"/>
                </a:ext>
              </a:extLst>
            </p:cNvPr>
            <p:cNvGrpSpPr/>
            <p:nvPr/>
          </p:nvGrpSpPr>
          <p:grpSpPr>
            <a:xfrm>
              <a:off x="5926510" y="642938"/>
              <a:ext cx="1737235" cy="1737235"/>
              <a:chOff x="0" y="0"/>
              <a:chExt cx="6350000" cy="6350000"/>
            </a:xfrm>
          </p:grpSpPr>
          <p:sp>
            <p:nvSpPr>
              <p:cNvPr id="23" name="Freeform 14">
                <a:extLst>
                  <a:ext uri="{FF2B5EF4-FFF2-40B4-BE49-F238E27FC236}">
                    <a16:creationId xmlns:a16="http://schemas.microsoft.com/office/drawing/2014/main" id="{B9558A9D-A220-464F-A559-BD3B9DA342E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pic>
          <p:nvPicPr>
            <p:cNvPr id="22" name="Picture 17">
              <a:extLst>
                <a:ext uri="{FF2B5EF4-FFF2-40B4-BE49-F238E27FC236}">
                  <a16:creationId xmlns:a16="http://schemas.microsoft.com/office/drawing/2014/main" id="{1475A0DA-A923-42F9-A57F-3522B075D38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6296734" y="1013162"/>
              <a:ext cx="996787" cy="996787"/>
            </a:xfrm>
            <a:prstGeom prst="rect">
              <a:avLst/>
            </a:prstGeom>
          </p:spPr>
        </p:pic>
      </p:grpSp>
      <p:grpSp>
        <p:nvGrpSpPr>
          <p:cNvPr id="24" name="Group 23">
            <a:extLst>
              <a:ext uri="{FF2B5EF4-FFF2-40B4-BE49-F238E27FC236}">
                <a16:creationId xmlns:a16="http://schemas.microsoft.com/office/drawing/2014/main" id="{8170F62F-B95B-4EDB-822F-AEFFC72BFC5E}"/>
              </a:ext>
            </a:extLst>
          </p:cNvPr>
          <p:cNvGrpSpPr/>
          <p:nvPr/>
        </p:nvGrpSpPr>
        <p:grpSpPr>
          <a:xfrm>
            <a:off x="633843" y="5110661"/>
            <a:ext cx="1080000" cy="1080000"/>
            <a:chOff x="7979839" y="642937"/>
            <a:chExt cx="1737235" cy="1737235"/>
          </a:xfrm>
        </p:grpSpPr>
        <p:grpSp>
          <p:nvGrpSpPr>
            <p:cNvPr id="25" name="Group 15">
              <a:extLst>
                <a:ext uri="{FF2B5EF4-FFF2-40B4-BE49-F238E27FC236}">
                  <a16:creationId xmlns:a16="http://schemas.microsoft.com/office/drawing/2014/main" id="{65BE453D-A163-48B4-BDF2-CABDF1BFBECF}"/>
                </a:ext>
              </a:extLst>
            </p:cNvPr>
            <p:cNvGrpSpPr/>
            <p:nvPr/>
          </p:nvGrpSpPr>
          <p:grpSpPr>
            <a:xfrm>
              <a:off x="7979839" y="642937"/>
              <a:ext cx="1737235" cy="1737235"/>
              <a:chOff x="0" y="0"/>
              <a:chExt cx="6350000" cy="6350000"/>
            </a:xfrm>
          </p:grpSpPr>
          <p:sp>
            <p:nvSpPr>
              <p:cNvPr id="27" name="Freeform 16">
                <a:extLst>
                  <a:ext uri="{FF2B5EF4-FFF2-40B4-BE49-F238E27FC236}">
                    <a16:creationId xmlns:a16="http://schemas.microsoft.com/office/drawing/2014/main" id="{969AA4D0-A052-4F8E-8ED9-2956EFD3800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pic>
          <p:nvPicPr>
            <p:cNvPr id="26" name="Picture 18">
              <a:extLst>
                <a:ext uri="{FF2B5EF4-FFF2-40B4-BE49-F238E27FC236}">
                  <a16:creationId xmlns:a16="http://schemas.microsoft.com/office/drawing/2014/main" id="{5B145FCE-81CE-4C28-BA93-37651EB1AE2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8332274" y="981458"/>
              <a:ext cx="1032365" cy="1060195"/>
            </a:xfrm>
            <a:prstGeom prst="rect">
              <a:avLst/>
            </a:prstGeom>
          </p:spPr>
        </p:pic>
      </p:grpSp>
      <p:sp>
        <p:nvSpPr>
          <p:cNvPr id="7" name="TextBox 6">
            <a:extLst>
              <a:ext uri="{FF2B5EF4-FFF2-40B4-BE49-F238E27FC236}">
                <a16:creationId xmlns:a16="http://schemas.microsoft.com/office/drawing/2014/main" id="{326BDC9E-FA56-4770-98FE-118B97EB958D}"/>
              </a:ext>
            </a:extLst>
          </p:cNvPr>
          <p:cNvSpPr txBox="1"/>
          <p:nvPr/>
        </p:nvSpPr>
        <p:spPr>
          <a:xfrm>
            <a:off x="2018057" y="1733085"/>
            <a:ext cx="470000" cy="461665"/>
          </a:xfrm>
          <a:prstGeom prst="rect">
            <a:avLst/>
          </a:prstGeom>
          <a:noFill/>
        </p:spPr>
        <p:txBody>
          <a:bodyPr wrap="none" rtlCol="0">
            <a:spAutoFit/>
          </a:bodyPr>
          <a:lstStyle/>
          <a:p>
            <a:r>
              <a:rPr lang="en-US" sz="2400" dirty="0">
                <a:solidFill>
                  <a:schemeClr val="accent1"/>
                </a:solidFill>
              </a:rPr>
              <a:t>1.</a:t>
            </a:r>
            <a:endParaRPr lang="en-GB" sz="2400" dirty="0">
              <a:solidFill>
                <a:schemeClr val="accent1"/>
              </a:solidFill>
            </a:endParaRPr>
          </a:p>
        </p:txBody>
      </p:sp>
      <p:sp>
        <p:nvSpPr>
          <p:cNvPr id="28" name="TextBox 27">
            <a:extLst>
              <a:ext uri="{FF2B5EF4-FFF2-40B4-BE49-F238E27FC236}">
                <a16:creationId xmlns:a16="http://schemas.microsoft.com/office/drawing/2014/main" id="{CBF40A8F-94E1-4FE5-A321-9983763B4DB8}"/>
              </a:ext>
            </a:extLst>
          </p:cNvPr>
          <p:cNvSpPr txBox="1"/>
          <p:nvPr/>
        </p:nvSpPr>
        <p:spPr>
          <a:xfrm>
            <a:off x="2018057" y="3364198"/>
            <a:ext cx="470000" cy="461665"/>
          </a:xfrm>
          <a:prstGeom prst="rect">
            <a:avLst/>
          </a:prstGeom>
          <a:noFill/>
        </p:spPr>
        <p:txBody>
          <a:bodyPr wrap="none" rtlCol="0">
            <a:spAutoFit/>
          </a:bodyPr>
          <a:lstStyle/>
          <a:p>
            <a:r>
              <a:rPr lang="en-US" sz="2400" dirty="0">
                <a:solidFill>
                  <a:schemeClr val="accent1"/>
                </a:solidFill>
              </a:rPr>
              <a:t>2.</a:t>
            </a:r>
            <a:endParaRPr lang="en-GB" sz="2400" dirty="0">
              <a:solidFill>
                <a:schemeClr val="accent1"/>
              </a:solidFill>
            </a:endParaRPr>
          </a:p>
        </p:txBody>
      </p:sp>
      <p:sp>
        <p:nvSpPr>
          <p:cNvPr id="29" name="TextBox 28">
            <a:extLst>
              <a:ext uri="{FF2B5EF4-FFF2-40B4-BE49-F238E27FC236}">
                <a16:creationId xmlns:a16="http://schemas.microsoft.com/office/drawing/2014/main" id="{ADB0F25F-EBC9-473F-9ECD-EFBD16442D29}"/>
              </a:ext>
            </a:extLst>
          </p:cNvPr>
          <p:cNvSpPr txBox="1"/>
          <p:nvPr/>
        </p:nvSpPr>
        <p:spPr>
          <a:xfrm>
            <a:off x="2018057" y="4988467"/>
            <a:ext cx="470000" cy="461665"/>
          </a:xfrm>
          <a:prstGeom prst="rect">
            <a:avLst/>
          </a:prstGeom>
          <a:noFill/>
        </p:spPr>
        <p:txBody>
          <a:bodyPr wrap="none" rtlCol="0">
            <a:spAutoFit/>
          </a:bodyPr>
          <a:lstStyle/>
          <a:p>
            <a:r>
              <a:rPr lang="en-US" sz="2400" dirty="0">
                <a:solidFill>
                  <a:schemeClr val="accent1"/>
                </a:solidFill>
              </a:rPr>
              <a:t>3.</a:t>
            </a:r>
            <a:endParaRPr lang="en-GB" sz="2400" dirty="0">
              <a:solidFill>
                <a:schemeClr val="accent1"/>
              </a:solidFill>
            </a:endParaRPr>
          </a:p>
        </p:txBody>
      </p:sp>
    </p:spTree>
    <p:extLst>
      <p:ext uri="{BB962C8B-B14F-4D97-AF65-F5344CB8AC3E}">
        <p14:creationId xmlns:p14="http://schemas.microsoft.com/office/powerpoint/2010/main" val="8893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0"/>
                </p:tgtEl>
              </p:cMediaNode>
            </p:video>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0"/>
                                        </p:tgtEl>
                                      </p:cBhvr>
                                    </p:cmd>
                                  </p:childTnLst>
                                </p:cTn>
                              </p:par>
                            </p:childTnLst>
                          </p:cTn>
                        </p:par>
                      </p:childTnLst>
                    </p:cTn>
                  </p:par>
                </p:childTnLst>
              </p:cTn>
              <p:nextCondLst>
                <p:cond evt="onClick" delay="0">
                  <p:tgtEl>
                    <p:spTgt spid="3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F156BA2-B31C-4CC9-8817-E8835DC4F73E}"/>
              </a:ext>
            </a:extLst>
          </p:cNvPr>
          <p:cNvSpPr/>
          <p:nvPr/>
        </p:nvSpPr>
        <p:spPr>
          <a:xfrm>
            <a:off x="-194338" y="882843"/>
            <a:ext cx="6185642" cy="618564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ughnut 10">
            <a:extLst>
              <a:ext uri="{FF2B5EF4-FFF2-40B4-BE49-F238E27FC236}">
                <a16:creationId xmlns:a16="http://schemas.microsoft.com/office/drawing/2014/main" id="{B00AC030-2E43-434C-826D-6642AE951E91}"/>
              </a:ext>
            </a:extLst>
          </p:cNvPr>
          <p:cNvSpPr/>
          <p:nvPr/>
        </p:nvSpPr>
        <p:spPr>
          <a:xfrm flipH="1">
            <a:off x="-194338" y="856920"/>
            <a:ext cx="6185642" cy="6185642"/>
          </a:xfrm>
          <a:prstGeom prst="donut">
            <a:avLst>
              <a:gd name="adj" fmla="val 125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itle 3">
            <a:extLst>
              <a:ext uri="{FF2B5EF4-FFF2-40B4-BE49-F238E27FC236}">
                <a16:creationId xmlns:a16="http://schemas.microsoft.com/office/drawing/2014/main" id="{7E473EB8-9603-4227-9E19-8DBC1872BA2D}"/>
              </a:ext>
            </a:extLst>
          </p:cNvPr>
          <p:cNvSpPr txBox="1">
            <a:spLocks/>
          </p:cNvSpPr>
          <p:nvPr/>
        </p:nvSpPr>
        <p:spPr>
          <a:xfrm>
            <a:off x="6778411" y="685043"/>
            <a:ext cx="4737020" cy="1015663"/>
          </a:xfrm>
          <a:prstGeom prst="rect">
            <a:avLst/>
          </a:prstGeom>
        </p:spPr>
        <p:txBody>
          <a:bodyPr/>
          <a:lst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a:lstStyle>
          <a:p>
            <a:r>
              <a:rPr lang="en-GB" sz="3000" dirty="0"/>
              <a:t>Health and wellbeing services</a:t>
            </a:r>
          </a:p>
        </p:txBody>
      </p:sp>
      <p:sp>
        <p:nvSpPr>
          <p:cNvPr id="9" name="Text Placeholder 3">
            <a:extLst>
              <a:ext uri="{FF2B5EF4-FFF2-40B4-BE49-F238E27FC236}">
                <a16:creationId xmlns:a16="http://schemas.microsoft.com/office/drawing/2014/main" id="{33599ED7-A4D9-4491-9D06-79F2B6635787}"/>
              </a:ext>
            </a:extLst>
          </p:cNvPr>
          <p:cNvSpPr txBox="1">
            <a:spLocks/>
          </p:cNvSpPr>
          <p:nvPr/>
        </p:nvSpPr>
        <p:spPr>
          <a:xfrm>
            <a:off x="6778625" y="1909763"/>
            <a:ext cx="4902472" cy="4508792"/>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Clr>
                <a:schemeClr val="tx2"/>
              </a:buClr>
              <a:buNone/>
            </a:pPr>
            <a:r>
              <a:rPr lang="en-US" dirty="0"/>
              <a:t>As well as cashback, you have access to valuable health and wellbeing services:</a:t>
            </a:r>
          </a:p>
          <a:p>
            <a:pPr marL="457200" indent="-457200">
              <a:lnSpc>
                <a:spcPct val="120000"/>
              </a:lnSpc>
              <a:spcBef>
                <a:spcPts val="0"/>
              </a:spcBef>
              <a:spcAft>
                <a:spcPts val="1200"/>
              </a:spcAft>
              <a:buClr>
                <a:srgbClr val="5B686E"/>
              </a:buClr>
            </a:pPr>
            <a:r>
              <a:rPr lang="en-US" dirty="0">
                <a:solidFill>
                  <a:schemeClr val="accent2"/>
                </a:solidFill>
              </a:rPr>
              <a:t>24 Hour Advice and Information Line</a:t>
            </a:r>
            <a:r>
              <a:rPr lang="en-US" dirty="0"/>
              <a:t> – confidential guidance on medical, legal or domestic issues, with online resources</a:t>
            </a:r>
          </a:p>
          <a:p>
            <a:pPr marL="457200" indent="-457200">
              <a:lnSpc>
                <a:spcPct val="120000"/>
              </a:lnSpc>
              <a:spcBef>
                <a:spcPts val="0"/>
              </a:spcBef>
              <a:spcAft>
                <a:spcPts val="1200"/>
              </a:spcAft>
              <a:buClr>
                <a:srgbClr val="5B686E"/>
              </a:buClr>
            </a:pPr>
            <a:r>
              <a:rPr lang="en-US" dirty="0">
                <a:solidFill>
                  <a:schemeClr val="accent2"/>
                </a:solidFill>
              </a:rPr>
              <a:t>DoctorLine</a:t>
            </a:r>
            <a:r>
              <a:rPr lang="en-US" dirty="0"/>
              <a:t> – 24/7 telephone access to a practising UK GP</a:t>
            </a:r>
          </a:p>
          <a:p>
            <a:pPr marL="457200" indent="-457200">
              <a:lnSpc>
                <a:spcPct val="120000"/>
              </a:lnSpc>
              <a:spcBef>
                <a:spcPts val="0"/>
              </a:spcBef>
              <a:spcAft>
                <a:spcPts val="1200"/>
              </a:spcAft>
              <a:buClr>
                <a:srgbClr val="5B686E"/>
              </a:buClr>
            </a:pPr>
            <a:r>
              <a:rPr lang="en-US" dirty="0">
                <a:solidFill>
                  <a:schemeClr val="accent2"/>
                </a:solidFill>
              </a:rPr>
              <a:t>Westfield Rewards </a:t>
            </a:r>
            <a:r>
              <a:rPr lang="en-US" dirty="0"/>
              <a:t>– Discounts and special offers at hundreds of retailers, restaurants and destinations</a:t>
            </a:r>
          </a:p>
          <a:p>
            <a:pPr marL="457200" indent="-457200">
              <a:lnSpc>
                <a:spcPct val="120000"/>
              </a:lnSpc>
              <a:spcBef>
                <a:spcPts val="0"/>
              </a:spcBef>
              <a:spcAft>
                <a:spcPts val="1200"/>
              </a:spcAft>
              <a:buClr>
                <a:srgbClr val="5B686E"/>
              </a:buClr>
            </a:pPr>
            <a:r>
              <a:rPr lang="en-US" dirty="0">
                <a:solidFill>
                  <a:schemeClr val="accent2"/>
                </a:solidFill>
              </a:rPr>
              <a:t>Gym Discounts </a:t>
            </a:r>
            <a:r>
              <a:rPr lang="en-US" dirty="0"/>
              <a:t>– Discounted memberships at local gyms</a:t>
            </a:r>
          </a:p>
        </p:txBody>
      </p:sp>
    </p:spTree>
    <p:extLst>
      <p:ext uri="{BB962C8B-B14F-4D97-AF65-F5344CB8AC3E}">
        <p14:creationId xmlns:p14="http://schemas.microsoft.com/office/powerpoint/2010/main" val="263897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C97C25-F908-4D86-B380-F85EB96733D1}"/>
              </a:ext>
            </a:extLst>
          </p:cNvPr>
          <p:cNvSpPr txBox="1"/>
          <p:nvPr/>
        </p:nvSpPr>
        <p:spPr>
          <a:xfrm>
            <a:off x="619180" y="670924"/>
            <a:ext cx="7524695" cy="553998"/>
          </a:xfrm>
          <a:prstGeom prst="rect">
            <a:avLst/>
          </a:prstGeom>
          <a:noFill/>
        </p:spPr>
        <p:txBody>
          <a:bodyPr wrap="square" rtlCol="0">
            <a:spAutoFit/>
          </a:bodyPr>
          <a:lstStyle/>
          <a:p>
            <a:r>
              <a:rPr lang="en-GB" sz="3000" dirty="0">
                <a:solidFill>
                  <a:srgbClr val="5B686E"/>
                </a:solidFill>
              </a:rPr>
              <a:t>Foresight Health Cash Plan</a:t>
            </a:r>
            <a:endParaRPr lang="en-US" sz="3000" dirty="0">
              <a:solidFill>
                <a:srgbClr val="5B686E"/>
              </a:solidFill>
              <a:latin typeface="Co Text Light" panose="020B0303060202020204" pitchFamily="34" charset="0"/>
              <a:cs typeface="Co Text Light" panose="020B0303060202020204" pitchFamily="34" charset="0"/>
            </a:endParaRPr>
          </a:p>
        </p:txBody>
      </p:sp>
      <p:grpSp>
        <p:nvGrpSpPr>
          <p:cNvPr id="504" name="Group 311">
            <a:extLst>
              <a:ext uri="{FF2B5EF4-FFF2-40B4-BE49-F238E27FC236}">
                <a16:creationId xmlns:a16="http://schemas.microsoft.com/office/drawing/2014/main" id="{D3935EE1-2352-4D81-AE5F-B7D3C219FA08}"/>
              </a:ext>
            </a:extLst>
          </p:cNvPr>
          <p:cNvGrpSpPr/>
          <p:nvPr/>
        </p:nvGrpSpPr>
        <p:grpSpPr>
          <a:xfrm>
            <a:off x="10269534" y="2255846"/>
            <a:ext cx="150363" cy="150363"/>
            <a:chOff x="0" y="0"/>
            <a:chExt cx="200485" cy="200485"/>
          </a:xfrm>
        </p:grpSpPr>
        <p:grpSp>
          <p:nvGrpSpPr>
            <p:cNvPr id="527" name="Group 312">
              <a:extLst>
                <a:ext uri="{FF2B5EF4-FFF2-40B4-BE49-F238E27FC236}">
                  <a16:creationId xmlns:a16="http://schemas.microsoft.com/office/drawing/2014/main" id="{DD9C3CFB-28AA-442C-928D-4B9DEAD26D02}"/>
                </a:ext>
              </a:extLst>
            </p:cNvPr>
            <p:cNvGrpSpPr/>
            <p:nvPr/>
          </p:nvGrpSpPr>
          <p:grpSpPr>
            <a:xfrm>
              <a:off x="0" y="0"/>
              <a:ext cx="200485" cy="200485"/>
              <a:chOff x="0" y="0"/>
              <a:chExt cx="6350000" cy="6350000"/>
            </a:xfrm>
          </p:grpSpPr>
          <p:sp>
            <p:nvSpPr>
              <p:cNvPr id="529" name="Freeform 313">
                <a:extLst>
                  <a:ext uri="{FF2B5EF4-FFF2-40B4-BE49-F238E27FC236}">
                    <a16:creationId xmlns:a16="http://schemas.microsoft.com/office/drawing/2014/main" id="{3CB47C4F-8EE4-42B3-8260-3FD32BA031F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solidFill>
            </p:spPr>
            <p:txBody>
              <a:bodyPr/>
              <a:lstStyle/>
              <a:p>
                <a:endParaRPr lang="en-GB"/>
              </a:p>
            </p:txBody>
          </p:sp>
        </p:grpSp>
        <p:sp>
          <p:nvSpPr>
            <p:cNvPr id="528" name="TextBox 314">
              <a:extLst>
                <a:ext uri="{FF2B5EF4-FFF2-40B4-BE49-F238E27FC236}">
                  <a16:creationId xmlns:a16="http://schemas.microsoft.com/office/drawing/2014/main" id="{618E20E9-09E7-492A-843B-EF0E9D9891CA}"/>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1yr</a:t>
              </a:r>
            </a:p>
          </p:txBody>
        </p:sp>
      </p:grpSp>
      <p:sp>
        <p:nvSpPr>
          <p:cNvPr id="506" name="TextBox 319">
            <a:extLst>
              <a:ext uri="{FF2B5EF4-FFF2-40B4-BE49-F238E27FC236}">
                <a16:creationId xmlns:a16="http://schemas.microsoft.com/office/drawing/2014/main" id="{5D0501E0-7B92-46CB-B6E0-EF0D551FAB5C}"/>
              </a:ext>
            </a:extLst>
          </p:cNvPr>
          <p:cNvSpPr txBox="1"/>
          <p:nvPr/>
        </p:nvSpPr>
        <p:spPr>
          <a:xfrm>
            <a:off x="10269534" y="2066481"/>
            <a:ext cx="1078736" cy="117725"/>
          </a:xfrm>
          <a:prstGeom prst="rect">
            <a:avLst/>
          </a:prstGeom>
        </p:spPr>
        <p:txBody>
          <a:bodyPr lIns="0" tIns="0" rIns="0" bIns="0" rtlCol="0" anchor="t">
            <a:spAutoFit/>
          </a:bodyPr>
          <a:lstStyle/>
          <a:p>
            <a:pPr marL="0" lvl="0" indent="0" algn="l">
              <a:lnSpc>
                <a:spcPts val="990"/>
              </a:lnSpc>
              <a:spcBef>
                <a:spcPct val="0"/>
              </a:spcBef>
            </a:pPr>
            <a:r>
              <a:rPr lang="en-US" sz="722" spc="-21" dirty="0">
                <a:solidFill>
                  <a:srgbClr val="5D686E"/>
                </a:solidFill>
              </a:rPr>
              <a:t>Key</a:t>
            </a:r>
          </a:p>
        </p:txBody>
      </p:sp>
      <p:sp>
        <p:nvSpPr>
          <p:cNvPr id="508" name="TextBox 321">
            <a:extLst>
              <a:ext uri="{FF2B5EF4-FFF2-40B4-BE49-F238E27FC236}">
                <a16:creationId xmlns:a16="http://schemas.microsoft.com/office/drawing/2014/main" id="{784756CC-54D7-4C73-AFE2-72F918AD86BC}"/>
              </a:ext>
            </a:extLst>
          </p:cNvPr>
          <p:cNvSpPr txBox="1"/>
          <p:nvPr/>
        </p:nvSpPr>
        <p:spPr>
          <a:xfrm>
            <a:off x="10540402" y="2281298"/>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 year benefit period</a:t>
            </a:r>
          </a:p>
        </p:txBody>
      </p:sp>
      <p:grpSp>
        <p:nvGrpSpPr>
          <p:cNvPr id="509" name="Group 315">
            <a:extLst>
              <a:ext uri="{FF2B5EF4-FFF2-40B4-BE49-F238E27FC236}">
                <a16:creationId xmlns:a16="http://schemas.microsoft.com/office/drawing/2014/main" id="{7B9F3ED2-93FF-46FF-A979-C7CB56299E73}"/>
              </a:ext>
            </a:extLst>
          </p:cNvPr>
          <p:cNvGrpSpPr/>
          <p:nvPr/>
        </p:nvGrpSpPr>
        <p:grpSpPr>
          <a:xfrm>
            <a:off x="10269534" y="2429159"/>
            <a:ext cx="150363" cy="150363"/>
            <a:chOff x="0" y="0"/>
            <a:chExt cx="200485" cy="200485"/>
          </a:xfrm>
        </p:grpSpPr>
        <p:grpSp>
          <p:nvGrpSpPr>
            <p:cNvPr id="521" name="Group 316">
              <a:extLst>
                <a:ext uri="{FF2B5EF4-FFF2-40B4-BE49-F238E27FC236}">
                  <a16:creationId xmlns:a16="http://schemas.microsoft.com/office/drawing/2014/main" id="{765D7AE7-E2CE-4958-BC74-389B44E4F1F4}"/>
                </a:ext>
              </a:extLst>
            </p:cNvPr>
            <p:cNvGrpSpPr/>
            <p:nvPr/>
          </p:nvGrpSpPr>
          <p:grpSpPr>
            <a:xfrm>
              <a:off x="0" y="0"/>
              <a:ext cx="200485" cy="200485"/>
              <a:chOff x="0" y="0"/>
              <a:chExt cx="6350000" cy="6350000"/>
            </a:xfrm>
          </p:grpSpPr>
          <p:sp>
            <p:nvSpPr>
              <p:cNvPr id="523" name="Freeform 317">
                <a:extLst>
                  <a:ext uri="{FF2B5EF4-FFF2-40B4-BE49-F238E27FC236}">
                    <a16:creationId xmlns:a16="http://schemas.microsoft.com/office/drawing/2014/main" id="{E1C46FA5-8E87-460A-9061-3E97759066B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GB"/>
              </a:p>
            </p:txBody>
          </p:sp>
        </p:grpSp>
        <p:sp>
          <p:nvSpPr>
            <p:cNvPr id="522" name="TextBox 318">
              <a:extLst>
                <a:ext uri="{FF2B5EF4-FFF2-40B4-BE49-F238E27FC236}">
                  <a16:creationId xmlns:a16="http://schemas.microsoft.com/office/drawing/2014/main" id="{72846B5A-71BE-4D79-8C23-0330D3848418}"/>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100</a:t>
              </a:r>
            </a:p>
          </p:txBody>
        </p:sp>
      </p:grpSp>
      <p:sp>
        <p:nvSpPr>
          <p:cNvPr id="510" name="TextBox 320">
            <a:extLst>
              <a:ext uri="{FF2B5EF4-FFF2-40B4-BE49-F238E27FC236}">
                <a16:creationId xmlns:a16="http://schemas.microsoft.com/office/drawing/2014/main" id="{3CED0C00-204C-49B0-AF70-3BF27B8B4454}"/>
              </a:ext>
            </a:extLst>
          </p:cNvPr>
          <p:cNvSpPr txBox="1"/>
          <p:nvPr/>
        </p:nvSpPr>
        <p:spPr>
          <a:xfrm>
            <a:off x="10540402" y="2454612"/>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100% money back</a:t>
            </a:r>
          </a:p>
        </p:txBody>
      </p:sp>
      <p:pic>
        <p:nvPicPr>
          <p:cNvPr id="2" name="Picture 1">
            <a:extLst>
              <a:ext uri="{FF2B5EF4-FFF2-40B4-BE49-F238E27FC236}">
                <a16:creationId xmlns:a16="http://schemas.microsoft.com/office/drawing/2014/main" id="{8A0DEA8A-74A7-085B-EAD4-2BCBC98D5E9F}"/>
              </a:ext>
            </a:extLst>
          </p:cNvPr>
          <p:cNvPicPr>
            <a:picLocks noChangeAspect="1"/>
          </p:cNvPicPr>
          <p:nvPr/>
        </p:nvPicPr>
        <p:blipFill>
          <a:blip r:embed="rId2"/>
          <a:stretch>
            <a:fillRect/>
          </a:stretch>
        </p:blipFill>
        <p:spPr>
          <a:xfrm>
            <a:off x="730076" y="1510127"/>
            <a:ext cx="9452267" cy="3809219"/>
          </a:xfrm>
          <a:prstGeom prst="rect">
            <a:avLst/>
          </a:prstGeom>
        </p:spPr>
      </p:pic>
    </p:spTree>
    <p:extLst>
      <p:ext uri="{BB962C8B-B14F-4D97-AF65-F5344CB8AC3E}">
        <p14:creationId xmlns:p14="http://schemas.microsoft.com/office/powerpoint/2010/main" val="124721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Oval 162">
            <a:extLst>
              <a:ext uri="{FF2B5EF4-FFF2-40B4-BE49-F238E27FC236}">
                <a16:creationId xmlns:a16="http://schemas.microsoft.com/office/drawing/2014/main" id="{9E79F1C0-F045-41C4-9114-4DF06F7F4844}"/>
              </a:ext>
            </a:extLst>
          </p:cNvPr>
          <p:cNvSpPr/>
          <p:nvPr/>
        </p:nvSpPr>
        <p:spPr>
          <a:xfrm>
            <a:off x="4481517" y="4663744"/>
            <a:ext cx="4503445" cy="45034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382ED672-4B65-4DC7-A1C3-9CC0050E739A}"/>
              </a:ext>
            </a:extLst>
          </p:cNvPr>
          <p:cNvSpPr/>
          <p:nvPr/>
        </p:nvSpPr>
        <p:spPr>
          <a:xfrm>
            <a:off x="4834986" y="5017213"/>
            <a:ext cx="3794962" cy="3794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oup of children running&#10;&#10;Description automatically generated with medium confidence">
            <a:extLst>
              <a:ext uri="{FF2B5EF4-FFF2-40B4-BE49-F238E27FC236}">
                <a16:creationId xmlns:a16="http://schemas.microsoft.com/office/drawing/2014/main" id="{2D6E8F14-FE0A-4920-84E6-AD2CE9DED5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21170" y="5191910"/>
            <a:ext cx="3426048" cy="3423600"/>
          </a:xfrm>
          <a:prstGeom prst="ellipse">
            <a:avLst/>
          </a:prstGeom>
        </p:spPr>
      </p:pic>
      <p:graphicFrame>
        <p:nvGraphicFramePr>
          <p:cNvPr id="433" name="Table 4">
            <a:extLst>
              <a:ext uri="{FF2B5EF4-FFF2-40B4-BE49-F238E27FC236}">
                <a16:creationId xmlns:a16="http://schemas.microsoft.com/office/drawing/2014/main" id="{1A6789C0-65AC-473E-9FB9-9A21ED3750EE}"/>
              </a:ext>
            </a:extLst>
          </p:cNvPr>
          <p:cNvGraphicFramePr>
            <a:graphicFrameLocks noGrp="1"/>
          </p:cNvGraphicFramePr>
          <p:nvPr>
            <p:extLst>
              <p:ext uri="{D42A27DB-BD31-4B8C-83A1-F6EECF244321}">
                <p14:modId xmlns:p14="http://schemas.microsoft.com/office/powerpoint/2010/main" val="3649952509"/>
              </p:ext>
            </p:extLst>
          </p:nvPr>
        </p:nvGraphicFramePr>
        <p:xfrm>
          <a:off x="619180" y="1366324"/>
          <a:ext cx="8912897" cy="2635440"/>
        </p:xfrm>
        <a:graphic>
          <a:graphicData uri="http://schemas.openxmlformats.org/drawingml/2006/table">
            <a:tbl>
              <a:tblPr firstRow="1" bandRow="1">
                <a:tableStyleId>{21E4AEA4-8DFA-4A89-87EB-49C32662AFE0}</a:tableStyleId>
              </a:tblPr>
              <a:tblGrid>
                <a:gridCol w="4903585">
                  <a:extLst>
                    <a:ext uri="{9D8B030D-6E8A-4147-A177-3AD203B41FA5}">
                      <a16:colId xmlns:a16="http://schemas.microsoft.com/office/drawing/2014/main" val="3233716018"/>
                    </a:ext>
                  </a:extLst>
                </a:gridCol>
                <a:gridCol w="1002328">
                  <a:extLst>
                    <a:ext uri="{9D8B030D-6E8A-4147-A177-3AD203B41FA5}">
                      <a16:colId xmlns:a16="http://schemas.microsoft.com/office/drawing/2014/main" val="2688458533"/>
                    </a:ext>
                  </a:extLst>
                </a:gridCol>
                <a:gridCol w="1002328">
                  <a:extLst>
                    <a:ext uri="{9D8B030D-6E8A-4147-A177-3AD203B41FA5}">
                      <a16:colId xmlns:a16="http://schemas.microsoft.com/office/drawing/2014/main" val="4023705520"/>
                    </a:ext>
                  </a:extLst>
                </a:gridCol>
                <a:gridCol w="1002328">
                  <a:extLst>
                    <a:ext uri="{9D8B030D-6E8A-4147-A177-3AD203B41FA5}">
                      <a16:colId xmlns:a16="http://schemas.microsoft.com/office/drawing/2014/main" val="3666180724"/>
                    </a:ext>
                  </a:extLst>
                </a:gridCol>
                <a:gridCol w="1002328">
                  <a:extLst>
                    <a:ext uri="{9D8B030D-6E8A-4147-A177-3AD203B41FA5}">
                      <a16:colId xmlns:a16="http://schemas.microsoft.com/office/drawing/2014/main" val="225429773"/>
                    </a:ext>
                  </a:extLst>
                </a:gridCol>
              </a:tblGrid>
              <a:tr h="311424">
                <a:tc>
                  <a:txBody>
                    <a:bodyPr/>
                    <a:lstStyle/>
                    <a:p>
                      <a:pPr algn="l"/>
                      <a:r>
                        <a:rPr lang="en-US" sz="1100" b="0" spc="-32" dirty="0">
                          <a:solidFill>
                            <a:srgbClr val="FFFFFF"/>
                          </a:solidFill>
                        </a:rPr>
                        <a:t>Level</a:t>
                      </a:r>
                      <a:endParaRPr lang="en-GB" sz="1100" b="0" dirty="0">
                        <a:latin typeface="+mn-lt"/>
                      </a:endParaRPr>
                    </a:p>
                  </a:txBody>
                  <a:tcPr marT="72000" marB="72000"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1</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2</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3</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4</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356996257"/>
                  </a:ext>
                </a:extLst>
              </a:tr>
              <a:tr h="0">
                <a:tc>
                  <a:txBody>
                    <a:bodyPr/>
                    <a:lstStyle/>
                    <a:p>
                      <a:r>
                        <a:rPr lang="en-US" sz="900" kern="1200" dirty="0">
                          <a:solidFill>
                            <a:schemeClr val="accent1"/>
                          </a:solidFill>
                          <a:latin typeface="+mn-lt"/>
                          <a:ea typeface="+mn-ea"/>
                          <a:cs typeface="+mn-cs"/>
                        </a:rPr>
                        <a:t>M</a:t>
                      </a:r>
                      <a:r>
                        <a:rPr lang="en-GB" sz="900" kern="1200" dirty="0" err="1">
                          <a:solidFill>
                            <a:schemeClr val="accent1"/>
                          </a:solidFill>
                          <a:latin typeface="+mn-lt"/>
                          <a:ea typeface="+mn-ea"/>
                          <a:cs typeface="+mn-cs"/>
                        </a:rPr>
                        <a:t>oney</a:t>
                      </a:r>
                      <a:r>
                        <a:rPr lang="en-GB" sz="900" kern="1200" dirty="0">
                          <a:solidFill>
                            <a:schemeClr val="accent1"/>
                          </a:solidFill>
                          <a:latin typeface="+mn-lt"/>
                          <a:ea typeface="+mn-ea"/>
                          <a:cs typeface="+mn-cs"/>
                        </a:rPr>
                        <a:t> Back – Shared between dependent children</a:t>
                      </a:r>
                      <a:endParaRPr lang="en-US" sz="900" kern="1200" dirty="0">
                        <a:solidFill>
                          <a:schemeClr val="accent1"/>
                        </a:solidFill>
                        <a:latin typeface="+mn-lt"/>
                        <a:ea typeface="+mn-ea"/>
                        <a:cs typeface="+mn-cs"/>
                      </a:endParaRPr>
                    </a:p>
                  </a:txBody>
                  <a:tcPr marT="28800" marB="28800">
                    <a:lnR w="38100" cap="flat" cmpd="sng" algn="ctr">
                      <a:solidFill>
                        <a:schemeClr val="bg1"/>
                      </a:solidFill>
                      <a:prstDash val="solid"/>
                      <a:round/>
                      <a:headEnd type="none" w="med" len="med"/>
                      <a:tailEnd type="none" w="med" len="med"/>
                    </a:lnR>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298524"/>
                  </a:ext>
                </a:extLst>
              </a:tr>
              <a:tr h="349200">
                <a:tc>
                  <a:txBody>
                    <a:bodyPr/>
                    <a:lstStyle/>
                    <a:p>
                      <a:pPr marL="0" lvl="0" indent="0" algn="l">
                        <a:lnSpc>
                          <a:spcPts val="1111"/>
                        </a:lnSpc>
                        <a:spcBef>
                          <a:spcPct val="0"/>
                        </a:spcBef>
                      </a:pPr>
                      <a:r>
                        <a:rPr lang="en-US" sz="800" u="none" spc="-24" dirty="0">
                          <a:solidFill>
                            <a:srgbClr val="5D686E"/>
                          </a:solidFill>
                        </a:rPr>
                        <a:t>Optical</a:t>
                      </a:r>
                    </a:p>
                  </a:txBody>
                  <a:tcPr anchor="ctr">
                    <a:lnR w="28575" cap="flat" cmpd="sng" algn="ctr">
                      <a:solidFill>
                        <a:schemeClr val="bg1"/>
                      </a:solidFill>
                      <a:prstDash val="solid"/>
                      <a:round/>
                      <a:headEnd type="none" w="med" len="med"/>
                      <a:tailEnd type="none" w="med" len="med"/>
                    </a:lnR>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£32.50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£57.50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£95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950973098"/>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Dental</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£52.50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£90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£110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3991307534"/>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Dental Accident</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£175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£375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279213826"/>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Chiropody</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£37.50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3029023930"/>
                  </a:ext>
                </a:extLst>
              </a:tr>
              <a:tr h="349200">
                <a:tc>
                  <a:txBody>
                    <a:bodyPr/>
                    <a:lstStyle/>
                    <a:p>
                      <a:pPr>
                        <a:lnSpc>
                          <a:spcPts val="1111"/>
                        </a:lnSpc>
                      </a:pPr>
                      <a:r>
                        <a:rPr lang="en-US" sz="800" spc="-24" dirty="0">
                          <a:solidFill>
                            <a:srgbClr val="5D686E"/>
                          </a:solidFill>
                        </a:rPr>
                        <a:t>Therapy Treatments</a:t>
                      </a:r>
                    </a:p>
                    <a:p>
                      <a:pPr marL="0" lvl="0" indent="0" algn="l">
                        <a:lnSpc>
                          <a:spcPts val="864"/>
                        </a:lnSpc>
                        <a:spcBef>
                          <a:spcPct val="0"/>
                        </a:spcBef>
                      </a:pPr>
                      <a:r>
                        <a:rPr lang="en-US" sz="630" u="none" spc="-18" dirty="0">
                          <a:solidFill>
                            <a:srgbClr val="5D686E"/>
                          </a:solidFill>
                        </a:rPr>
                        <a:t>Physiotherapy, Acupuncture, Chiropractic, Homeopathy, Osteopathy</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£75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00192745"/>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Specialist Consultations and Diagnostics</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165929449"/>
                  </a:ext>
                </a:extLst>
              </a:tr>
            </a:tbl>
          </a:graphicData>
        </a:graphic>
      </p:graphicFrame>
      <p:sp>
        <p:nvSpPr>
          <p:cNvPr id="4" name="TextBox 3">
            <a:extLst>
              <a:ext uri="{FF2B5EF4-FFF2-40B4-BE49-F238E27FC236}">
                <a16:creationId xmlns:a16="http://schemas.microsoft.com/office/drawing/2014/main" id="{7AC97C25-F908-4D86-B380-F85EB96733D1}"/>
              </a:ext>
            </a:extLst>
          </p:cNvPr>
          <p:cNvSpPr txBox="1"/>
          <p:nvPr/>
        </p:nvSpPr>
        <p:spPr>
          <a:xfrm>
            <a:off x="619180" y="670924"/>
            <a:ext cx="7524695" cy="553998"/>
          </a:xfrm>
          <a:prstGeom prst="rect">
            <a:avLst/>
          </a:prstGeom>
          <a:noFill/>
        </p:spPr>
        <p:txBody>
          <a:bodyPr wrap="square" rtlCol="0">
            <a:spAutoFit/>
          </a:bodyPr>
          <a:lstStyle/>
          <a:p>
            <a:r>
              <a:rPr lang="en-GB" sz="3000" dirty="0">
                <a:solidFill>
                  <a:srgbClr val="5B686E"/>
                </a:solidFill>
              </a:rPr>
              <a:t>Your kids are covered too</a:t>
            </a:r>
            <a:endParaRPr lang="en-US" sz="3000" dirty="0">
              <a:solidFill>
                <a:srgbClr val="5B686E"/>
              </a:solidFill>
              <a:latin typeface="Co Text Light" panose="020B0303060202020204" pitchFamily="34" charset="0"/>
              <a:cs typeface="Co Text Light" panose="020B0303060202020204" pitchFamily="34" charset="0"/>
            </a:endParaRPr>
          </a:p>
        </p:txBody>
      </p:sp>
      <p:grpSp>
        <p:nvGrpSpPr>
          <p:cNvPr id="434" name="Group 433">
            <a:extLst>
              <a:ext uri="{FF2B5EF4-FFF2-40B4-BE49-F238E27FC236}">
                <a16:creationId xmlns:a16="http://schemas.microsoft.com/office/drawing/2014/main" id="{0A0C7C6A-4212-408D-9100-B55192BA4187}"/>
              </a:ext>
            </a:extLst>
          </p:cNvPr>
          <p:cNvGrpSpPr/>
          <p:nvPr/>
        </p:nvGrpSpPr>
        <p:grpSpPr>
          <a:xfrm>
            <a:off x="4859619" y="2334364"/>
            <a:ext cx="171452" cy="168842"/>
            <a:chOff x="4879612" y="1981850"/>
            <a:chExt cx="171452" cy="168842"/>
          </a:xfrm>
        </p:grpSpPr>
        <p:grpSp>
          <p:nvGrpSpPr>
            <p:cNvPr id="435" name="Group 261">
              <a:extLst>
                <a:ext uri="{FF2B5EF4-FFF2-40B4-BE49-F238E27FC236}">
                  <a16:creationId xmlns:a16="http://schemas.microsoft.com/office/drawing/2014/main" id="{BCBF0390-24E1-4924-B691-A51A51EA1E76}"/>
                </a:ext>
              </a:extLst>
            </p:cNvPr>
            <p:cNvGrpSpPr/>
            <p:nvPr/>
          </p:nvGrpSpPr>
          <p:grpSpPr>
            <a:xfrm>
              <a:off x="4882222" y="1981850"/>
              <a:ext cx="168842" cy="168842"/>
              <a:chOff x="0" y="0"/>
              <a:chExt cx="6350000" cy="6350000"/>
            </a:xfrm>
          </p:grpSpPr>
          <p:sp>
            <p:nvSpPr>
              <p:cNvPr id="437" name="Freeform 262">
                <a:extLst>
                  <a:ext uri="{FF2B5EF4-FFF2-40B4-BE49-F238E27FC236}">
                    <a16:creationId xmlns:a16="http://schemas.microsoft.com/office/drawing/2014/main" id="{BE8CFAC0-42ED-48A3-BA50-78B26955865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436" name="TextBox 270">
              <a:extLst>
                <a:ext uri="{FF2B5EF4-FFF2-40B4-BE49-F238E27FC236}">
                  <a16:creationId xmlns:a16="http://schemas.microsoft.com/office/drawing/2014/main" id="{45522CAE-FDED-49CC-B846-50A8018D3D60}"/>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438" name="Group 437">
            <a:extLst>
              <a:ext uri="{FF2B5EF4-FFF2-40B4-BE49-F238E27FC236}">
                <a16:creationId xmlns:a16="http://schemas.microsoft.com/office/drawing/2014/main" id="{CFB45EE0-7EC4-49B9-921E-A0225AFB503D}"/>
              </a:ext>
            </a:extLst>
          </p:cNvPr>
          <p:cNvGrpSpPr/>
          <p:nvPr/>
        </p:nvGrpSpPr>
        <p:grpSpPr>
          <a:xfrm>
            <a:off x="4859619" y="2686171"/>
            <a:ext cx="171452" cy="168842"/>
            <a:chOff x="4879612" y="1981850"/>
            <a:chExt cx="171452" cy="168842"/>
          </a:xfrm>
        </p:grpSpPr>
        <p:grpSp>
          <p:nvGrpSpPr>
            <p:cNvPr id="439" name="Group 261">
              <a:extLst>
                <a:ext uri="{FF2B5EF4-FFF2-40B4-BE49-F238E27FC236}">
                  <a16:creationId xmlns:a16="http://schemas.microsoft.com/office/drawing/2014/main" id="{FE849F26-3CE0-4E54-BBA1-CBAFC07A7489}"/>
                </a:ext>
              </a:extLst>
            </p:cNvPr>
            <p:cNvGrpSpPr/>
            <p:nvPr/>
          </p:nvGrpSpPr>
          <p:grpSpPr>
            <a:xfrm>
              <a:off x="4882222" y="1981850"/>
              <a:ext cx="168842" cy="168842"/>
              <a:chOff x="0" y="0"/>
              <a:chExt cx="6350000" cy="6350000"/>
            </a:xfrm>
          </p:grpSpPr>
          <p:sp>
            <p:nvSpPr>
              <p:cNvPr id="441" name="Freeform 262">
                <a:extLst>
                  <a:ext uri="{FF2B5EF4-FFF2-40B4-BE49-F238E27FC236}">
                    <a16:creationId xmlns:a16="http://schemas.microsoft.com/office/drawing/2014/main" id="{F7057C00-7123-4BFF-A1EA-C2CB91C692A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440" name="TextBox 270">
              <a:extLst>
                <a:ext uri="{FF2B5EF4-FFF2-40B4-BE49-F238E27FC236}">
                  <a16:creationId xmlns:a16="http://schemas.microsoft.com/office/drawing/2014/main" id="{3287B70C-3A6C-4EBF-88C1-45AFA1A393B9}"/>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454" name="Group 453">
            <a:extLst>
              <a:ext uri="{FF2B5EF4-FFF2-40B4-BE49-F238E27FC236}">
                <a16:creationId xmlns:a16="http://schemas.microsoft.com/office/drawing/2014/main" id="{6B8771BA-39F1-4DA9-8184-84E2DED680C5}"/>
              </a:ext>
            </a:extLst>
          </p:cNvPr>
          <p:cNvGrpSpPr/>
          <p:nvPr/>
        </p:nvGrpSpPr>
        <p:grpSpPr>
          <a:xfrm>
            <a:off x="5094068" y="2336348"/>
            <a:ext cx="168842" cy="168842"/>
            <a:chOff x="5085487" y="3402973"/>
            <a:chExt cx="168842" cy="168842"/>
          </a:xfrm>
        </p:grpSpPr>
        <p:grpSp>
          <p:nvGrpSpPr>
            <p:cNvPr id="455" name="Group 279">
              <a:extLst>
                <a:ext uri="{FF2B5EF4-FFF2-40B4-BE49-F238E27FC236}">
                  <a16:creationId xmlns:a16="http://schemas.microsoft.com/office/drawing/2014/main" id="{DEEB3CC6-F5A9-4211-8404-F87BE947DF45}"/>
                </a:ext>
              </a:extLst>
            </p:cNvPr>
            <p:cNvGrpSpPr/>
            <p:nvPr/>
          </p:nvGrpSpPr>
          <p:grpSpPr>
            <a:xfrm>
              <a:off x="5085487" y="3402973"/>
              <a:ext cx="168842" cy="168842"/>
              <a:chOff x="0" y="0"/>
              <a:chExt cx="6350000" cy="6350000"/>
            </a:xfrm>
          </p:grpSpPr>
          <p:sp>
            <p:nvSpPr>
              <p:cNvPr id="457" name="Freeform 280">
                <a:extLst>
                  <a:ext uri="{FF2B5EF4-FFF2-40B4-BE49-F238E27FC236}">
                    <a16:creationId xmlns:a16="http://schemas.microsoft.com/office/drawing/2014/main" id="{4F7E30B3-3CE5-4334-B61E-AFBE9CF5CA4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456" name="TextBox 293">
              <a:extLst>
                <a:ext uri="{FF2B5EF4-FFF2-40B4-BE49-F238E27FC236}">
                  <a16:creationId xmlns:a16="http://schemas.microsoft.com/office/drawing/2014/main" id="{5575334B-B427-4245-96AE-41DD7818E1EE}"/>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458" name="Group 457">
            <a:extLst>
              <a:ext uri="{FF2B5EF4-FFF2-40B4-BE49-F238E27FC236}">
                <a16:creationId xmlns:a16="http://schemas.microsoft.com/office/drawing/2014/main" id="{E41B2DAE-88B5-4AF5-9B83-F4BFA66E4053}"/>
              </a:ext>
            </a:extLst>
          </p:cNvPr>
          <p:cNvGrpSpPr/>
          <p:nvPr/>
        </p:nvGrpSpPr>
        <p:grpSpPr>
          <a:xfrm>
            <a:off x="5094068" y="2683790"/>
            <a:ext cx="168842" cy="168842"/>
            <a:chOff x="5085487" y="3402973"/>
            <a:chExt cx="168842" cy="168842"/>
          </a:xfrm>
        </p:grpSpPr>
        <p:grpSp>
          <p:nvGrpSpPr>
            <p:cNvPr id="459" name="Group 279">
              <a:extLst>
                <a:ext uri="{FF2B5EF4-FFF2-40B4-BE49-F238E27FC236}">
                  <a16:creationId xmlns:a16="http://schemas.microsoft.com/office/drawing/2014/main" id="{69DF129E-ABD5-434F-843E-329D7C65FE98}"/>
                </a:ext>
              </a:extLst>
            </p:cNvPr>
            <p:cNvGrpSpPr/>
            <p:nvPr/>
          </p:nvGrpSpPr>
          <p:grpSpPr>
            <a:xfrm>
              <a:off x="5085487" y="3402973"/>
              <a:ext cx="168842" cy="168842"/>
              <a:chOff x="0" y="0"/>
              <a:chExt cx="6350000" cy="6350000"/>
            </a:xfrm>
          </p:grpSpPr>
          <p:sp>
            <p:nvSpPr>
              <p:cNvPr id="461" name="Freeform 280">
                <a:extLst>
                  <a:ext uri="{FF2B5EF4-FFF2-40B4-BE49-F238E27FC236}">
                    <a16:creationId xmlns:a16="http://schemas.microsoft.com/office/drawing/2014/main" id="{187ED173-1B6A-4A38-9F13-BD3B4440070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460" name="TextBox 293">
              <a:extLst>
                <a:ext uri="{FF2B5EF4-FFF2-40B4-BE49-F238E27FC236}">
                  <a16:creationId xmlns:a16="http://schemas.microsoft.com/office/drawing/2014/main" id="{59AC446B-32BB-48E9-80D4-A9CB307277A1}"/>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61" name="Group 60">
            <a:extLst>
              <a:ext uri="{FF2B5EF4-FFF2-40B4-BE49-F238E27FC236}">
                <a16:creationId xmlns:a16="http://schemas.microsoft.com/office/drawing/2014/main" id="{17B8E3DD-5006-4E52-9974-D4F2AF655125}"/>
              </a:ext>
            </a:extLst>
          </p:cNvPr>
          <p:cNvGrpSpPr/>
          <p:nvPr/>
        </p:nvGrpSpPr>
        <p:grpSpPr>
          <a:xfrm>
            <a:off x="4859619" y="3039032"/>
            <a:ext cx="171452" cy="168842"/>
            <a:chOff x="4879612" y="1981850"/>
            <a:chExt cx="171452" cy="168842"/>
          </a:xfrm>
        </p:grpSpPr>
        <p:grpSp>
          <p:nvGrpSpPr>
            <p:cNvPr id="62" name="Group 261">
              <a:extLst>
                <a:ext uri="{FF2B5EF4-FFF2-40B4-BE49-F238E27FC236}">
                  <a16:creationId xmlns:a16="http://schemas.microsoft.com/office/drawing/2014/main" id="{A07BD1AB-3097-4217-8D66-A8AAFCAA8B59}"/>
                </a:ext>
              </a:extLst>
            </p:cNvPr>
            <p:cNvGrpSpPr/>
            <p:nvPr/>
          </p:nvGrpSpPr>
          <p:grpSpPr>
            <a:xfrm>
              <a:off x="4882222" y="1981850"/>
              <a:ext cx="168842" cy="168842"/>
              <a:chOff x="0" y="0"/>
              <a:chExt cx="6350000" cy="6350000"/>
            </a:xfrm>
          </p:grpSpPr>
          <p:sp>
            <p:nvSpPr>
              <p:cNvPr id="64" name="Freeform 262">
                <a:extLst>
                  <a:ext uri="{FF2B5EF4-FFF2-40B4-BE49-F238E27FC236}">
                    <a16:creationId xmlns:a16="http://schemas.microsoft.com/office/drawing/2014/main" id="{C08960A3-5C1D-4599-80A1-F48E3D0CFEF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63" name="TextBox 270">
              <a:extLst>
                <a:ext uri="{FF2B5EF4-FFF2-40B4-BE49-F238E27FC236}">
                  <a16:creationId xmlns:a16="http://schemas.microsoft.com/office/drawing/2014/main" id="{BC75D510-4BCB-4637-B92A-CF4B3232364B}"/>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65" name="Group 64">
            <a:extLst>
              <a:ext uri="{FF2B5EF4-FFF2-40B4-BE49-F238E27FC236}">
                <a16:creationId xmlns:a16="http://schemas.microsoft.com/office/drawing/2014/main" id="{D5ABCDBF-34E6-4D51-8CF7-146412EAFDBD}"/>
              </a:ext>
            </a:extLst>
          </p:cNvPr>
          <p:cNvGrpSpPr/>
          <p:nvPr/>
        </p:nvGrpSpPr>
        <p:grpSpPr>
          <a:xfrm>
            <a:off x="5094068" y="3041016"/>
            <a:ext cx="168842" cy="168842"/>
            <a:chOff x="5085487" y="3402973"/>
            <a:chExt cx="168842" cy="168842"/>
          </a:xfrm>
        </p:grpSpPr>
        <p:grpSp>
          <p:nvGrpSpPr>
            <p:cNvPr id="66" name="Group 279">
              <a:extLst>
                <a:ext uri="{FF2B5EF4-FFF2-40B4-BE49-F238E27FC236}">
                  <a16:creationId xmlns:a16="http://schemas.microsoft.com/office/drawing/2014/main" id="{11E39456-2E0A-4F5D-A931-B2BFDFC4CE52}"/>
                </a:ext>
              </a:extLst>
            </p:cNvPr>
            <p:cNvGrpSpPr/>
            <p:nvPr/>
          </p:nvGrpSpPr>
          <p:grpSpPr>
            <a:xfrm>
              <a:off x="5085487" y="3402973"/>
              <a:ext cx="168842" cy="168842"/>
              <a:chOff x="0" y="0"/>
              <a:chExt cx="6350000" cy="6350000"/>
            </a:xfrm>
          </p:grpSpPr>
          <p:sp>
            <p:nvSpPr>
              <p:cNvPr id="68" name="Freeform 280">
                <a:extLst>
                  <a:ext uri="{FF2B5EF4-FFF2-40B4-BE49-F238E27FC236}">
                    <a16:creationId xmlns:a16="http://schemas.microsoft.com/office/drawing/2014/main" id="{46860D03-FADB-4DB7-BA93-E370C5984EF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67" name="TextBox 293">
              <a:extLst>
                <a:ext uri="{FF2B5EF4-FFF2-40B4-BE49-F238E27FC236}">
                  <a16:creationId xmlns:a16="http://schemas.microsoft.com/office/drawing/2014/main" id="{FE6FC85F-6DF6-4263-B4AE-0A6DAA973039}"/>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69" name="Group 68">
            <a:extLst>
              <a:ext uri="{FF2B5EF4-FFF2-40B4-BE49-F238E27FC236}">
                <a16:creationId xmlns:a16="http://schemas.microsoft.com/office/drawing/2014/main" id="{AFC2EC5C-3830-4DA4-8A8D-2787BFEC9098}"/>
              </a:ext>
            </a:extLst>
          </p:cNvPr>
          <p:cNvGrpSpPr/>
          <p:nvPr/>
        </p:nvGrpSpPr>
        <p:grpSpPr>
          <a:xfrm>
            <a:off x="4859619" y="3395944"/>
            <a:ext cx="171452" cy="168842"/>
            <a:chOff x="4879612" y="1981850"/>
            <a:chExt cx="171452" cy="168842"/>
          </a:xfrm>
        </p:grpSpPr>
        <p:grpSp>
          <p:nvGrpSpPr>
            <p:cNvPr id="70" name="Group 261">
              <a:extLst>
                <a:ext uri="{FF2B5EF4-FFF2-40B4-BE49-F238E27FC236}">
                  <a16:creationId xmlns:a16="http://schemas.microsoft.com/office/drawing/2014/main" id="{669DD7A0-33BE-4E02-8B17-64BB85852F60}"/>
                </a:ext>
              </a:extLst>
            </p:cNvPr>
            <p:cNvGrpSpPr/>
            <p:nvPr/>
          </p:nvGrpSpPr>
          <p:grpSpPr>
            <a:xfrm>
              <a:off x="4882222" y="1981850"/>
              <a:ext cx="168842" cy="168842"/>
              <a:chOff x="0" y="0"/>
              <a:chExt cx="6350000" cy="6350000"/>
            </a:xfrm>
          </p:grpSpPr>
          <p:sp>
            <p:nvSpPr>
              <p:cNvPr id="72" name="Freeform 262">
                <a:extLst>
                  <a:ext uri="{FF2B5EF4-FFF2-40B4-BE49-F238E27FC236}">
                    <a16:creationId xmlns:a16="http://schemas.microsoft.com/office/drawing/2014/main" id="{ABAC450E-E2EB-49DF-8E0C-AB8E5329419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71" name="TextBox 270">
              <a:extLst>
                <a:ext uri="{FF2B5EF4-FFF2-40B4-BE49-F238E27FC236}">
                  <a16:creationId xmlns:a16="http://schemas.microsoft.com/office/drawing/2014/main" id="{6A605933-C335-464D-B287-2105493CC720}"/>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73" name="Group 72">
            <a:extLst>
              <a:ext uri="{FF2B5EF4-FFF2-40B4-BE49-F238E27FC236}">
                <a16:creationId xmlns:a16="http://schemas.microsoft.com/office/drawing/2014/main" id="{FCED4770-A47A-46FC-9ED5-FD474CB83E6B}"/>
              </a:ext>
            </a:extLst>
          </p:cNvPr>
          <p:cNvGrpSpPr/>
          <p:nvPr/>
        </p:nvGrpSpPr>
        <p:grpSpPr>
          <a:xfrm>
            <a:off x="5094068" y="3397928"/>
            <a:ext cx="168842" cy="168842"/>
            <a:chOff x="5085487" y="3402973"/>
            <a:chExt cx="168842" cy="168842"/>
          </a:xfrm>
        </p:grpSpPr>
        <p:grpSp>
          <p:nvGrpSpPr>
            <p:cNvPr id="74" name="Group 279">
              <a:extLst>
                <a:ext uri="{FF2B5EF4-FFF2-40B4-BE49-F238E27FC236}">
                  <a16:creationId xmlns:a16="http://schemas.microsoft.com/office/drawing/2014/main" id="{F6A162D0-90DC-460C-AE94-4837AC40500D}"/>
                </a:ext>
              </a:extLst>
            </p:cNvPr>
            <p:cNvGrpSpPr/>
            <p:nvPr/>
          </p:nvGrpSpPr>
          <p:grpSpPr>
            <a:xfrm>
              <a:off x="5085487" y="3402973"/>
              <a:ext cx="168842" cy="168842"/>
              <a:chOff x="0" y="0"/>
              <a:chExt cx="6350000" cy="6350000"/>
            </a:xfrm>
          </p:grpSpPr>
          <p:sp>
            <p:nvSpPr>
              <p:cNvPr id="76" name="Freeform 280">
                <a:extLst>
                  <a:ext uri="{FF2B5EF4-FFF2-40B4-BE49-F238E27FC236}">
                    <a16:creationId xmlns:a16="http://schemas.microsoft.com/office/drawing/2014/main" id="{638294B4-A88D-49E2-8AD8-30048CAD84F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75" name="TextBox 293">
              <a:extLst>
                <a:ext uri="{FF2B5EF4-FFF2-40B4-BE49-F238E27FC236}">
                  <a16:creationId xmlns:a16="http://schemas.microsoft.com/office/drawing/2014/main" id="{4449548F-49A7-4ACA-99E7-B9D28DB4358C}"/>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77" name="Group 76">
            <a:extLst>
              <a:ext uri="{FF2B5EF4-FFF2-40B4-BE49-F238E27FC236}">
                <a16:creationId xmlns:a16="http://schemas.microsoft.com/office/drawing/2014/main" id="{B5E0CB3D-2312-4A35-BD9E-101852FF506B}"/>
              </a:ext>
            </a:extLst>
          </p:cNvPr>
          <p:cNvGrpSpPr/>
          <p:nvPr/>
        </p:nvGrpSpPr>
        <p:grpSpPr>
          <a:xfrm>
            <a:off x="4859619" y="3759286"/>
            <a:ext cx="171452" cy="168842"/>
            <a:chOff x="4879612" y="1981850"/>
            <a:chExt cx="171452" cy="168842"/>
          </a:xfrm>
        </p:grpSpPr>
        <p:grpSp>
          <p:nvGrpSpPr>
            <p:cNvPr id="78" name="Group 261">
              <a:extLst>
                <a:ext uri="{FF2B5EF4-FFF2-40B4-BE49-F238E27FC236}">
                  <a16:creationId xmlns:a16="http://schemas.microsoft.com/office/drawing/2014/main" id="{69A45C11-FA45-42A0-A8F5-6034A2644F2A}"/>
                </a:ext>
              </a:extLst>
            </p:cNvPr>
            <p:cNvGrpSpPr/>
            <p:nvPr/>
          </p:nvGrpSpPr>
          <p:grpSpPr>
            <a:xfrm>
              <a:off x="4882222" y="1981850"/>
              <a:ext cx="168842" cy="168842"/>
              <a:chOff x="0" y="0"/>
              <a:chExt cx="6350000" cy="6350000"/>
            </a:xfrm>
          </p:grpSpPr>
          <p:sp>
            <p:nvSpPr>
              <p:cNvPr id="80" name="Freeform 262">
                <a:extLst>
                  <a:ext uri="{FF2B5EF4-FFF2-40B4-BE49-F238E27FC236}">
                    <a16:creationId xmlns:a16="http://schemas.microsoft.com/office/drawing/2014/main" id="{C4D0A398-3FD6-41C7-8177-21E6DD0F301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79" name="TextBox 270">
              <a:extLst>
                <a:ext uri="{FF2B5EF4-FFF2-40B4-BE49-F238E27FC236}">
                  <a16:creationId xmlns:a16="http://schemas.microsoft.com/office/drawing/2014/main" id="{A9667231-D734-4847-AF65-BCB9F01EB8EF}"/>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81" name="Group 80">
            <a:extLst>
              <a:ext uri="{FF2B5EF4-FFF2-40B4-BE49-F238E27FC236}">
                <a16:creationId xmlns:a16="http://schemas.microsoft.com/office/drawing/2014/main" id="{91FA8F30-8153-4D85-AAB1-51173DE2AD9A}"/>
              </a:ext>
            </a:extLst>
          </p:cNvPr>
          <p:cNvGrpSpPr/>
          <p:nvPr/>
        </p:nvGrpSpPr>
        <p:grpSpPr>
          <a:xfrm>
            <a:off x="5094068" y="3761270"/>
            <a:ext cx="168842" cy="168842"/>
            <a:chOff x="5085487" y="3402973"/>
            <a:chExt cx="168842" cy="168842"/>
          </a:xfrm>
        </p:grpSpPr>
        <p:grpSp>
          <p:nvGrpSpPr>
            <p:cNvPr id="82" name="Group 279">
              <a:extLst>
                <a:ext uri="{FF2B5EF4-FFF2-40B4-BE49-F238E27FC236}">
                  <a16:creationId xmlns:a16="http://schemas.microsoft.com/office/drawing/2014/main" id="{CDD22434-8946-4031-AFAB-D84B2FA7656C}"/>
                </a:ext>
              </a:extLst>
            </p:cNvPr>
            <p:cNvGrpSpPr/>
            <p:nvPr/>
          </p:nvGrpSpPr>
          <p:grpSpPr>
            <a:xfrm>
              <a:off x="5085487" y="3402973"/>
              <a:ext cx="168842" cy="168842"/>
              <a:chOff x="0" y="0"/>
              <a:chExt cx="6350000" cy="6350000"/>
            </a:xfrm>
          </p:grpSpPr>
          <p:sp>
            <p:nvSpPr>
              <p:cNvPr id="84" name="Freeform 280">
                <a:extLst>
                  <a:ext uri="{FF2B5EF4-FFF2-40B4-BE49-F238E27FC236}">
                    <a16:creationId xmlns:a16="http://schemas.microsoft.com/office/drawing/2014/main" id="{54420640-AACF-4705-9FBF-FD026325E44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83" name="TextBox 293">
              <a:extLst>
                <a:ext uri="{FF2B5EF4-FFF2-40B4-BE49-F238E27FC236}">
                  <a16:creationId xmlns:a16="http://schemas.microsoft.com/office/drawing/2014/main" id="{63474A97-BB28-4865-B3A4-E80E623FDEE5}"/>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85" name="Group 311">
            <a:extLst>
              <a:ext uri="{FF2B5EF4-FFF2-40B4-BE49-F238E27FC236}">
                <a16:creationId xmlns:a16="http://schemas.microsoft.com/office/drawing/2014/main" id="{BE7A3B9E-7520-440D-BD27-819804D9EA34}"/>
              </a:ext>
            </a:extLst>
          </p:cNvPr>
          <p:cNvGrpSpPr/>
          <p:nvPr/>
        </p:nvGrpSpPr>
        <p:grpSpPr>
          <a:xfrm>
            <a:off x="10269534" y="2255846"/>
            <a:ext cx="150363" cy="150363"/>
            <a:chOff x="0" y="0"/>
            <a:chExt cx="200485" cy="200485"/>
          </a:xfrm>
        </p:grpSpPr>
        <p:grpSp>
          <p:nvGrpSpPr>
            <p:cNvPr id="86" name="Group 312">
              <a:extLst>
                <a:ext uri="{FF2B5EF4-FFF2-40B4-BE49-F238E27FC236}">
                  <a16:creationId xmlns:a16="http://schemas.microsoft.com/office/drawing/2014/main" id="{91BF82B9-F3C9-4A10-9463-E1BE96B21A82}"/>
                </a:ext>
              </a:extLst>
            </p:cNvPr>
            <p:cNvGrpSpPr/>
            <p:nvPr/>
          </p:nvGrpSpPr>
          <p:grpSpPr>
            <a:xfrm>
              <a:off x="0" y="0"/>
              <a:ext cx="200485" cy="200485"/>
              <a:chOff x="0" y="0"/>
              <a:chExt cx="6350000" cy="6350000"/>
            </a:xfrm>
          </p:grpSpPr>
          <p:sp>
            <p:nvSpPr>
              <p:cNvPr id="88" name="Freeform 313">
                <a:extLst>
                  <a:ext uri="{FF2B5EF4-FFF2-40B4-BE49-F238E27FC236}">
                    <a16:creationId xmlns:a16="http://schemas.microsoft.com/office/drawing/2014/main" id="{39E124AA-C9A0-47D4-B6F4-609AEB093D8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solidFill>
            </p:spPr>
            <p:txBody>
              <a:bodyPr/>
              <a:lstStyle/>
              <a:p>
                <a:endParaRPr lang="en-GB"/>
              </a:p>
            </p:txBody>
          </p:sp>
        </p:grpSp>
        <p:sp>
          <p:nvSpPr>
            <p:cNvPr id="87" name="TextBox 314">
              <a:extLst>
                <a:ext uri="{FF2B5EF4-FFF2-40B4-BE49-F238E27FC236}">
                  <a16:creationId xmlns:a16="http://schemas.microsoft.com/office/drawing/2014/main" id="{52F4AC56-B954-4C88-910B-BB8E5FA5369B}"/>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1yr</a:t>
              </a:r>
            </a:p>
          </p:txBody>
        </p:sp>
      </p:grpSp>
      <p:sp>
        <p:nvSpPr>
          <p:cNvPr id="89" name="TextBox 319">
            <a:extLst>
              <a:ext uri="{FF2B5EF4-FFF2-40B4-BE49-F238E27FC236}">
                <a16:creationId xmlns:a16="http://schemas.microsoft.com/office/drawing/2014/main" id="{1904D135-BF11-4122-97A7-AEB0E3F4ABD8}"/>
              </a:ext>
            </a:extLst>
          </p:cNvPr>
          <p:cNvSpPr txBox="1"/>
          <p:nvPr/>
        </p:nvSpPr>
        <p:spPr>
          <a:xfrm>
            <a:off x="10269534" y="2066481"/>
            <a:ext cx="1078736" cy="117725"/>
          </a:xfrm>
          <a:prstGeom prst="rect">
            <a:avLst/>
          </a:prstGeom>
        </p:spPr>
        <p:txBody>
          <a:bodyPr lIns="0" tIns="0" rIns="0" bIns="0" rtlCol="0" anchor="t">
            <a:spAutoFit/>
          </a:bodyPr>
          <a:lstStyle/>
          <a:p>
            <a:pPr marL="0" lvl="0" indent="0" algn="l">
              <a:lnSpc>
                <a:spcPts val="990"/>
              </a:lnSpc>
              <a:spcBef>
                <a:spcPct val="0"/>
              </a:spcBef>
            </a:pPr>
            <a:r>
              <a:rPr lang="en-US" sz="722" spc="-21" dirty="0">
                <a:solidFill>
                  <a:srgbClr val="5D686E"/>
                </a:solidFill>
              </a:rPr>
              <a:t>Key</a:t>
            </a:r>
          </a:p>
        </p:txBody>
      </p:sp>
      <p:sp>
        <p:nvSpPr>
          <p:cNvPr id="90" name="TextBox 321">
            <a:extLst>
              <a:ext uri="{FF2B5EF4-FFF2-40B4-BE49-F238E27FC236}">
                <a16:creationId xmlns:a16="http://schemas.microsoft.com/office/drawing/2014/main" id="{85FD786A-F5BA-4576-A449-88C7F7281390}"/>
              </a:ext>
            </a:extLst>
          </p:cNvPr>
          <p:cNvSpPr txBox="1"/>
          <p:nvPr/>
        </p:nvSpPr>
        <p:spPr>
          <a:xfrm>
            <a:off x="10540402" y="2281298"/>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 year benefit period</a:t>
            </a:r>
          </a:p>
        </p:txBody>
      </p:sp>
      <p:grpSp>
        <p:nvGrpSpPr>
          <p:cNvPr id="91" name="Group 315">
            <a:extLst>
              <a:ext uri="{FF2B5EF4-FFF2-40B4-BE49-F238E27FC236}">
                <a16:creationId xmlns:a16="http://schemas.microsoft.com/office/drawing/2014/main" id="{88F79C72-5098-4565-A5E1-0F6943531F60}"/>
              </a:ext>
            </a:extLst>
          </p:cNvPr>
          <p:cNvGrpSpPr/>
          <p:nvPr/>
        </p:nvGrpSpPr>
        <p:grpSpPr>
          <a:xfrm>
            <a:off x="10269534" y="2429159"/>
            <a:ext cx="150363" cy="150363"/>
            <a:chOff x="0" y="0"/>
            <a:chExt cx="200485" cy="200485"/>
          </a:xfrm>
        </p:grpSpPr>
        <p:grpSp>
          <p:nvGrpSpPr>
            <p:cNvPr id="92" name="Group 316">
              <a:extLst>
                <a:ext uri="{FF2B5EF4-FFF2-40B4-BE49-F238E27FC236}">
                  <a16:creationId xmlns:a16="http://schemas.microsoft.com/office/drawing/2014/main" id="{FDA84B49-BF59-41C0-BC53-3D033ED667C5}"/>
                </a:ext>
              </a:extLst>
            </p:cNvPr>
            <p:cNvGrpSpPr/>
            <p:nvPr/>
          </p:nvGrpSpPr>
          <p:grpSpPr>
            <a:xfrm>
              <a:off x="0" y="0"/>
              <a:ext cx="200485" cy="200485"/>
              <a:chOff x="0" y="0"/>
              <a:chExt cx="6350000" cy="6350000"/>
            </a:xfrm>
          </p:grpSpPr>
          <p:sp>
            <p:nvSpPr>
              <p:cNvPr id="94" name="Freeform 317">
                <a:extLst>
                  <a:ext uri="{FF2B5EF4-FFF2-40B4-BE49-F238E27FC236}">
                    <a16:creationId xmlns:a16="http://schemas.microsoft.com/office/drawing/2014/main" id="{AA0D036B-34FD-462B-B1FF-2A9FFD5BC1B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GB"/>
              </a:p>
            </p:txBody>
          </p:sp>
        </p:grpSp>
        <p:sp>
          <p:nvSpPr>
            <p:cNvPr id="93" name="TextBox 318">
              <a:extLst>
                <a:ext uri="{FF2B5EF4-FFF2-40B4-BE49-F238E27FC236}">
                  <a16:creationId xmlns:a16="http://schemas.microsoft.com/office/drawing/2014/main" id="{2CEF1A58-23C2-4FCD-92D3-A34763888752}"/>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100</a:t>
              </a:r>
            </a:p>
          </p:txBody>
        </p:sp>
      </p:grpSp>
      <p:sp>
        <p:nvSpPr>
          <p:cNvPr id="95" name="TextBox 320">
            <a:extLst>
              <a:ext uri="{FF2B5EF4-FFF2-40B4-BE49-F238E27FC236}">
                <a16:creationId xmlns:a16="http://schemas.microsoft.com/office/drawing/2014/main" id="{AB5D891D-B226-49C5-90D5-D40723066665}"/>
              </a:ext>
            </a:extLst>
          </p:cNvPr>
          <p:cNvSpPr txBox="1"/>
          <p:nvPr/>
        </p:nvSpPr>
        <p:spPr>
          <a:xfrm>
            <a:off x="10540402" y="2454612"/>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100% money back</a:t>
            </a:r>
          </a:p>
        </p:txBody>
      </p:sp>
      <p:grpSp>
        <p:nvGrpSpPr>
          <p:cNvPr id="58" name="Group 57">
            <a:extLst>
              <a:ext uri="{FF2B5EF4-FFF2-40B4-BE49-F238E27FC236}">
                <a16:creationId xmlns:a16="http://schemas.microsoft.com/office/drawing/2014/main" id="{D2EFCB64-A227-4B83-B850-C33A490CA5C4}"/>
              </a:ext>
            </a:extLst>
          </p:cNvPr>
          <p:cNvGrpSpPr/>
          <p:nvPr/>
        </p:nvGrpSpPr>
        <p:grpSpPr>
          <a:xfrm>
            <a:off x="4859243" y="1995751"/>
            <a:ext cx="171452" cy="168842"/>
            <a:chOff x="4879612" y="1981850"/>
            <a:chExt cx="171452" cy="168842"/>
          </a:xfrm>
        </p:grpSpPr>
        <p:grpSp>
          <p:nvGrpSpPr>
            <p:cNvPr id="59" name="Group 261">
              <a:extLst>
                <a:ext uri="{FF2B5EF4-FFF2-40B4-BE49-F238E27FC236}">
                  <a16:creationId xmlns:a16="http://schemas.microsoft.com/office/drawing/2014/main" id="{CAF58006-5FC8-45B4-8D34-E2E03FA3A8A5}"/>
                </a:ext>
              </a:extLst>
            </p:cNvPr>
            <p:cNvGrpSpPr/>
            <p:nvPr/>
          </p:nvGrpSpPr>
          <p:grpSpPr>
            <a:xfrm>
              <a:off x="4882222" y="1981850"/>
              <a:ext cx="168842" cy="168842"/>
              <a:chOff x="0" y="0"/>
              <a:chExt cx="6350000" cy="6350000"/>
            </a:xfrm>
          </p:grpSpPr>
          <p:sp>
            <p:nvSpPr>
              <p:cNvPr id="96" name="Freeform 262">
                <a:extLst>
                  <a:ext uri="{FF2B5EF4-FFF2-40B4-BE49-F238E27FC236}">
                    <a16:creationId xmlns:a16="http://schemas.microsoft.com/office/drawing/2014/main" id="{9E43C46B-CC01-4FDE-912C-B84D07C3FA8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60" name="TextBox 270">
              <a:extLst>
                <a:ext uri="{FF2B5EF4-FFF2-40B4-BE49-F238E27FC236}">
                  <a16:creationId xmlns:a16="http://schemas.microsoft.com/office/drawing/2014/main" id="{B29B6586-FDDE-4D24-8E74-8532980FC82F}"/>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97" name="Group 96">
            <a:extLst>
              <a:ext uri="{FF2B5EF4-FFF2-40B4-BE49-F238E27FC236}">
                <a16:creationId xmlns:a16="http://schemas.microsoft.com/office/drawing/2014/main" id="{C39477AF-9BA4-456E-AB62-EC3C4D1C86B1}"/>
              </a:ext>
            </a:extLst>
          </p:cNvPr>
          <p:cNvGrpSpPr/>
          <p:nvPr/>
        </p:nvGrpSpPr>
        <p:grpSpPr>
          <a:xfrm>
            <a:off x="5093692" y="1997735"/>
            <a:ext cx="168842" cy="168842"/>
            <a:chOff x="5085487" y="3402973"/>
            <a:chExt cx="168842" cy="168842"/>
          </a:xfrm>
        </p:grpSpPr>
        <p:grpSp>
          <p:nvGrpSpPr>
            <p:cNvPr id="98" name="Group 279">
              <a:extLst>
                <a:ext uri="{FF2B5EF4-FFF2-40B4-BE49-F238E27FC236}">
                  <a16:creationId xmlns:a16="http://schemas.microsoft.com/office/drawing/2014/main" id="{3FCD01A6-5269-4FC9-99A8-7CD7444DDB69}"/>
                </a:ext>
              </a:extLst>
            </p:cNvPr>
            <p:cNvGrpSpPr/>
            <p:nvPr/>
          </p:nvGrpSpPr>
          <p:grpSpPr>
            <a:xfrm>
              <a:off x="5085487" y="3402973"/>
              <a:ext cx="168842" cy="168842"/>
              <a:chOff x="0" y="0"/>
              <a:chExt cx="6350000" cy="6350000"/>
            </a:xfrm>
          </p:grpSpPr>
          <p:sp>
            <p:nvSpPr>
              <p:cNvPr id="100" name="Freeform 280">
                <a:extLst>
                  <a:ext uri="{FF2B5EF4-FFF2-40B4-BE49-F238E27FC236}">
                    <a16:creationId xmlns:a16="http://schemas.microsoft.com/office/drawing/2014/main" id="{B7F553CC-37E0-4EB6-A0FC-5F91268DE2F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99" name="TextBox 293">
              <a:extLst>
                <a:ext uri="{FF2B5EF4-FFF2-40B4-BE49-F238E27FC236}">
                  <a16:creationId xmlns:a16="http://schemas.microsoft.com/office/drawing/2014/main" id="{1D6B6D3D-59BE-4890-A723-CD8A3E747659}"/>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spTree>
    <p:extLst>
      <p:ext uri="{BB962C8B-B14F-4D97-AF65-F5344CB8AC3E}">
        <p14:creationId xmlns:p14="http://schemas.microsoft.com/office/powerpoint/2010/main" val="415319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A22F3-56EA-674E-B5EB-7BA5F74D6D7C}"/>
              </a:ext>
            </a:extLst>
          </p:cNvPr>
          <p:cNvSpPr/>
          <p:nvPr/>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CC10F91-9763-6F4B-9947-77455657A23F}"/>
              </a:ext>
            </a:extLst>
          </p:cNvPr>
          <p:cNvSpPr txBox="1"/>
          <p:nvPr/>
        </p:nvSpPr>
        <p:spPr>
          <a:xfrm>
            <a:off x="612741" y="2234385"/>
            <a:ext cx="3262573" cy="1138773"/>
          </a:xfrm>
          <a:prstGeom prst="rect">
            <a:avLst/>
          </a:prstGeom>
          <a:noFill/>
        </p:spPr>
        <p:txBody>
          <a:bodyPr wrap="square" rtlCol="0">
            <a:spAutoFit/>
          </a:bodyPr>
          <a:lstStyle/>
          <a:p>
            <a:r>
              <a:rPr lang="en-US" sz="3400" dirty="0">
                <a:solidFill>
                  <a:srgbClr val="5B686E"/>
                </a:solidFill>
                <a:latin typeface="Co Text Light" panose="020B0303060202020204" pitchFamily="34" charset="0"/>
                <a:cs typeface="Co Text Light" panose="020B0303060202020204" pitchFamily="34" charset="0"/>
              </a:rPr>
              <a:t>Your benefits </a:t>
            </a:r>
            <a:r>
              <a:rPr lang="en-US" sz="3400" dirty="0">
                <a:solidFill>
                  <a:srgbClr val="5B686E"/>
                </a:solidFill>
                <a:latin typeface="Co Text" panose="020B0503060202020204" pitchFamily="34" charset="0"/>
                <a:cs typeface="Co Text Light" panose="020B0303060202020204" pitchFamily="34" charset="0"/>
              </a:rPr>
              <a:t>in detail</a:t>
            </a:r>
          </a:p>
        </p:txBody>
      </p:sp>
      <p:sp>
        <p:nvSpPr>
          <p:cNvPr id="2" name="Oval 1">
            <a:extLst>
              <a:ext uri="{FF2B5EF4-FFF2-40B4-BE49-F238E27FC236}">
                <a16:creationId xmlns:a16="http://schemas.microsoft.com/office/drawing/2014/main" id="{348B94AB-1AD6-1F49-8B3F-A32ECCE2D750}"/>
              </a:ext>
            </a:extLst>
          </p:cNvPr>
          <p:cNvSpPr/>
          <p:nvPr/>
        </p:nvSpPr>
        <p:spPr>
          <a:xfrm>
            <a:off x="7383691" y="194605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55090DC-8A94-B847-BB96-CEE51D207A3F}"/>
              </a:ext>
            </a:extLst>
          </p:cNvPr>
          <p:cNvSpPr/>
          <p:nvPr/>
        </p:nvSpPr>
        <p:spPr>
          <a:xfrm>
            <a:off x="7867398" y="242976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1D1FE47-1938-F840-8B32-1FFAFF5A4D2A}"/>
              </a:ext>
            </a:extLst>
          </p:cNvPr>
          <p:cNvSpPr/>
          <p:nvPr/>
        </p:nvSpPr>
        <p:spPr>
          <a:xfrm>
            <a:off x="8122183" y="2684546"/>
            <a:ext cx="4682558" cy="4682558"/>
          </a:xfrm>
          <a:prstGeom prst="ellipse">
            <a:avLst/>
          </a:prstGeom>
          <a:blipFill dpi="0" rotWithShape="1">
            <a:blip r:embed="rId2" cstate="screen">
              <a:extLst>
                <a:ext uri="{28A0092B-C50C-407E-A947-70E740481C1C}">
                  <a14:useLocalDpi xmlns:a14="http://schemas.microsoft.com/office/drawing/2010/main"/>
                </a:ext>
              </a:extLst>
            </a:blip>
            <a:srcRect/>
            <a:stretch>
              <a:fillRect b="5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2F016E1-069B-6C42-81E1-223DDAF577EB}"/>
              </a:ext>
            </a:extLst>
          </p:cNvPr>
          <p:cNvSpPr/>
          <p:nvPr/>
        </p:nvSpPr>
        <p:spPr>
          <a:xfrm>
            <a:off x="5480315" y="956188"/>
            <a:ext cx="2990550" cy="299055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ughnut 11">
            <a:extLst>
              <a:ext uri="{FF2B5EF4-FFF2-40B4-BE49-F238E27FC236}">
                <a16:creationId xmlns:a16="http://schemas.microsoft.com/office/drawing/2014/main" id="{63FAA1AC-F9D1-464F-82D5-CE3B25BBA27D}"/>
              </a:ext>
            </a:extLst>
          </p:cNvPr>
          <p:cNvSpPr/>
          <p:nvPr/>
        </p:nvSpPr>
        <p:spPr>
          <a:xfrm>
            <a:off x="5480315" y="956188"/>
            <a:ext cx="2990550" cy="2990550"/>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2879144"/>
      </p:ext>
    </p:extLst>
  </p:cSld>
  <p:clrMapOvr>
    <a:masterClrMapping/>
  </p:clrMapOvr>
</p:sld>
</file>

<file path=ppt/theme/theme1.xml><?xml version="1.0" encoding="utf-8"?>
<a:theme xmlns:a="http://schemas.openxmlformats.org/drawingml/2006/main" name="WH template with images">
  <a:themeElements>
    <a:clrScheme name="Westfield Health">
      <a:dk1>
        <a:sysClr val="windowText" lastClr="000000"/>
      </a:dk1>
      <a:lt1>
        <a:sysClr val="window" lastClr="FFFFFF"/>
      </a:lt1>
      <a:dk2>
        <a:srgbClr val="5D686E"/>
      </a:dk2>
      <a:lt2>
        <a:srgbClr val="F2F2F2"/>
      </a:lt2>
      <a:accent1>
        <a:srgbClr val="E94E1B"/>
      </a:accent1>
      <a:accent2>
        <a:srgbClr val="89C7CF"/>
      </a:accent2>
      <a:accent3>
        <a:srgbClr val="F38B00"/>
      </a:accent3>
      <a:accent4>
        <a:srgbClr val="A5C27E"/>
      </a:accent4>
      <a:accent5>
        <a:srgbClr val="94A3C6"/>
      </a:accent5>
      <a:accent6>
        <a:srgbClr val="5D686E"/>
      </a:accent6>
      <a:hlink>
        <a:srgbClr val="0563C1"/>
      </a:hlink>
      <a:folHlink>
        <a:srgbClr val="954F72"/>
      </a:folHlink>
    </a:clrScheme>
    <a:fontScheme name="Co Text Light">
      <a:majorFont>
        <a:latin typeface="Co Text Light"/>
        <a:ea typeface=""/>
        <a:cs typeface=""/>
      </a:majorFont>
      <a:minorFont>
        <a:latin typeface="Co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B26B1A-F632-4187-8A80-E298130CD8F4}" vid="{A0CFDA6F-861A-451A-8D87-1BF25E1DD478}"/>
    </a:ext>
  </a:extLst>
</a:theme>
</file>

<file path=ppt/theme/theme2.xml><?xml version="1.0" encoding="utf-8"?>
<a:theme xmlns:a="http://schemas.openxmlformats.org/drawingml/2006/main" name="WH template no images">
  <a:themeElements>
    <a:clrScheme name="Westfield Health">
      <a:dk1>
        <a:sysClr val="windowText" lastClr="000000"/>
      </a:dk1>
      <a:lt1>
        <a:sysClr val="window" lastClr="FFFFFF"/>
      </a:lt1>
      <a:dk2>
        <a:srgbClr val="5D686E"/>
      </a:dk2>
      <a:lt2>
        <a:srgbClr val="F2F2F2"/>
      </a:lt2>
      <a:accent1>
        <a:srgbClr val="E94E1B"/>
      </a:accent1>
      <a:accent2>
        <a:srgbClr val="89C7CF"/>
      </a:accent2>
      <a:accent3>
        <a:srgbClr val="F38B00"/>
      </a:accent3>
      <a:accent4>
        <a:srgbClr val="A5C27E"/>
      </a:accent4>
      <a:accent5>
        <a:srgbClr val="94A3C6"/>
      </a:accent5>
      <a:accent6>
        <a:srgbClr val="5D686E"/>
      </a:accent6>
      <a:hlink>
        <a:srgbClr val="0563C1"/>
      </a:hlink>
      <a:folHlink>
        <a:srgbClr val="954F72"/>
      </a:folHlink>
    </a:clrScheme>
    <a:fontScheme name="Co Text Light">
      <a:majorFont>
        <a:latin typeface="Co Text Light"/>
        <a:ea typeface=""/>
        <a:cs typeface=""/>
      </a:majorFont>
      <a:minorFont>
        <a:latin typeface="Co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B26B1A-F632-4187-8A80-E298130CD8F4}" vid="{BDD0442A-C9A7-45A3-8143-C01BB46F87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template_FINAL</Template>
  <TotalTime>32355</TotalTime>
  <Words>1285</Words>
  <Application>Microsoft Office PowerPoint</Application>
  <PresentationFormat>Widescreen</PresentationFormat>
  <Paragraphs>228</Paragraphs>
  <Slides>26</Slides>
  <Notes>7</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Co Text Light</vt:lpstr>
      <vt:lpstr>Co Text</vt:lpstr>
      <vt:lpstr>WH template with images</vt:lpstr>
      <vt:lpstr>WH template no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Optical</vt:lpstr>
      <vt:lpstr>Dental</vt:lpstr>
      <vt:lpstr>Dental Accident</vt:lpstr>
      <vt:lpstr>Chiropody</vt:lpstr>
      <vt:lpstr>Therapy Treatments</vt:lpstr>
      <vt:lpstr>Gym Discounts</vt:lpstr>
      <vt:lpstr>Westfield Rewards</vt:lpstr>
      <vt:lpstr>DoctorLine</vt:lpstr>
      <vt:lpstr>Specialist Consultations and Diagnostics</vt:lpstr>
      <vt:lpstr>Scanning Service</vt:lpstr>
      <vt:lpstr>24 Hour Advice and Information Line and online resources</vt:lpstr>
      <vt:lpstr>PowerPoint Presentation</vt:lpstr>
      <vt:lpstr>Structured Counselling</vt:lpstr>
      <vt:lpstr>Kids cover</vt:lpstr>
      <vt:lpstr>Upgrades and additional adults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Hancock Fell, Jonjo</dc:creator>
  <cp:lastModifiedBy>Catherine Oldfield</cp:lastModifiedBy>
  <cp:revision>44</cp:revision>
  <dcterms:created xsi:type="dcterms:W3CDTF">2021-09-08T15:30:10Z</dcterms:created>
  <dcterms:modified xsi:type="dcterms:W3CDTF">2023-12-14T10:21:59Z</dcterms:modified>
</cp:coreProperties>
</file>