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handoutMasterIdLst>
    <p:handoutMasterId r:id="rId4"/>
  </p:handoutMasterIdLst>
  <p:sldIdLst>
    <p:sldId id="259" r:id="rId2"/>
    <p:sldId id="260" r:id="rId3"/>
  </p:sldIdLst>
  <p:sldSz cx="9601200" cy="12801600" type="A3"/>
  <p:notesSz cx="9926638" cy="6797675"/>
  <p:embeddedFontLst>
    <p:embeddedFont>
      <p:font typeface="Calibri" panose="020F0502020204030204" pitchFamily="34" charset="0"/>
      <p:regular r:id="rId5"/>
      <p:bold r:id="rId6"/>
      <p:italic r:id="rId7"/>
      <p:boldItalic r:id="rId8"/>
    </p:embeddedFont>
    <p:embeddedFont>
      <p:font typeface="Co Text" panose="020B0503060202020204" pitchFamily="34" charset="0"/>
      <p:regular r:id="rId9"/>
      <p:bold r:id="rId10"/>
    </p:embeddedFont>
    <p:embeddedFont>
      <p:font typeface="Co Text Light" panose="020B0503060202020204" pitchFamily="34" charset="0"/>
      <p:regular r:id="rId11"/>
    </p:embeddedFont>
    <p:embeddedFont>
      <p:font typeface="Trebuchet MS" panose="020B0603020202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95" d="100"/>
          <a:sy n="95" d="100"/>
        </p:scale>
        <p:origin x="1794" y="-28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036F74FB-CC7C-492A-8741-DD4D3B1066D8}" type="datetimeFigureOut">
              <a:rPr lang="en-GB" smtClean="0"/>
              <a:t>09/11/2023</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01C97DC-F91A-49C5-A511-55E9BB88536B}" type="slidenum">
              <a:rPr lang="en-GB" smtClean="0"/>
              <a:t>‹#›</a:t>
            </a:fld>
            <a:endParaRPr lang="en-GB"/>
          </a:p>
        </p:txBody>
      </p:sp>
    </p:spTree>
    <p:extLst>
      <p:ext uri="{BB962C8B-B14F-4D97-AF65-F5344CB8AC3E}">
        <p14:creationId xmlns:p14="http://schemas.microsoft.com/office/powerpoint/2010/main" val="31334085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095078"/>
            <a:ext cx="7200900" cy="4456853"/>
          </a:xfrm>
        </p:spPr>
        <p:txBody>
          <a:bodyPr anchor="b"/>
          <a:lstStyle>
            <a:lvl1pPr algn="ctr">
              <a:defRPr sz="4725"/>
            </a:lvl1pPr>
          </a:lstStyle>
          <a:p>
            <a:r>
              <a:rPr lang="en-US"/>
              <a:t>Click to edit Master title style</a:t>
            </a:r>
            <a:endParaRPr lang="en-GB"/>
          </a:p>
        </p:txBody>
      </p:sp>
      <p:sp>
        <p:nvSpPr>
          <p:cNvPr id="3" name="Subtitle 2"/>
          <p:cNvSpPr>
            <a:spLocks noGrp="1"/>
          </p:cNvSpPr>
          <p:nvPr>
            <p:ph type="subTitle" idx="1"/>
          </p:nvPr>
        </p:nvSpPr>
        <p:spPr>
          <a:xfrm>
            <a:off x="1200150" y="6723804"/>
            <a:ext cx="7200900" cy="3090756"/>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en-US"/>
              <a:t>Click to edit Master subtitle style</a:t>
            </a:r>
            <a:endParaRPr lang="en-GB"/>
          </a:p>
        </p:txBody>
      </p:sp>
      <p:sp>
        <p:nvSpPr>
          <p:cNvPr id="4" name="Date Placeholder 3"/>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5" name="Footer Placeholder 4"/>
          <p:cNvSpPr>
            <a:spLocks noGrp="1"/>
          </p:cNvSpPr>
          <p:nvPr>
            <p:ph type="ftr" sz="quarter" idx="11"/>
          </p:nvPr>
        </p:nvSpPr>
        <p:spPr>
          <a:xfrm>
            <a:off x="3180398" y="11865187"/>
            <a:ext cx="3240405" cy="681567"/>
          </a:xfrm>
          <a:prstGeom prst="rect">
            <a:avLst/>
          </a:prstGeom>
        </p:spPr>
        <p:txBody>
          <a:bodyPr/>
          <a:lstStyle/>
          <a:p>
            <a:endParaRPr lang="en-GB"/>
          </a:p>
        </p:txBody>
      </p:sp>
      <p:sp>
        <p:nvSpPr>
          <p:cNvPr id="6" name="Slide Number Placeholder 5"/>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35616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5" name="Footer Placeholder 4"/>
          <p:cNvSpPr>
            <a:spLocks noGrp="1"/>
          </p:cNvSpPr>
          <p:nvPr>
            <p:ph type="ftr" sz="quarter" idx="11"/>
          </p:nvPr>
        </p:nvSpPr>
        <p:spPr>
          <a:xfrm>
            <a:off x="3180398" y="11865187"/>
            <a:ext cx="3240405" cy="681567"/>
          </a:xfrm>
          <a:prstGeom prst="rect">
            <a:avLst/>
          </a:prstGeom>
        </p:spPr>
        <p:txBody>
          <a:bodyPr/>
          <a:lstStyle/>
          <a:p>
            <a:endParaRPr lang="en-GB"/>
          </a:p>
        </p:txBody>
      </p:sp>
      <p:sp>
        <p:nvSpPr>
          <p:cNvPr id="6" name="Slide Number Placeholder 5"/>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91722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5" name="Footer Placeholder 4"/>
          <p:cNvSpPr>
            <a:spLocks noGrp="1"/>
          </p:cNvSpPr>
          <p:nvPr>
            <p:ph type="ftr" sz="quarter" idx="11"/>
          </p:nvPr>
        </p:nvSpPr>
        <p:spPr>
          <a:xfrm>
            <a:off x="3180398" y="11865187"/>
            <a:ext cx="3240405" cy="681567"/>
          </a:xfrm>
          <a:prstGeom prst="rect">
            <a:avLst/>
          </a:prstGeom>
        </p:spPr>
        <p:txBody>
          <a:bodyPr/>
          <a:lstStyle/>
          <a:p>
            <a:endParaRPr lang="en-GB"/>
          </a:p>
        </p:txBody>
      </p:sp>
      <p:sp>
        <p:nvSpPr>
          <p:cNvPr id="6" name="Slide Number Placeholder 5"/>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394657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3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20053" y="681568"/>
            <a:ext cx="8761095" cy="247438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6" name="Text Placeholder 2"/>
          <p:cNvSpPr>
            <a:spLocks noGrp="1"/>
          </p:cNvSpPr>
          <p:nvPr>
            <p:ph idx="1"/>
          </p:nvPr>
        </p:nvSpPr>
        <p:spPr>
          <a:xfrm>
            <a:off x="420053" y="3407833"/>
            <a:ext cx="8761095" cy="7686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1187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854734"/>
            <a:ext cx="2960370" cy="7387358"/>
          </a:xfrm>
        </p:spPr>
        <p:txBody>
          <a:bodyPr anchor="t">
            <a:normAutofit/>
          </a:bodyPr>
          <a:lstStyle>
            <a:lvl1pPr>
              <a:defRPr sz="2517">
                <a:solidFill>
                  <a:schemeClr val="accent2"/>
                </a:solidFill>
              </a:defRPr>
            </a:lvl1pPr>
          </a:lstStyle>
          <a:p>
            <a:r>
              <a:rPr lang="en-US" dirty="0"/>
              <a:t>Statement about case study</a:t>
            </a:r>
            <a:endParaRPr lang="en-GB" dirty="0"/>
          </a:p>
        </p:txBody>
      </p:sp>
      <p:sp>
        <p:nvSpPr>
          <p:cNvPr id="4" name="Text Placeholder 3"/>
          <p:cNvSpPr>
            <a:spLocks noGrp="1"/>
          </p:cNvSpPr>
          <p:nvPr>
            <p:ph type="body" sz="quarter" idx="10" hasCustomPrompt="1"/>
          </p:nvPr>
        </p:nvSpPr>
        <p:spPr>
          <a:xfrm>
            <a:off x="160020" y="718215"/>
            <a:ext cx="2880360" cy="568258"/>
          </a:xfrm>
        </p:spPr>
        <p:txBody>
          <a:bodyPr anchor="ctr">
            <a:noAutofit/>
          </a:bodyPr>
          <a:lstStyle>
            <a:lvl1pPr algn="l">
              <a:defRPr sz="1258" b="1"/>
            </a:lvl1pPr>
          </a:lstStyle>
          <a:p>
            <a:pPr lvl="0"/>
            <a:r>
              <a:rPr lang="en-US" dirty="0"/>
              <a:t>Case Study Type</a:t>
            </a:r>
          </a:p>
        </p:txBody>
      </p:sp>
      <p:sp>
        <p:nvSpPr>
          <p:cNvPr id="7" name="Picture Placeholder 6"/>
          <p:cNvSpPr>
            <a:spLocks noGrp="1"/>
          </p:cNvSpPr>
          <p:nvPr>
            <p:ph type="pic" sz="quarter" idx="11" hasCustomPrompt="1"/>
          </p:nvPr>
        </p:nvSpPr>
        <p:spPr>
          <a:xfrm>
            <a:off x="3200400" y="5999"/>
            <a:ext cx="6400800" cy="12795602"/>
          </a:xfrm>
        </p:spPr>
        <p:txBody>
          <a:bodyPr/>
          <a:lstStyle>
            <a:lvl1pPr>
              <a:defRPr/>
            </a:lvl1pPr>
          </a:lstStyle>
          <a:p>
            <a:r>
              <a:rPr lang="en-GB"/>
              <a:t>Case Study Imagery</a:t>
            </a:r>
          </a:p>
        </p:txBody>
      </p:sp>
    </p:spTree>
    <p:extLst>
      <p:ext uri="{BB962C8B-B14F-4D97-AF65-F5344CB8AC3E}">
        <p14:creationId xmlns:p14="http://schemas.microsoft.com/office/powerpoint/2010/main" val="355706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0053" y="681568"/>
            <a:ext cx="8761095" cy="1689100"/>
          </a:xfrm>
        </p:spPr>
        <p:txBody>
          <a:bodyPr/>
          <a:lstStyle/>
          <a:p>
            <a:r>
              <a:rPr lang="en-US"/>
              <a:t>Click to edit Master title style</a:t>
            </a:r>
            <a:endParaRPr lang="en-GB"/>
          </a:p>
        </p:txBody>
      </p:sp>
      <p:sp>
        <p:nvSpPr>
          <p:cNvPr id="3" name="Content Placeholder 2"/>
          <p:cNvSpPr>
            <a:spLocks noGrp="1"/>
          </p:cNvSpPr>
          <p:nvPr>
            <p:ph idx="1"/>
          </p:nvPr>
        </p:nvSpPr>
        <p:spPr>
          <a:xfrm>
            <a:off x="420053" y="2560320"/>
            <a:ext cx="8761095" cy="9814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679701" y="1063298"/>
            <a:ext cx="1501447" cy="934797"/>
          </a:xfrm>
          <a:prstGeom prst="rect">
            <a:avLst/>
          </a:prstGeom>
          <a:noFill/>
        </p:spPr>
      </p:pic>
    </p:spTree>
    <p:extLst>
      <p:ext uri="{BB962C8B-B14F-4D97-AF65-F5344CB8AC3E}">
        <p14:creationId xmlns:p14="http://schemas.microsoft.com/office/powerpoint/2010/main" val="124948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2"/>
            <a:ext cx="8281035" cy="5325109"/>
          </a:xfrm>
        </p:spPr>
        <p:txBody>
          <a:bodyPr anchor="b"/>
          <a:lstStyle>
            <a:lvl1pPr>
              <a:defRPr sz="4725"/>
            </a:lvl1pPr>
          </a:lstStyle>
          <a:p>
            <a:r>
              <a:rPr lang="en-US"/>
              <a:t>Click to edit Master title style</a:t>
            </a:r>
            <a:endParaRPr lang="en-GB"/>
          </a:p>
        </p:txBody>
      </p:sp>
      <p:sp>
        <p:nvSpPr>
          <p:cNvPr id="3" name="Text Placeholder 2"/>
          <p:cNvSpPr>
            <a:spLocks noGrp="1"/>
          </p:cNvSpPr>
          <p:nvPr>
            <p:ph type="body" idx="1"/>
          </p:nvPr>
        </p:nvSpPr>
        <p:spPr>
          <a:xfrm>
            <a:off x="655082" y="8566999"/>
            <a:ext cx="8281035" cy="2800349"/>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5" name="Footer Placeholder 4"/>
          <p:cNvSpPr>
            <a:spLocks noGrp="1"/>
          </p:cNvSpPr>
          <p:nvPr>
            <p:ph type="ftr" sz="quarter" idx="11"/>
          </p:nvPr>
        </p:nvSpPr>
        <p:spPr>
          <a:xfrm>
            <a:off x="3180398" y="11865187"/>
            <a:ext cx="3240405" cy="681567"/>
          </a:xfrm>
          <a:prstGeom prst="rect">
            <a:avLst/>
          </a:prstGeom>
        </p:spPr>
        <p:txBody>
          <a:bodyPr/>
          <a:lstStyle/>
          <a:p>
            <a:endParaRPr lang="en-GB"/>
          </a:p>
        </p:txBody>
      </p:sp>
      <p:sp>
        <p:nvSpPr>
          <p:cNvPr id="6" name="Slide Number Placeholder 5"/>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49542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6" name="Footer Placeholder 5"/>
          <p:cNvSpPr>
            <a:spLocks noGrp="1"/>
          </p:cNvSpPr>
          <p:nvPr>
            <p:ph type="ftr" sz="quarter" idx="11"/>
          </p:nvPr>
        </p:nvSpPr>
        <p:spPr>
          <a:xfrm>
            <a:off x="3180398" y="11865187"/>
            <a:ext cx="3240405" cy="681567"/>
          </a:xfrm>
          <a:prstGeom prst="rect">
            <a:avLst/>
          </a:prstGeom>
        </p:spPr>
        <p:txBody>
          <a:bodyPr/>
          <a:lstStyle/>
          <a:p>
            <a:endParaRPr lang="en-GB"/>
          </a:p>
        </p:txBody>
      </p:sp>
      <p:sp>
        <p:nvSpPr>
          <p:cNvPr id="7" name="Slide Number Placeholder 6"/>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200183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68"/>
            <a:ext cx="8281035" cy="2474384"/>
          </a:xfrm>
        </p:spPr>
        <p:txBody>
          <a:bodyPr/>
          <a:lstStyle/>
          <a:p>
            <a:r>
              <a:rPr lang="en-US"/>
              <a:t>Click to edit Master title style</a:t>
            </a:r>
            <a:endParaRPr lang="en-GB"/>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60607" y="3138171"/>
            <a:ext cx="4081761"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a:t>Click to edit Master text styles</a:t>
            </a:r>
          </a:p>
        </p:txBody>
      </p:sp>
      <p:sp>
        <p:nvSpPr>
          <p:cNvPr id="6" name="Content Placeholder 5"/>
          <p:cNvSpPr>
            <a:spLocks noGrp="1"/>
          </p:cNvSpPr>
          <p:nvPr>
            <p:ph sz="quarter" idx="4"/>
          </p:nvPr>
        </p:nvSpPr>
        <p:spPr>
          <a:xfrm>
            <a:off x="4860607"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8" name="Footer Placeholder 7"/>
          <p:cNvSpPr>
            <a:spLocks noGrp="1"/>
          </p:cNvSpPr>
          <p:nvPr>
            <p:ph type="ftr" sz="quarter" idx="11"/>
          </p:nvPr>
        </p:nvSpPr>
        <p:spPr>
          <a:xfrm>
            <a:off x="3180398" y="11865187"/>
            <a:ext cx="3240405" cy="681567"/>
          </a:xfrm>
          <a:prstGeom prst="rect">
            <a:avLst/>
          </a:prstGeom>
        </p:spPr>
        <p:txBody>
          <a:bodyPr/>
          <a:lstStyle/>
          <a:p>
            <a:endParaRPr lang="en-GB"/>
          </a:p>
        </p:txBody>
      </p:sp>
      <p:sp>
        <p:nvSpPr>
          <p:cNvPr id="9" name="Slide Number Placeholder 8"/>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416187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4" name="Footer Placeholder 3"/>
          <p:cNvSpPr>
            <a:spLocks noGrp="1"/>
          </p:cNvSpPr>
          <p:nvPr>
            <p:ph type="ftr" sz="quarter" idx="11"/>
          </p:nvPr>
        </p:nvSpPr>
        <p:spPr>
          <a:xfrm>
            <a:off x="3180398" y="11865187"/>
            <a:ext cx="3240405" cy="681567"/>
          </a:xfrm>
          <a:prstGeom prst="rect">
            <a:avLst/>
          </a:prstGeom>
        </p:spPr>
        <p:txBody>
          <a:bodyPr/>
          <a:lstStyle/>
          <a:p>
            <a:endParaRPr lang="en-GB"/>
          </a:p>
        </p:txBody>
      </p:sp>
      <p:sp>
        <p:nvSpPr>
          <p:cNvPr id="5" name="Slide Number Placeholder 4"/>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26188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3" name="Footer Placeholder 2"/>
          <p:cNvSpPr>
            <a:spLocks noGrp="1"/>
          </p:cNvSpPr>
          <p:nvPr>
            <p:ph type="ftr" sz="quarter" idx="11"/>
          </p:nvPr>
        </p:nvSpPr>
        <p:spPr>
          <a:xfrm>
            <a:off x="3180398" y="11865187"/>
            <a:ext cx="3240405" cy="681567"/>
          </a:xfrm>
          <a:prstGeom prst="rect">
            <a:avLst/>
          </a:prstGeom>
        </p:spPr>
        <p:txBody>
          <a:bodyPr/>
          <a:lstStyle/>
          <a:p>
            <a:endParaRPr lang="en-GB"/>
          </a:p>
        </p:txBody>
      </p:sp>
      <p:sp>
        <p:nvSpPr>
          <p:cNvPr id="4" name="Slide Number Placeholder 3"/>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160226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2520"/>
            </a:lvl1pPr>
          </a:lstStyle>
          <a:p>
            <a:r>
              <a:rPr lang="en-US"/>
              <a:t>Click to edit Master title style</a:t>
            </a:r>
            <a:endParaRPr lang="en-GB"/>
          </a:p>
        </p:txBody>
      </p:sp>
      <p:sp>
        <p:nvSpPr>
          <p:cNvPr id="3" name="Content Placeholder 2"/>
          <p:cNvSpPr>
            <a:spLocks noGrp="1"/>
          </p:cNvSpPr>
          <p:nvPr>
            <p:ph idx="1"/>
          </p:nvPr>
        </p:nvSpPr>
        <p:spPr>
          <a:xfrm>
            <a:off x="4081760" y="1843194"/>
            <a:ext cx="4860608" cy="9097433"/>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a:t>Click to edit Master text styles</a:t>
            </a:r>
          </a:p>
        </p:txBody>
      </p:sp>
      <p:sp>
        <p:nvSpPr>
          <p:cNvPr id="5" name="Date Placeholder 4"/>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6" name="Footer Placeholder 5"/>
          <p:cNvSpPr>
            <a:spLocks noGrp="1"/>
          </p:cNvSpPr>
          <p:nvPr>
            <p:ph type="ftr" sz="quarter" idx="11"/>
          </p:nvPr>
        </p:nvSpPr>
        <p:spPr>
          <a:xfrm>
            <a:off x="3180398" y="11865187"/>
            <a:ext cx="3240405" cy="681567"/>
          </a:xfrm>
          <a:prstGeom prst="rect">
            <a:avLst/>
          </a:prstGeom>
        </p:spPr>
        <p:txBody>
          <a:bodyPr/>
          <a:lstStyle/>
          <a:p>
            <a:endParaRPr lang="en-GB"/>
          </a:p>
        </p:txBody>
      </p:sp>
      <p:sp>
        <p:nvSpPr>
          <p:cNvPr id="7" name="Slide Number Placeholder 6"/>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281249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2520"/>
            </a:lvl1pPr>
          </a:lstStyle>
          <a:p>
            <a:r>
              <a:rPr lang="en-US"/>
              <a:t>Click to edit Master title style</a:t>
            </a:r>
            <a:endParaRPr lang="en-GB"/>
          </a:p>
        </p:txBody>
      </p:sp>
      <p:sp>
        <p:nvSpPr>
          <p:cNvPr id="3" name="Picture Placeholder 2"/>
          <p:cNvSpPr>
            <a:spLocks noGrp="1"/>
          </p:cNvSpPr>
          <p:nvPr>
            <p:ph type="pic" idx="1"/>
          </p:nvPr>
        </p:nvSpPr>
        <p:spPr>
          <a:xfrm>
            <a:off x="4081760" y="1843194"/>
            <a:ext cx="4860608" cy="9097433"/>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a:t>Click icon to add picture</a:t>
            </a:r>
            <a:endParaRPr lang="en-GB"/>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a:t>Click to edit Master text styles</a:t>
            </a:r>
          </a:p>
        </p:txBody>
      </p:sp>
      <p:sp>
        <p:nvSpPr>
          <p:cNvPr id="5" name="Date Placeholder 4"/>
          <p:cNvSpPr>
            <a:spLocks noGrp="1"/>
          </p:cNvSpPr>
          <p:nvPr>
            <p:ph type="dt" sz="half" idx="10"/>
          </p:nvPr>
        </p:nvSpPr>
        <p:spPr>
          <a:xfrm>
            <a:off x="660083" y="11865187"/>
            <a:ext cx="2160270" cy="681567"/>
          </a:xfrm>
          <a:prstGeom prst="rect">
            <a:avLst/>
          </a:prstGeom>
        </p:spPr>
        <p:txBody>
          <a:bodyPr/>
          <a:lstStyle/>
          <a:p>
            <a:fld id="{14860F8B-E6DB-4061-9CAC-1BA5701C5A5B}" type="datetimeFigureOut">
              <a:rPr lang="en-GB" smtClean="0"/>
              <a:t>09/11/2023</a:t>
            </a:fld>
            <a:endParaRPr lang="en-GB"/>
          </a:p>
        </p:txBody>
      </p:sp>
      <p:sp>
        <p:nvSpPr>
          <p:cNvPr id="6" name="Footer Placeholder 5"/>
          <p:cNvSpPr>
            <a:spLocks noGrp="1"/>
          </p:cNvSpPr>
          <p:nvPr>
            <p:ph type="ftr" sz="quarter" idx="11"/>
          </p:nvPr>
        </p:nvSpPr>
        <p:spPr>
          <a:xfrm>
            <a:off x="3180398" y="11865187"/>
            <a:ext cx="3240405" cy="681567"/>
          </a:xfrm>
          <a:prstGeom prst="rect">
            <a:avLst/>
          </a:prstGeom>
        </p:spPr>
        <p:txBody>
          <a:bodyPr/>
          <a:lstStyle/>
          <a:p>
            <a:endParaRPr lang="en-GB"/>
          </a:p>
        </p:txBody>
      </p:sp>
      <p:sp>
        <p:nvSpPr>
          <p:cNvPr id="7" name="Slide Number Placeholder 6"/>
          <p:cNvSpPr>
            <a:spLocks noGrp="1"/>
          </p:cNvSpPr>
          <p:nvPr>
            <p:ph type="sldNum" sz="quarter" idx="12"/>
          </p:nvPr>
        </p:nvSpPr>
        <p:spPr>
          <a:xfrm>
            <a:off x="6780848" y="11865187"/>
            <a:ext cx="2160270" cy="681567"/>
          </a:xfrm>
          <a:prstGeom prst="rect">
            <a:avLst/>
          </a:prstGeom>
        </p:spPr>
        <p:txBody>
          <a:bodyPr/>
          <a:lstStyle/>
          <a:p>
            <a:fld id="{6F7C3F2D-B3F8-4467-8275-2A355502DB7E}" type="slidenum">
              <a:rPr lang="en-GB" smtClean="0"/>
              <a:t>‹#›</a:t>
            </a:fld>
            <a:endParaRPr lang="en-GB"/>
          </a:p>
        </p:txBody>
      </p:sp>
    </p:spTree>
    <p:extLst>
      <p:ext uri="{BB962C8B-B14F-4D97-AF65-F5344CB8AC3E}">
        <p14:creationId xmlns:p14="http://schemas.microsoft.com/office/powerpoint/2010/main" val="294181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053" y="681568"/>
            <a:ext cx="8761095" cy="2474384"/>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20053" y="3407833"/>
            <a:ext cx="8761095" cy="76868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05294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720090" rtl="0" eaLnBrk="1" latinLnBrk="0" hangingPunct="1">
        <a:lnSpc>
          <a:spcPct val="90000"/>
        </a:lnSpc>
        <a:spcBef>
          <a:spcPct val="0"/>
        </a:spcBef>
        <a:buNone/>
        <a:defRPr sz="3465" b="1" kern="1200">
          <a:solidFill>
            <a:schemeClr val="accent1"/>
          </a:solidFill>
          <a:latin typeface="Trebuchet MS" panose="020B0603020202020204" pitchFamily="34" charset="0"/>
          <a:ea typeface="+mj-ea"/>
          <a:cs typeface="+mj-cs"/>
        </a:defRPr>
      </a:lvl1pPr>
    </p:titleStyle>
    <p:bodyStyle>
      <a:lvl1pPr marL="180023" indent="-180023" algn="l" defTabSz="720090" rtl="0" eaLnBrk="1" latinLnBrk="0" hangingPunct="1">
        <a:lnSpc>
          <a:spcPct val="90000"/>
        </a:lnSpc>
        <a:spcBef>
          <a:spcPts val="788"/>
        </a:spcBef>
        <a:buClr>
          <a:schemeClr val="accent1"/>
        </a:buClr>
        <a:buFont typeface="Arial" panose="020B0604020202020204" pitchFamily="34" charset="0"/>
        <a:buChar char="•"/>
        <a:defRPr sz="2205" kern="1200">
          <a:solidFill>
            <a:schemeClr val="tx1"/>
          </a:solidFill>
          <a:latin typeface="Trebuchet MS" panose="020B0603020202020204" pitchFamily="34" charset="0"/>
          <a:ea typeface="+mn-ea"/>
          <a:cs typeface="+mn-cs"/>
        </a:defRPr>
      </a:lvl1pPr>
      <a:lvl2pPr marL="540068" indent="-180023" algn="l" defTabSz="720090" rtl="0" eaLnBrk="1" latinLnBrk="0" hangingPunct="1">
        <a:lnSpc>
          <a:spcPct val="90000"/>
        </a:lnSpc>
        <a:spcBef>
          <a:spcPts val="394"/>
        </a:spcBef>
        <a:buClr>
          <a:schemeClr val="accent1"/>
        </a:buClr>
        <a:buFont typeface="Arial" panose="020B0604020202020204" pitchFamily="34" charset="0"/>
        <a:buChar char="•"/>
        <a:defRPr sz="1890" kern="1200">
          <a:solidFill>
            <a:schemeClr val="tx1"/>
          </a:solidFill>
          <a:latin typeface="Trebuchet MS" panose="020B0603020202020204" pitchFamily="34" charset="0"/>
          <a:ea typeface="+mn-ea"/>
          <a:cs typeface="+mn-cs"/>
        </a:defRPr>
      </a:lvl2pPr>
      <a:lvl3pPr marL="900113" indent="-180023" algn="l" defTabSz="720090" rtl="0" eaLnBrk="1" latinLnBrk="0" hangingPunct="1">
        <a:lnSpc>
          <a:spcPct val="90000"/>
        </a:lnSpc>
        <a:spcBef>
          <a:spcPts val="394"/>
        </a:spcBef>
        <a:buClr>
          <a:schemeClr val="accent1"/>
        </a:buClr>
        <a:buFont typeface="Arial" panose="020B0604020202020204" pitchFamily="34" charset="0"/>
        <a:buChar char="•"/>
        <a:defRPr sz="1575" kern="1200">
          <a:solidFill>
            <a:schemeClr val="tx1"/>
          </a:solidFill>
          <a:latin typeface="Trebuchet MS" panose="020B0603020202020204" pitchFamily="34" charset="0"/>
          <a:ea typeface="+mn-ea"/>
          <a:cs typeface="+mn-cs"/>
        </a:defRPr>
      </a:lvl3pPr>
      <a:lvl4pPr marL="1260158" indent="-180023" algn="l" defTabSz="720090" rtl="0" eaLnBrk="1" latinLnBrk="0" hangingPunct="1">
        <a:lnSpc>
          <a:spcPct val="90000"/>
        </a:lnSpc>
        <a:spcBef>
          <a:spcPts val="394"/>
        </a:spcBef>
        <a:buClr>
          <a:schemeClr val="accent1"/>
        </a:buClr>
        <a:buFont typeface="Arial" panose="020B0604020202020204" pitchFamily="34" charset="0"/>
        <a:buChar char="•"/>
        <a:defRPr sz="1418" kern="1200">
          <a:solidFill>
            <a:schemeClr val="tx1"/>
          </a:solidFill>
          <a:latin typeface="Trebuchet MS" panose="020B0603020202020204" pitchFamily="34" charset="0"/>
          <a:ea typeface="+mn-ea"/>
          <a:cs typeface="+mn-cs"/>
        </a:defRPr>
      </a:lvl4pPr>
      <a:lvl5pPr marL="1620203" indent="-180023" algn="l" defTabSz="720090" rtl="0" eaLnBrk="1" latinLnBrk="0" hangingPunct="1">
        <a:lnSpc>
          <a:spcPct val="90000"/>
        </a:lnSpc>
        <a:spcBef>
          <a:spcPts val="394"/>
        </a:spcBef>
        <a:buClr>
          <a:schemeClr val="accent1"/>
        </a:buClr>
        <a:buFont typeface="Arial" panose="020B0604020202020204" pitchFamily="34" charset="0"/>
        <a:buChar char="•"/>
        <a:defRPr sz="1418" kern="1200">
          <a:solidFill>
            <a:schemeClr val="tx1"/>
          </a:solidFill>
          <a:latin typeface="Trebuchet MS" panose="020B0603020202020204" pitchFamily="34" charset="0"/>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7CCAC5B-8788-4B82-B214-307D25AF5935}"/>
              </a:ext>
            </a:extLst>
          </p:cNvPr>
          <p:cNvGrpSpPr/>
          <p:nvPr/>
        </p:nvGrpSpPr>
        <p:grpSpPr>
          <a:xfrm>
            <a:off x="-2971800" y="4419189"/>
            <a:ext cx="13305864" cy="13305864"/>
            <a:chOff x="-22645114" y="1273701"/>
            <a:chExt cx="16534650" cy="1653465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753931" y="5935421"/>
              <a:ext cx="10933780" cy="7289187"/>
            </a:xfrm>
            <a:prstGeom prst="rect">
              <a:avLst/>
            </a:prstGeom>
          </p:spPr>
        </p:pic>
        <p:sp>
          <p:nvSpPr>
            <p:cNvPr id="17" name="Circle: Hollow 16">
              <a:extLst>
                <a:ext uri="{FF2B5EF4-FFF2-40B4-BE49-F238E27FC236}">
                  <a16:creationId xmlns:a16="http://schemas.microsoft.com/office/drawing/2014/main" id="{61E62C80-5C72-4FB6-8050-AFB6DA9CCAD3}"/>
                </a:ext>
              </a:extLst>
            </p:cNvPr>
            <p:cNvSpPr/>
            <p:nvPr/>
          </p:nvSpPr>
          <p:spPr>
            <a:xfrm>
              <a:off x="-22645114" y="1273701"/>
              <a:ext cx="16534650" cy="16534650"/>
            </a:xfrm>
            <a:prstGeom prst="donut">
              <a:avLst>
                <a:gd name="adj" fmla="val 280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ircle: Hollow 15">
              <a:extLst>
                <a:ext uri="{FF2B5EF4-FFF2-40B4-BE49-F238E27FC236}">
                  <a16:creationId xmlns:a16="http://schemas.microsoft.com/office/drawing/2014/main" id="{C528E917-F317-446A-9275-7E04A7F00613}"/>
                </a:ext>
              </a:extLst>
            </p:cNvPr>
            <p:cNvSpPr/>
            <p:nvPr/>
          </p:nvSpPr>
          <p:spPr>
            <a:xfrm>
              <a:off x="-18003726" y="5918797"/>
              <a:ext cx="7290000" cy="7290000"/>
            </a:xfrm>
            <a:prstGeom prst="donut">
              <a:avLst>
                <a:gd name="adj" fmla="val 12274"/>
              </a:avLst>
            </a:prstGeom>
            <a:solidFill>
              <a:srgbClr val="89C7C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9" name="TextBox 8"/>
          <p:cNvSpPr txBox="1"/>
          <p:nvPr/>
        </p:nvSpPr>
        <p:spPr>
          <a:xfrm>
            <a:off x="943756" y="2065744"/>
            <a:ext cx="7526887" cy="5644622"/>
          </a:xfrm>
          <a:prstGeom prst="rect">
            <a:avLst/>
          </a:prstGeom>
          <a:noFill/>
        </p:spPr>
        <p:txBody>
          <a:bodyPr wrap="square" rtlCol="0">
            <a:spAutoFit/>
          </a:bodyPr>
          <a:lstStyle/>
          <a:p>
            <a:pPr>
              <a:lnSpc>
                <a:spcPct val="120000"/>
              </a:lnSpc>
              <a:spcAft>
                <a:spcPts val="1800"/>
              </a:spcAft>
            </a:pPr>
            <a:r>
              <a:rPr lang="en-US" dirty="0">
                <a:solidFill>
                  <a:schemeClr val="accent6"/>
                </a:solidFill>
                <a:latin typeface="Co Text Light" panose="020B0503060202020204" pitchFamily="34" charset="0"/>
              </a:rPr>
              <a:t>A health cash plan allows you to claim money back, up to set limits, towards the cost of your essential healthcare, as well as providing access to valuable health and wellbeing services.</a:t>
            </a:r>
          </a:p>
          <a:p>
            <a:pPr>
              <a:lnSpc>
                <a:spcPct val="120000"/>
              </a:lnSpc>
              <a:spcAft>
                <a:spcPts val="1800"/>
              </a:spcAft>
            </a:pPr>
            <a:r>
              <a:rPr lang="en-US" dirty="0">
                <a:solidFill>
                  <a:schemeClr val="accent6"/>
                </a:solidFill>
                <a:latin typeface="Co Text Light" panose="020B0503060202020204" pitchFamily="34" charset="0"/>
              </a:rPr>
              <a:t>You can rest assured that your cover will help with your bills, so it’s a great way to help you budget for your everyday health costs. </a:t>
            </a:r>
          </a:p>
          <a:p>
            <a:pPr marL="285750" indent="-285750">
              <a:lnSpc>
                <a:spcPct val="120000"/>
              </a:lnSpc>
              <a:spcAft>
                <a:spcPts val="1800"/>
              </a:spcAft>
              <a:buClr>
                <a:schemeClr val="accent6"/>
              </a:buClr>
              <a:buFont typeface="Arial" panose="020B0604020202020204" pitchFamily="34" charset="0"/>
              <a:buChar char="•"/>
            </a:pPr>
            <a:r>
              <a:rPr lang="en-GB" sz="1800" dirty="0">
                <a:solidFill>
                  <a:schemeClr val="accent2"/>
                </a:solidFill>
                <a:latin typeface="Co Text" panose="020B0503060202020204" pitchFamily="34" charset="0"/>
              </a:rPr>
              <a:t>Claim cash back </a:t>
            </a:r>
            <a:r>
              <a:rPr lang="en-GB" dirty="0">
                <a:solidFill>
                  <a:schemeClr val="accent6"/>
                </a:solidFill>
                <a:latin typeface="Co Text Light" panose="020B0503060202020204" pitchFamily="34" charset="0"/>
              </a:rPr>
              <a:t>– on optical, dental, physiotherapy, acupuncture and more, up to set limits</a:t>
            </a:r>
          </a:p>
          <a:p>
            <a:pPr marL="285750" indent="-285750">
              <a:lnSpc>
                <a:spcPct val="120000"/>
              </a:lnSpc>
              <a:spcAft>
                <a:spcPts val="1800"/>
              </a:spcAft>
              <a:buClr>
                <a:schemeClr val="accent6"/>
              </a:buClr>
              <a:buFont typeface="Arial" panose="020B0604020202020204" pitchFamily="34" charset="0"/>
              <a:buChar char="•"/>
            </a:pPr>
            <a:r>
              <a:rPr lang="en-GB" sz="1800" dirty="0" err="1">
                <a:solidFill>
                  <a:schemeClr val="accent2"/>
                </a:solidFill>
                <a:latin typeface="Co Text" panose="020B0503060202020204" pitchFamily="34" charset="0"/>
              </a:rPr>
              <a:t>DoctorLine</a:t>
            </a:r>
            <a:r>
              <a:rPr lang="en-GB" sz="1800" dirty="0">
                <a:solidFill>
                  <a:schemeClr val="accent2"/>
                </a:solidFill>
                <a:latin typeface="Co Text" panose="020B0503060202020204" pitchFamily="34" charset="0"/>
              </a:rPr>
              <a:t> </a:t>
            </a:r>
            <a:r>
              <a:rPr lang="en-GB" sz="1800" dirty="0">
                <a:solidFill>
                  <a:schemeClr val="accent6"/>
                </a:solidFill>
                <a:latin typeface="Co Text Light" panose="020B0503060202020204" pitchFamily="34" charset="0"/>
              </a:rPr>
              <a:t>– 24/7 telephone access to a practising UK GP</a:t>
            </a:r>
          </a:p>
          <a:p>
            <a:pPr marL="285750" indent="-285750">
              <a:spcAft>
                <a:spcPts val="1200"/>
              </a:spcAft>
              <a:buClr>
                <a:schemeClr val="accent6"/>
              </a:buClr>
              <a:buFont typeface="Arial" panose="020B0604020202020204" pitchFamily="34" charset="0"/>
              <a:buChar char="•"/>
            </a:pPr>
            <a:r>
              <a:rPr lang="en-GB" sz="1800" dirty="0">
                <a:solidFill>
                  <a:schemeClr val="accent2"/>
                </a:solidFill>
                <a:latin typeface="Co Text" panose="020B0503060202020204" pitchFamily="34" charset="0"/>
              </a:rPr>
              <a:t>Westfield Rewards </a:t>
            </a:r>
            <a:r>
              <a:rPr lang="en-GB" sz="1800" dirty="0">
                <a:solidFill>
                  <a:schemeClr val="accent6"/>
                </a:solidFill>
                <a:latin typeface="Co Text Light" panose="020B0503060202020204" pitchFamily="34" charset="0"/>
              </a:rPr>
              <a:t>– discounts and special offers at hundreds of retailers, restaurants and destinations</a:t>
            </a:r>
          </a:p>
          <a:p>
            <a:pPr marL="285750" indent="-285750">
              <a:spcAft>
                <a:spcPts val="1200"/>
              </a:spcAft>
              <a:buClr>
                <a:schemeClr val="accent6"/>
              </a:buClr>
              <a:buFont typeface="Arial" panose="020B0604020202020204" pitchFamily="34" charset="0"/>
              <a:buChar char="•"/>
            </a:pPr>
            <a:r>
              <a:rPr lang="en-GB" dirty="0">
                <a:solidFill>
                  <a:schemeClr val="accent2"/>
                </a:solidFill>
                <a:latin typeface="Co Text" panose="020B0503060202020204" pitchFamily="34" charset="0"/>
              </a:rPr>
              <a:t>24 Hour Advice and Information Line </a:t>
            </a:r>
            <a:r>
              <a:rPr lang="en-GB" dirty="0">
                <a:solidFill>
                  <a:schemeClr val="accent6"/>
                </a:solidFill>
                <a:latin typeface="Co Text Light" panose="020B0503060202020204" pitchFamily="34" charset="0"/>
              </a:rPr>
              <a:t>– confidential guidance on medical, legal or domestic issues</a:t>
            </a:r>
          </a:p>
          <a:p>
            <a:pPr>
              <a:spcAft>
                <a:spcPts val="1200"/>
              </a:spcAft>
              <a:buClr>
                <a:schemeClr val="accent6"/>
              </a:buClr>
            </a:pPr>
            <a:r>
              <a:rPr lang="en-US" dirty="0">
                <a:solidFill>
                  <a:schemeClr val="accent6"/>
                </a:solidFill>
                <a:latin typeface="Co Text" panose="020B0503060202020204" pitchFamily="34" charset="0"/>
              </a:rPr>
              <a:t>See overleaf for more information on some of the benefits that will be included in your health cash plan.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6096" y="741596"/>
            <a:ext cx="2504547" cy="723188"/>
          </a:xfrm>
          <a:prstGeom prst="rect">
            <a:avLst/>
          </a:prstGeom>
        </p:spPr>
      </p:pic>
      <p:sp>
        <p:nvSpPr>
          <p:cNvPr id="12" name="TextBox 11"/>
          <p:cNvSpPr txBox="1"/>
          <p:nvPr/>
        </p:nvSpPr>
        <p:spPr>
          <a:xfrm>
            <a:off x="943757" y="978948"/>
            <a:ext cx="4809344" cy="584775"/>
          </a:xfrm>
          <a:prstGeom prst="rect">
            <a:avLst/>
          </a:prstGeom>
          <a:noFill/>
        </p:spPr>
        <p:txBody>
          <a:bodyPr wrap="square" rtlCol="0">
            <a:spAutoFit/>
          </a:bodyPr>
          <a:lstStyle/>
          <a:p>
            <a:pPr>
              <a:spcAft>
                <a:spcPts val="1800"/>
              </a:spcAft>
            </a:pPr>
            <a:r>
              <a:rPr lang="en-GB" sz="3200" dirty="0">
                <a:solidFill>
                  <a:schemeClr val="accent1"/>
                </a:solidFill>
                <a:latin typeface="Co Text Light" panose="020B0503060202020204" pitchFamily="34" charset="0"/>
              </a:rPr>
              <a:t>Your Health Cash Plan</a:t>
            </a:r>
          </a:p>
        </p:txBody>
      </p:sp>
    </p:spTree>
    <p:extLst>
      <p:ext uri="{BB962C8B-B14F-4D97-AF65-F5344CB8AC3E}">
        <p14:creationId xmlns:p14="http://schemas.microsoft.com/office/powerpoint/2010/main" val="114805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AD4D29C-94AB-47FA-B756-6A3101FCA49E}"/>
              </a:ext>
            </a:extLst>
          </p:cNvPr>
          <p:cNvSpPr/>
          <p:nvPr/>
        </p:nvSpPr>
        <p:spPr>
          <a:xfrm>
            <a:off x="0" y="0"/>
            <a:ext cx="9601200" cy="12801600"/>
          </a:xfrm>
          <a:prstGeom prst="rect">
            <a:avLst/>
          </a:prstGeom>
          <a:solidFill>
            <a:srgbClr val="D4E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2" name="Group 51">
            <a:extLst>
              <a:ext uri="{FF2B5EF4-FFF2-40B4-BE49-F238E27FC236}">
                <a16:creationId xmlns:a16="http://schemas.microsoft.com/office/drawing/2014/main" id="{179F9171-D27C-486C-BBB7-3F05BCCD46C4}"/>
              </a:ext>
            </a:extLst>
          </p:cNvPr>
          <p:cNvGrpSpPr/>
          <p:nvPr/>
        </p:nvGrpSpPr>
        <p:grpSpPr>
          <a:xfrm>
            <a:off x="5854529" y="-2300376"/>
            <a:ext cx="5091963" cy="5091963"/>
            <a:chOff x="-5086350" y="2472160"/>
            <a:chExt cx="7200000" cy="7200000"/>
          </a:xfrm>
        </p:grpSpPr>
        <p:sp>
          <p:nvSpPr>
            <p:cNvPr id="48" name="Oval 47">
              <a:extLst>
                <a:ext uri="{FF2B5EF4-FFF2-40B4-BE49-F238E27FC236}">
                  <a16:creationId xmlns:a16="http://schemas.microsoft.com/office/drawing/2014/main" id="{C0CF3F64-8CAE-42DE-AE1F-F5B4161894F6}"/>
                </a:ext>
              </a:extLst>
            </p:cNvPr>
            <p:cNvSpPr/>
            <p:nvPr/>
          </p:nvSpPr>
          <p:spPr>
            <a:xfrm>
              <a:off x="-5086350" y="2472160"/>
              <a:ext cx="7200000" cy="72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59A2A5A7-6496-4ACF-A788-BD69E45595E4}"/>
                </a:ext>
              </a:extLst>
            </p:cNvPr>
            <p:cNvSpPr/>
            <p:nvPr/>
          </p:nvSpPr>
          <p:spPr>
            <a:xfrm>
              <a:off x="-4449074" y="3109436"/>
              <a:ext cx="5925448" cy="5925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6" name="Picture 45">
            <a:extLst>
              <a:ext uri="{FF2B5EF4-FFF2-40B4-BE49-F238E27FC236}">
                <a16:creationId xmlns:a16="http://schemas.microsoft.com/office/drawing/2014/main" id="{A4BF2CFE-3617-4F3E-919B-C477312533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0" t="-69051" r="13946" b="6832"/>
          <a:stretch/>
        </p:blipFill>
        <p:spPr>
          <a:xfrm>
            <a:off x="6513165" y="-1613001"/>
            <a:ext cx="3810629" cy="3819600"/>
          </a:xfrm>
          <a:prstGeom prst="ellipse">
            <a:avLst/>
          </a:prstGeom>
        </p:spPr>
      </p:pic>
      <p:sp>
        <p:nvSpPr>
          <p:cNvPr id="7" name="TextBox 6"/>
          <p:cNvSpPr txBox="1"/>
          <p:nvPr/>
        </p:nvSpPr>
        <p:spPr>
          <a:xfrm>
            <a:off x="870591" y="2187780"/>
            <a:ext cx="4697712" cy="634020"/>
          </a:xfrm>
          <a:prstGeom prst="rect">
            <a:avLst/>
          </a:prstGeom>
          <a:noFill/>
        </p:spPr>
        <p:txBody>
          <a:bodyPr wrap="square" rtlCol="0">
            <a:spAutoFit/>
          </a:bodyPr>
          <a:lstStyle/>
          <a:p>
            <a:pPr>
              <a:lnSpc>
                <a:spcPct val="80000"/>
              </a:lnSpc>
            </a:pPr>
            <a:r>
              <a:rPr lang="en-GB" sz="4400" spc="-150" dirty="0">
                <a:solidFill>
                  <a:schemeClr val="accent1"/>
                </a:solidFill>
                <a:latin typeface="Co Text Light" panose="020B0503060202020204" pitchFamily="34" charset="0"/>
              </a:rPr>
              <a:t>What’s included?</a:t>
            </a:r>
          </a:p>
        </p:txBody>
      </p:sp>
      <p:sp>
        <p:nvSpPr>
          <p:cNvPr id="1034" name="Rectangle 1033"/>
          <p:cNvSpPr/>
          <p:nvPr/>
        </p:nvSpPr>
        <p:spPr>
          <a:xfrm>
            <a:off x="962132" y="11819876"/>
            <a:ext cx="7559821" cy="584775"/>
          </a:xfrm>
          <a:prstGeom prst="rect">
            <a:avLst/>
          </a:prstGeom>
        </p:spPr>
        <p:txBody>
          <a:bodyPr wrap="square">
            <a:spAutoFit/>
          </a:bodyPr>
          <a:lstStyle/>
          <a:p>
            <a:r>
              <a:rPr lang="en-US" sz="800" dirty="0">
                <a:solidFill>
                  <a:schemeClr val="accent6"/>
                </a:solidFill>
                <a:latin typeface="Co Text Light" panose="020B0503060202020204" pitchFamily="34" charset="0"/>
              </a:rPr>
              <a:t>Westfield Health is a trading name of Westfield Contributory Health Scheme Ltd and is registered in England &amp; Wales company number 303523. We are </a:t>
            </a:r>
            <a:r>
              <a:rPr lang="en-US" sz="800" dirty="0" err="1">
                <a:solidFill>
                  <a:schemeClr val="accent6"/>
                </a:solidFill>
                <a:latin typeface="Co Text Light" panose="020B0503060202020204" pitchFamily="34" charset="0"/>
              </a:rPr>
              <a:t>authorised</a:t>
            </a:r>
            <a:r>
              <a:rPr lang="en-US" sz="800" dirty="0">
                <a:solidFill>
                  <a:schemeClr val="accent6"/>
                </a:solidFill>
                <a:latin typeface="Co Text Light" panose="020B0503060202020204" pitchFamily="34" charset="0"/>
              </a:rPr>
              <a:t> by the Prudential Regulation Authority and regulated by the Financial Conduct Authority and the Prudential Regulation Authority. Our financial services registration number is 202609. Westfield Health is a registered trademark. Registered address: Westfield House, 60 Charter Row, Sheffield, S1 3FZ.</a:t>
            </a:r>
          </a:p>
        </p:txBody>
      </p:sp>
      <p:grpSp>
        <p:nvGrpSpPr>
          <p:cNvPr id="16" name="Group 15">
            <a:extLst>
              <a:ext uri="{FF2B5EF4-FFF2-40B4-BE49-F238E27FC236}">
                <a16:creationId xmlns:a16="http://schemas.microsoft.com/office/drawing/2014/main" id="{48E991D4-3EF1-4BF2-8B2B-83325217F61B}"/>
              </a:ext>
            </a:extLst>
          </p:cNvPr>
          <p:cNvGrpSpPr/>
          <p:nvPr/>
        </p:nvGrpSpPr>
        <p:grpSpPr>
          <a:xfrm>
            <a:off x="962132" y="4950377"/>
            <a:ext cx="7444226" cy="1260000"/>
            <a:chOff x="962132" y="4601339"/>
            <a:chExt cx="7444226" cy="1260000"/>
          </a:xfrm>
        </p:grpSpPr>
        <p:sp>
          <p:nvSpPr>
            <p:cNvPr id="40" name="TextBox 39"/>
            <p:cNvSpPr txBox="1"/>
            <p:nvPr/>
          </p:nvSpPr>
          <p:spPr>
            <a:xfrm>
              <a:off x="2483593" y="4654258"/>
              <a:ext cx="5922765" cy="1154162"/>
            </a:xfrm>
            <a:prstGeom prst="rect">
              <a:avLst/>
            </a:prstGeom>
            <a:noFill/>
          </p:spPr>
          <p:txBody>
            <a:bodyPr wrap="square" rtlCol="0">
              <a:spAutoFit/>
            </a:bodyPr>
            <a:lstStyle/>
            <a:p>
              <a:pPr>
                <a:spcAft>
                  <a:spcPts val="600"/>
                </a:spcAft>
              </a:pPr>
              <a:r>
                <a:rPr lang="en-GB" sz="1600" dirty="0" err="1">
                  <a:solidFill>
                    <a:schemeClr val="accent6"/>
                  </a:solidFill>
                  <a:latin typeface="Co Text" panose="020B0503060202020204" pitchFamily="34" charset="0"/>
                </a:rPr>
                <a:t>DoctorLine</a:t>
              </a:r>
              <a:endParaRPr lang="en-GB" sz="1600" dirty="0">
                <a:solidFill>
                  <a:schemeClr val="accent6"/>
                </a:solidFill>
                <a:latin typeface="Co Text" panose="020B0503060202020204" pitchFamily="34" charset="0"/>
              </a:endParaRPr>
            </a:p>
            <a:p>
              <a:pPr>
                <a:spcAft>
                  <a:spcPts val="600"/>
                </a:spcAft>
              </a:pPr>
              <a:r>
                <a:rPr lang="en-GB" sz="1200" dirty="0">
                  <a:solidFill>
                    <a:schemeClr val="accent6"/>
                  </a:solidFill>
                  <a:latin typeface="Co Text Light" panose="020B0503060202020204" pitchFamily="34" charset="0"/>
                </a:rPr>
                <a:t>From anywhere in the world, 24 hours a day, you can pick up the phone and arrange a call back from a practising UK GP, to discuss any health issues and receive advice or a diagnosis. You can even choose to have a webcam consultation.</a:t>
              </a:r>
            </a:p>
          </p:txBody>
        </p:sp>
        <p:grpSp>
          <p:nvGrpSpPr>
            <p:cNvPr id="5" name="Group 4">
              <a:extLst>
                <a:ext uri="{FF2B5EF4-FFF2-40B4-BE49-F238E27FC236}">
                  <a16:creationId xmlns:a16="http://schemas.microsoft.com/office/drawing/2014/main" id="{0927871A-CC01-40AD-BE74-95CD4AC96E56}"/>
                </a:ext>
              </a:extLst>
            </p:cNvPr>
            <p:cNvGrpSpPr/>
            <p:nvPr/>
          </p:nvGrpSpPr>
          <p:grpSpPr>
            <a:xfrm>
              <a:off x="962132" y="4601339"/>
              <a:ext cx="1260000" cy="1260000"/>
              <a:chOff x="962132" y="4214369"/>
              <a:chExt cx="1260000" cy="1260000"/>
            </a:xfrm>
          </p:grpSpPr>
          <p:sp>
            <p:nvSpPr>
              <p:cNvPr id="39" name="Oval 38"/>
              <p:cNvSpPr/>
              <p:nvPr/>
            </p:nvSpPr>
            <p:spPr>
              <a:xfrm>
                <a:off x="962132" y="4214369"/>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o Text Light" panose="020B0503060202020204" pitchFamily="34" charset="0"/>
                </a:endParaRPr>
              </a:p>
            </p:txBody>
          </p:sp>
          <p:pic>
            <p:nvPicPr>
              <p:cNvPr id="19" name="Picture 18" descr="Shape, icon, arrow&#10;&#10;Description automatically generated">
                <a:extLst>
                  <a:ext uri="{FF2B5EF4-FFF2-40B4-BE49-F238E27FC236}">
                    <a16:creationId xmlns:a16="http://schemas.microsoft.com/office/drawing/2014/main" id="{40BDAB01-CC1A-4259-8BA3-5AADC5104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082" y="4409915"/>
                <a:ext cx="868908" cy="868908"/>
              </a:xfrm>
              <a:prstGeom prst="rect">
                <a:avLst/>
              </a:prstGeom>
            </p:spPr>
          </p:pic>
        </p:grpSp>
      </p:grpSp>
      <p:grpSp>
        <p:nvGrpSpPr>
          <p:cNvPr id="18" name="Group 17">
            <a:extLst>
              <a:ext uri="{FF2B5EF4-FFF2-40B4-BE49-F238E27FC236}">
                <a16:creationId xmlns:a16="http://schemas.microsoft.com/office/drawing/2014/main" id="{9E9F7B45-1300-4794-8E5F-7E0B8C887F6A}"/>
              </a:ext>
            </a:extLst>
          </p:cNvPr>
          <p:cNvGrpSpPr/>
          <p:nvPr/>
        </p:nvGrpSpPr>
        <p:grpSpPr>
          <a:xfrm>
            <a:off x="962132" y="9835140"/>
            <a:ext cx="7514466" cy="1260000"/>
            <a:chOff x="962132" y="9278625"/>
            <a:chExt cx="7514466" cy="1260000"/>
          </a:xfrm>
        </p:grpSpPr>
        <p:sp>
          <p:nvSpPr>
            <p:cNvPr id="36" name="TextBox 35">
              <a:extLst>
                <a:ext uri="{FF2B5EF4-FFF2-40B4-BE49-F238E27FC236}">
                  <a16:creationId xmlns:a16="http://schemas.microsoft.com/office/drawing/2014/main" id="{DEAF830E-6324-46C1-A89D-2B44383CA213}"/>
                </a:ext>
              </a:extLst>
            </p:cNvPr>
            <p:cNvSpPr txBox="1"/>
            <p:nvPr/>
          </p:nvSpPr>
          <p:spPr>
            <a:xfrm>
              <a:off x="2483593" y="9423877"/>
              <a:ext cx="5993005" cy="969496"/>
            </a:xfrm>
            <a:prstGeom prst="rect">
              <a:avLst/>
            </a:prstGeom>
            <a:noFill/>
          </p:spPr>
          <p:txBody>
            <a:bodyPr wrap="square" rtlCol="0">
              <a:spAutoFit/>
            </a:bodyPr>
            <a:lstStyle/>
            <a:p>
              <a:pPr>
                <a:spcAft>
                  <a:spcPts val="600"/>
                </a:spcAft>
              </a:pPr>
              <a:r>
                <a:rPr lang="en-US" sz="1600" dirty="0">
                  <a:solidFill>
                    <a:schemeClr val="accent6"/>
                  </a:solidFill>
                  <a:latin typeface="Co Text" panose="020B0503060202020204" pitchFamily="34" charset="0"/>
                </a:rPr>
                <a:t>Westfield Rewards</a:t>
              </a:r>
            </a:p>
            <a:p>
              <a:pPr>
                <a:spcAft>
                  <a:spcPts val="600"/>
                </a:spcAft>
              </a:pPr>
              <a:r>
                <a:rPr lang="en-GB" sz="1200" dirty="0">
                  <a:solidFill>
                    <a:schemeClr val="accent6"/>
                  </a:solidFill>
                  <a:latin typeface="Co Text Light" panose="020B0503060202020204" pitchFamily="34" charset="0"/>
                </a:rPr>
                <a:t>We’re giving you access to our exclusive rewards website, providing you with special offers on all your favourite goods and services from hundreds of leading restaurants, retailers and destinations.</a:t>
              </a:r>
            </a:p>
          </p:txBody>
        </p:sp>
        <p:sp>
          <p:nvSpPr>
            <p:cNvPr id="38" name="Oval 37">
              <a:extLst>
                <a:ext uri="{FF2B5EF4-FFF2-40B4-BE49-F238E27FC236}">
                  <a16:creationId xmlns:a16="http://schemas.microsoft.com/office/drawing/2014/main" id="{CA1B0B7F-FC4F-40F3-8CE5-93F90EC46DD7}"/>
                </a:ext>
              </a:extLst>
            </p:cNvPr>
            <p:cNvSpPr/>
            <p:nvPr/>
          </p:nvSpPr>
          <p:spPr>
            <a:xfrm>
              <a:off x="962132" y="9278625"/>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o Text Light" panose="020B0503060202020204" pitchFamily="34" charset="0"/>
              </a:endParaRPr>
            </a:p>
          </p:txBody>
        </p:sp>
        <p:pic>
          <p:nvPicPr>
            <p:cNvPr id="37" name="Picture 36">
              <a:extLst>
                <a:ext uri="{FF2B5EF4-FFF2-40B4-BE49-F238E27FC236}">
                  <a16:creationId xmlns:a16="http://schemas.microsoft.com/office/drawing/2014/main" id="{D3A9DCEC-81EB-4694-A3E5-92C996C7BB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7426" y="9533919"/>
              <a:ext cx="749412" cy="749412"/>
            </a:xfrm>
            <a:prstGeom prst="rect">
              <a:avLst/>
            </a:prstGeom>
          </p:spPr>
        </p:pic>
      </p:grpSp>
      <p:grpSp>
        <p:nvGrpSpPr>
          <p:cNvPr id="2" name="Group 1">
            <a:extLst>
              <a:ext uri="{FF2B5EF4-FFF2-40B4-BE49-F238E27FC236}">
                <a16:creationId xmlns:a16="http://schemas.microsoft.com/office/drawing/2014/main" id="{87813B79-7284-4B77-99C2-CC9690C5116A}"/>
              </a:ext>
            </a:extLst>
          </p:cNvPr>
          <p:cNvGrpSpPr/>
          <p:nvPr/>
        </p:nvGrpSpPr>
        <p:grpSpPr>
          <a:xfrm>
            <a:off x="962132" y="6578631"/>
            <a:ext cx="7274996" cy="1260000"/>
            <a:chOff x="962132" y="7382297"/>
            <a:chExt cx="7274996" cy="1260000"/>
          </a:xfrm>
        </p:grpSpPr>
        <p:sp>
          <p:nvSpPr>
            <p:cNvPr id="43" name="TextBox 42"/>
            <p:cNvSpPr txBox="1"/>
            <p:nvPr/>
          </p:nvSpPr>
          <p:spPr>
            <a:xfrm>
              <a:off x="2483593" y="7619882"/>
              <a:ext cx="5753535" cy="969496"/>
            </a:xfrm>
            <a:prstGeom prst="rect">
              <a:avLst/>
            </a:prstGeom>
            <a:noFill/>
          </p:spPr>
          <p:txBody>
            <a:bodyPr wrap="square" rtlCol="0">
              <a:spAutoFit/>
            </a:bodyPr>
            <a:lstStyle/>
            <a:p>
              <a:pPr>
                <a:spcAft>
                  <a:spcPts val="600"/>
                </a:spcAft>
              </a:pPr>
              <a:r>
                <a:rPr lang="en-GB" sz="1600" dirty="0">
                  <a:solidFill>
                    <a:schemeClr val="accent6"/>
                  </a:solidFill>
                  <a:latin typeface="Co Text" panose="020B0503060202020204" pitchFamily="34" charset="0"/>
                </a:rPr>
                <a:t>24 Hour Advice and Information Line </a:t>
              </a:r>
            </a:p>
            <a:p>
              <a:pPr>
                <a:spcAft>
                  <a:spcPts val="600"/>
                </a:spcAft>
              </a:pPr>
              <a:r>
                <a:rPr lang="en-GB" sz="1200" dirty="0">
                  <a:solidFill>
                    <a:schemeClr val="accent6"/>
                  </a:solidFill>
                  <a:latin typeface="Co Text Light" panose="020B0503060202020204" pitchFamily="34" charset="0"/>
                </a:rPr>
                <a:t>24/7 access to confidential guidance on medical, legal or domestic issues from qualified counsellors, legal advisors and nurses and up to six sessions of structured counselling. </a:t>
              </a:r>
            </a:p>
          </p:txBody>
        </p:sp>
        <p:sp>
          <p:nvSpPr>
            <p:cNvPr id="42" name="Oval 41"/>
            <p:cNvSpPr/>
            <p:nvPr/>
          </p:nvSpPr>
          <p:spPr>
            <a:xfrm>
              <a:off x="962132" y="7382297"/>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o Text Light" panose="020B0503060202020204" pitchFamily="34" charset="0"/>
              </a:endParaRPr>
            </a:p>
          </p:txBody>
        </p:sp>
      </p:grpSp>
      <p:grpSp>
        <p:nvGrpSpPr>
          <p:cNvPr id="4" name="Group 3">
            <a:extLst>
              <a:ext uri="{FF2B5EF4-FFF2-40B4-BE49-F238E27FC236}">
                <a16:creationId xmlns:a16="http://schemas.microsoft.com/office/drawing/2014/main" id="{3E80FA0C-A6B7-4E97-BE2A-989BF6BE0D5C}"/>
              </a:ext>
            </a:extLst>
          </p:cNvPr>
          <p:cNvGrpSpPr/>
          <p:nvPr/>
        </p:nvGrpSpPr>
        <p:grpSpPr>
          <a:xfrm>
            <a:off x="962132" y="8206885"/>
            <a:ext cx="7274996" cy="1260000"/>
            <a:chOff x="962132" y="8182020"/>
            <a:chExt cx="7274996" cy="1260000"/>
          </a:xfrm>
        </p:grpSpPr>
        <p:sp>
          <p:nvSpPr>
            <p:cNvPr id="30" name="TextBox 29">
              <a:extLst>
                <a:ext uri="{FF2B5EF4-FFF2-40B4-BE49-F238E27FC236}">
                  <a16:creationId xmlns:a16="http://schemas.microsoft.com/office/drawing/2014/main" id="{BCD79658-EA41-43C1-ACD3-1B858CDD07DA}"/>
                </a:ext>
              </a:extLst>
            </p:cNvPr>
            <p:cNvSpPr txBox="1"/>
            <p:nvPr/>
          </p:nvSpPr>
          <p:spPr>
            <a:xfrm>
              <a:off x="2483593" y="8327272"/>
              <a:ext cx="5753535" cy="969496"/>
            </a:xfrm>
            <a:prstGeom prst="rect">
              <a:avLst/>
            </a:prstGeom>
            <a:noFill/>
          </p:spPr>
          <p:txBody>
            <a:bodyPr wrap="square" rtlCol="0">
              <a:spAutoFit/>
            </a:bodyPr>
            <a:lstStyle/>
            <a:p>
              <a:pPr>
                <a:spcAft>
                  <a:spcPts val="600"/>
                </a:spcAft>
              </a:pPr>
              <a:r>
                <a:rPr lang="en-US" sz="1600" dirty="0">
                  <a:solidFill>
                    <a:schemeClr val="accent6"/>
                  </a:solidFill>
                  <a:latin typeface="Co Text" panose="020B0503060202020204" pitchFamily="34" charset="0"/>
                </a:rPr>
                <a:t>Gym Discounts</a:t>
              </a:r>
            </a:p>
            <a:p>
              <a:pPr>
                <a:spcAft>
                  <a:spcPts val="600"/>
                </a:spcAft>
              </a:pPr>
              <a:r>
                <a:rPr lang="en-US" sz="1200" dirty="0">
                  <a:solidFill>
                    <a:schemeClr val="accent6"/>
                  </a:solidFill>
                  <a:latin typeface="Co Text Light" panose="020B0503060202020204" pitchFamily="34" charset="0"/>
                </a:rPr>
                <a:t>Exclusive discounts on new and existing gym memberships. You’ll also be able to access special offers on fitness equipment from a range of providers. </a:t>
              </a:r>
              <a:endParaRPr lang="en-GB" sz="1200" dirty="0">
                <a:solidFill>
                  <a:schemeClr val="accent1"/>
                </a:solidFill>
                <a:latin typeface="Co Text Light" panose="020B0503060202020204" pitchFamily="34" charset="0"/>
              </a:endParaRPr>
            </a:p>
          </p:txBody>
        </p:sp>
        <p:grpSp>
          <p:nvGrpSpPr>
            <p:cNvPr id="32" name="Group 31">
              <a:extLst>
                <a:ext uri="{FF2B5EF4-FFF2-40B4-BE49-F238E27FC236}">
                  <a16:creationId xmlns:a16="http://schemas.microsoft.com/office/drawing/2014/main" id="{C6A50EEB-96E1-40FE-9CB4-3F1CEA747D44}"/>
                </a:ext>
              </a:extLst>
            </p:cNvPr>
            <p:cNvGrpSpPr/>
            <p:nvPr/>
          </p:nvGrpSpPr>
          <p:grpSpPr>
            <a:xfrm>
              <a:off x="962132" y="8182020"/>
              <a:ext cx="1260000" cy="1260000"/>
              <a:chOff x="962132" y="5933886"/>
              <a:chExt cx="1260000" cy="1260000"/>
            </a:xfrm>
          </p:grpSpPr>
          <p:sp>
            <p:nvSpPr>
              <p:cNvPr id="35" name="Oval 34">
                <a:extLst>
                  <a:ext uri="{FF2B5EF4-FFF2-40B4-BE49-F238E27FC236}">
                    <a16:creationId xmlns:a16="http://schemas.microsoft.com/office/drawing/2014/main" id="{93513D71-716C-44A5-9AC2-034593FE731B}"/>
                  </a:ext>
                </a:extLst>
              </p:cNvPr>
              <p:cNvSpPr/>
              <p:nvPr/>
            </p:nvSpPr>
            <p:spPr>
              <a:xfrm>
                <a:off x="962132" y="5933886"/>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o Text Light" panose="020B0503060202020204" pitchFamily="34" charset="0"/>
                </a:endParaRPr>
              </a:p>
            </p:txBody>
          </p:sp>
          <p:pic>
            <p:nvPicPr>
              <p:cNvPr id="44" name="Picture 43" descr="Dumbbell outline">
                <a:extLst>
                  <a:ext uri="{FF2B5EF4-FFF2-40B4-BE49-F238E27FC236}">
                    <a16:creationId xmlns:a16="http://schemas.microsoft.com/office/drawing/2014/main" id="{032DEE45-1E95-4AE3-8608-BCE5539297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0778" y="6102532"/>
                <a:ext cx="922708" cy="922708"/>
              </a:xfrm>
              <a:prstGeom prst="rect">
                <a:avLst/>
              </a:prstGeom>
            </p:spPr>
          </p:pic>
        </p:grpSp>
      </p:grpSp>
      <p:grpSp>
        <p:nvGrpSpPr>
          <p:cNvPr id="6" name="Group 5">
            <a:extLst>
              <a:ext uri="{FF2B5EF4-FFF2-40B4-BE49-F238E27FC236}">
                <a16:creationId xmlns:a16="http://schemas.microsoft.com/office/drawing/2014/main" id="{59D8D979-FCC2-149E-4E9D-862E8A070BDB}"/>
              </a:ext>
            </a:extLst>
          </p:cNvPr>
          <p:cNvGrpSpPr/>
          <p:nvPr/>
        </p:nvGrpSpPr>
        <p:grpSpPr>
          <a:xfrm>
            <a:off x="962132" y="3322123"/>
            <a:ext cx="7444226" cy="1260000"/>
            <a:chOff x="962132" y="4601339"/>
            <a:chExt cx="7444226" cy="1260000"/>
          </a:xfrm>
        </p:grpSpPr>
        <p:sp>
          <p:nvSpPr>
            <p:cNvPr id="10" name="TextBox 9">
              <a:extLst>
                <a:ext uri="{FF2B5EF4-FFF2-40B4-BE49-F238E27FC236}">
                  <a16:creationId xmlns:a16="http://schemas.microsoft.com/office/drawing/2014/main" id="{645AF449-2D4A-05C8-9C61-30B969C460CD}"/>
                </a:ext>
              </a:extLst>
            </p:cNvPr>
            <p:cNvSpPr txBox="1"/>
            <p:nvPr/>
          </p:nvSpPr>
          <p:spPr>
            <a:xfrm>
              <a:off x="2483593" y="4654258"/>
              <a:ext cx="5922765" cy="784830"/>
            </a:xfrm>
            <a:prstGeom prst="rect">
              <a:avLst/>
            </a:prstGeom>
            <a:noFill/>
          </p:spPr>
          <p:txBody>
            <a:bodyPr wrap="square" rtlCol="0">
              <a:spAutoFit/>
            </a:bodyPr>
            <a:lstStyle/>
            <a:p>
              <a:pPr>
                <a:spcAft>
                  <a:spcPts val="600"/>
                </a:spcAft>
              </a:pPr>
              <a:r>
                <a:rPr lang="en-GB" sz="1600" dirty="0">
                  <a:solidFill>
                    <a:schemeClr val="accent6"/>
                  </a:solidFill>
                  <a:latin typeface="Co Text" panose="020B0503060202020204" pitchFamily="34" charset="0"/>
                </a:rPr>
                <a:t>Cash back on everyday healthcare</a:t>
              </a:r>
            </a:p>
            <a:p>
              <a:pPr>
                <a:spcAft>
                  <a:spcPts val="600"/>
                </a:spcAft>
              </a:pPr>
              <a:r>
                <a:rPr lang="en-US" sz="1200" dirty="0">
                  <a:solidFill>
                    <a:schemeClr val="accent6"/>
                  </a:solidFill>
                  <a:latin typeface="Co Text Light" panose="020B0503060202020204" pitchFamily="34" charset="0"/>
                </a:rPr>
                <a:t>Claim money back, up to set limits, towards the cost of healthcare including optical, dental care, physiotherapy, chiropody, acupuncture and much more. </a:t>
              </a:r>
              <a:endParaRPr lang="en-GB" sz="1200" dirty="0">
                <a:solidFill>
                  <a:schemeClr val="accent6"/>
                </a:solidFill>
                <a:latin typeface="Co Text Light" panose="020B0503060202020204" pitchFamily="34" charset="0"/>
              </a:endParaRPr>
            </a:p>
          </p:txBody>
        </p:sp>
        <p:grpSp>
          <p:nvGrpSpPr>
            <p:cNvPr id="11" name="Group 10">
              <a:extLst>
                <a:ext uri="{FF2B5EF4-FFF2-40B4-BE49-F238E27FC236}">
                  <a16:creationId xmlns:a16="http://schemas.microsoft.com/office/drawing/2014/main" id="{E33B9020-282E-801A-41A8-7109CA90DB21}"/>
                </a:ext>
              </a:extLst>
            </p:cNvPr>
            <p:cNvGrpSpPr/>
            <p:nvPr/>
          </p:nvGrpSpPr>
          <p:grpSpPr>
            <a:xfrm>
              <a:off x="962132" y="4601339"/>
              <a:ext cx="1260000" cy="1260000"/>
              <a:chOff x="962132" y="4214369"/>
              <a:chExt cx="1260000" cy="1260000"/>
            </a:xfrm>
          </p:grpSpPr>
          <p:sp>
            <p:nvSpPr>
              <p:cNvPr id="12" name="Oval 11">
                <a:extLst>
                  <a:ext uri="{FF2B5EF4-FFF2-40B4-BE49-F238E27FC236}">
                    <a16:creationId xmlns:a16="http://schemas.microsoft.com/office/drawing/2014/main" id="{4146AA5A-1285-EA37-5AAC-1A8EA0FCF2DD}"/>
                  </a:ext>
                </a:extLst>
              </p:cNvPr>
              <p:cNvSpPr/>
              <p:nvPr/>
            </p:nvSpPr>
            <p:spPr>
              <a:xfrm>
                <a:off x="962132" y="4214369"/>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o Text Light" panose="020B0503060202020204" pitchFamily="34" charset="0"/>
                </a:endParaRPr>
              </a:p>
            </p:txBody>
          </p:sp>
          <p:pic>
            <p:nvPicPr>
              <p:cNvPr id="13" name="Picture 12" descr="Piggy Bank outline">
                <a:extLst>
                  <a:ext uri="{FF2B5EF4-FFF2-40B4-BE49-F238E27FC236}">
                    <a16:creationId xmlns:a16="http://schemas.microsoft.com/office/drawing/2014/main" id="{73F845A1-9840-7A41-0457-194D5D3005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210082" y="4409915"/>
                <a:ext cx="868908" cy="868908"/>
              </a:xfrm>
              <a:prstGeom prst="rect">
                <a:avLst/>
              </a:prstGeom>
            </p:spPr>
          </p:pic>
        </p:grpSp>
      </p:grpSp>
      <p:pic>
        <p:nvPicPr>
          <p:cNvPr id="9" name="Graphic 8" descr="Phone Vibration outline">
            <a:extLst>
              <a:ext uri="{FF2B5EF4-FFF2-40B4-BE49-F238E27FC236}">
                <a16:creationId xmlns:a16="http://schemas.microsoft.com/office/drawing/2014/main" id="{820F72B8-D8A8-2328-C194-61259932E6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0778" y="6751431"/>
            <a:ext cx="914400" cy="914400"/>
          </a:xfrm>
          <a:prstGeom prst="rect">
            <a:avLst/>
          </a:prstGeom>
        </p:spPr>
      </p:pic>
    </p:spTree>
    <p:extLst>
      <p:ext uri="{BB962C8B-B14F-4D97-AF65-F5344CB8AC3E}">
        <p14:creationId xmlns:p14="http://schemas.microsoft.com/office/powerpoint/2010/main" val="1302777740"/>
      </p:ext>
    </p:extLst>
  </p:cSld>
  <p:clrMapOvr>
    <a:masterClrMapping/>
  </p:clrMapOvr>
</p:sld>
</file>

<file path=ppt/theme/theme1.xml><?xml version="1.0" encoding="utf-8"?>
<a:theme xmlns:a="http://schemas.openxmlformats.org/drawingml/2006/main" name="Westfield Health">
  <a:themeElements>
    <a:clrScheme name="Westfield Health 2017">
      <a:dk1>
        <a:sysClr val="windowText" lastClr="000000"/>
      </a:dk1>
      <a:lt1>
        <a:sysClr val="window" lastClr="FFFFFF"/>
      </a:lt1>
      <a:dk2>
        <a:srgbClr val="5D686E"/>
      </a:dk2>
      <a:lt2>
        <a:srgbClr val="F2F2F2"/>
      </a:lt2>
      <a:accent1>
        <a:srgbClr val="E94E1B"/>
      </a:accent1>
      <a:accent2>
        <a:srgbClr val="89C7CF"/>
      </a:accent2>
      <a:accent3>
        <a:srgbClr val="F38B00"/>
      </a:accent3>
      <a:accent4>
        <a:srgbClr val="A5C27E"/>
      </a:accent4>
      <a:accent5>
        <a:srgbClr val="94A3C6"/>
      </a:accent5>
      <a:accent6>
        <a:srgbClr val="5D686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field Health" id="{11D3E088-556C-45A7-9D4B-50F2D4FE9C71}" vid="{892D9275-E1E6-4457-A0DB-3F3062EDCD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Westfield Health</Template>
  <TotalTime>26218</TotalTime>
  <Words>407</Words>
  <Application>Microsoft Office PowerPoint</Application>
  <PresentationFormat>A3 Paper (297x420 mm)</PresentationFormat>
  <Paragraphs>20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Co Text Light</vt:lpstr>
      <vt:lpstr>Co Text</vt:lpstr>
      <vt:lpstr>Calibri</vt:lpstr>
      <vt:lpstr>Arial</vt:lpstr>
      <vt:lpstr>Trebuchet MS</vt:lpstr>
      <vt:lpstr>Westfield Health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Hancock-Fell</dc:creator>
  <cp:lastModifiedBy>Catherine Oldfield</cp:lastModifiedBy>
  <cp:revision>98</cp:revision>
  <cp:lastPrinted>2019-04-03T09:03:12Z</cp:lastPrinted>
  <dcterms:created xsi:type="dcterms:W3CDTF">2018-12-20T16:27:29Z</dcterms:created>
  <dcterms:modified xsi:type="dcterms:W3CDTF">2023-11-09T11:04:27Z</dcterms:modified>
</cp:coreProperties>
</file>