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76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 Text" panose="020B0503060202020204" pitchFamily="34" charset="0"/>
      <p:regular r:id="rId8"/>
      <p:bold r:id="rId9"/>
    </p:embeddedFont>
    <p:embeddedFont>
      <p:font typeface="Co Text Light" panose="020B0503060202020204" pitchFamily="34" charset="0"/>
      <p:regular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 Fell, Jonjo" initials="HFJ" lastIdx="39" clrIdx="0">
    <p:extLst>
      <p:ext uri="{19B8F6BF-5375-455C-9EA6-DF929625EA0E}">
        <p15:presenceInfo xmlns:p15="http://schemas.microsoft.com/office/powerpoint/2012/main" userId="S::jhancockfell@westfieldhealth.com::63c53da7-54ab-4f78-83ac-a5cd6682a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E97"/>
    <a:srgbClr val="F212C7"/>
    <a:srgbClr val="94A3C6"/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commentAuthors" Target="commentAuthors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embership@westfieldhealth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C44B5-8374-5C00-A3D8-4DB3832F1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8" t="-33910" r="5129" b="-256"/>
          <a:stretch/>
        </p:blipFill>
        <p:spPr>
          <a:xfrm>
            <a:off x="5265514" y="-1314778"/>
            <a:ext cx="5228709" cy="5227200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" r="181"/>
          <a:stretch>
            <a:fillRect/>
          </a:stretch>
        </p:blipFill>
        <p:spPr>
          <a:xfrm>
            <a:off x="5265619" y="-1315427"/>
            <a:ext cx="5228499" cy="52284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  <a:solidFill>
            <a:schemeClr val="accent3"/>
          </a:solidFill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  <a:grpFill/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601669" y="527820"/>
              <a:ext cx="4885668" cy="348813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Upgrade your cover or add an additional adult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587460" y="9696886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C5EE4B-C5AE-9CCD-76E5-4208BD121B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78" t="259" r="279" b="-19120"/>
          <a:stretch/>
        </p:blipFill>
        <p:spPr>
          <a:xfrm>
            <a:off x="266171" y="10543777"/>
            <a:ext cx="4770621" cy="4777200"/>
          </a:xfrm>
          <a:prstGeom prst="ellipse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6679" y="4716527"/>
            <a:ext cx="8194528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</a:rPr>
              <a:t>Your Health Cash Plan renews on </a:t>
            </a:r>
            <a:r>
              <a:rPr lang="en-GB" sz="2400" dirty="0">
                <a:solidFill>
                  <a:schemeClr val="accent1"/>
                </a:solidFill>
                <a:highlight>
                  <a:srgbClr val="FFFF00"/>
                </a:highlight>
                <a:latin typeface="Co Text" panose="020B0503060202020204" pitchFamily="34" charset="0"/>
              </a:rPr>
              <a:t>01/10/22 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dirty="0">
                <a:solidFill>
                  <a:srgbClr val="5D686E"/>
                </a:solidFill>
                <a:latin typeface="Co Text" panose="020B0503060202020204" pitchFamily="34" charset="0"/>
              </a:rPr>
              <a:t>Did you know you can upgrade your cover or add an additional adult to your policy? Apply by </a:t>
            </a:r>
            <a:r>
              <a:rPr lang="en-GB" dirty="0">
                <a:solidFill>
                  <a:schemeClr val="accent1"/>
                </a:solidFill>
                <a:highlight>
                  <a:srgbClr val="FFFF00"/>
                </a:highlight>
                <a:latin typeface="Co Text" panose="020B0503060202020204" pitchFamily="34" charset="0"/>
              </a:rPr>
              <a:t>31/10/22</a:t>
            </a:r>
            <a:r>
              <a:rPr lang="en-GB" dirty="0">
                <a:solidFill>
                  <a:srgbClr val="5D686E"/>
                </a:solidFill>
                <a:latin typeface="Co Text" panose="020B0503060202020204" pitchFamily="34" charset="0"/>
              </a:rPr>
              <a:t> and you’ll receive:</a:t>
            </a: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D686E"/>
                </a:solidFill>
                <a:latin typeface="Co Text Light" panose="020B0503060202020204" pitchFamily="34" charset="0"/>
              </a:rPr>
              <a:t>Pre-existing conditions covered </a:t>
            </a:r>
            <a:r>
              <a:rPr lang="en-US" dirty="0">
                <a:solidFill>
                  <a:srgbClr val="5D686E"/>
                </a:solidFill>
                <a:latin typeface="Co Text Light" panose="020B0503060202020204" pitchFamily="34" charset="0"/>
              </a:rPr>
              <a:t>(except Personal Accident cover, Dental Accident and Private Health Insurance)</a:t>
            </a:r>
            <a:endParaRPr lang="en-GB" dirty="0">
              <a:solidFill>
                <a:srgbClr val="5D686E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D686E"/>
                </a:solidFill>
                <a:latin typeface="Co Text Light" panose="020B0503060202020204" pitchFamily="34" charset="0"/>
              </a:rPr>
              <a:t>No waiting period before claiming (</a:t>
            </a:r>
            <a:r>
              <a:rPr lang="en-US" dirty="0">
                <a:solidFill>
                  <a:srgbClr val="5D686E"/>
                </a:solidFill>
                <a:latin typeface="Co Text Light" panose="020B0503060202020204" pitchFamily="34" charset="0"/>
              </a:rPr>
              <a:t>except Maternity/ Paternity/Adoption, which has a 10 month waiting period)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dirty="0">
                <a:solidFill>
                  <a:srgbClr val="5D686E"/>
                </a:solidFill>
                <a:latin typeface="Co Text Light" panose="020B0503060202020204" pitchFamily="34" charset="0"/>
              </a:rPr>
              <a:t>If you miss the deadline you’ll have to wait until the next company renewal date, so don’t delay!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1900" dirty="0">
                <a:solidFill>
                  <a:schemeClr val="accent6"/>
                </a:solidFill>
                <a:latin typeface="Co Text" panose="020B0503060202020204" pitchFamily="34" charset="0"/>
              </a:rPr>
              <a:t>To apply, </a:t>
            </a:r>
            <a:r>
              <a:rPr lang="en-GB" sz="1900" dirty="0">
                <a:solidFill>
                  <a:schemeClr val="tx2"/>
                </a:solidFill>
                <a:latin typeface="Co Text" panose="020B0503060202020204" pitchFamily="34" charset="0"/>
              </a:rPr>
              <a:t>simply log in to My Westfield, download and fill out an application form </a:t>
            </a:r>
            <a:r>
              <a:rPr lang="en-GB" sz="1900" dirty="0">
                <a:solidFill>
                  <a:schemeClr val="accent6"/>
                </a:solidFill>
                <a:latin typeface="Co Text" panose="020B0503060202020204" pitchFamily="34" charset="0"/>
              </a:rPr>
              <a:t>and return it to </a:t>
            </a:r>
            <a:r>
              <a:rPr lang="en-GB" sz="1900" u="sng" dirty="0">
                <a:solidFill>
                  <a:schemeClr val="accent1"/>
                </a:solidFill>
                <a:latin typeface="Co Text" panose="020B050306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membership@westfieldhealth.com</a:t>
            </a:r>
            <a:r>
              <a:rPr lang="en-GB" sz="1900" dirty="0">
                <a:solidFill>
                  <a:schemeClr val="tx2"/>
                </a:solidFill>
                <a:latin typeface="Co Text" panose="020B0503060202020204" pitchFamily="34" charset="0"/>
              </a:rPr>
              <a:t>.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pic>
        <p:nvPicPr>
          <p:cNvPr id="36" name="Picture 35" descr="Piggy Bank outline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64303B1E-B118-4BB2-B964-B96490F18A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9180" y="10732704"/>
            <a:ext cx="1851090" cy="5136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689043-A606-432A-9C97-FD8BBFE21800}"/>
              </a:ext>
            </a:extLst>
          </p:cNvPr>
          <p:cNvSpPr txBox="1"/>
          <p:nvPr/>
        </p:nvSpPr>
        <p:spPr>
          <a:xfrm>
            <a:off x="6233238" y="11530743"/>
            <a:ext cx="3101791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Contributory Health Scheme Ltd (company number 303523), Westfield Health &amp; Wellbeing Ltd (company number 9871093) and Westfield Employment Services Ltd (company number 9870326) are collectively referred to as Westfield Health and are registered in England &amp; Wales. Additionally Westfield Contributory Health Scheme Ltd is </a:t>
            </a:r>
            <a:r>
              <a:rPr lang="en-US" sz="678" dirty="0" err="1">
                <a:solidFill>
                  <a:schemeClr val="accent6"/>
                </a:solidFill>
                <a:latin typeface="Co Text Light" panose="020B0503060202020204" pitchFamily="34" charset="0"/>
              </a:rPr>
              <a:t>authorised</a:t>
            </a:r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 by the Prudential Regulation Authority and regulated by the Financial Conduct Authority and the Prudential Regulation Authority. Our financial services registration number is 202609. Westfield Health is a registered trademark. </a:t>
            </a:r>
          </a:p>
        </p:txBody>
      </p:sp>
    </p:spTree>
    <p:extLst>
      <p:ext uri="{BB962C8B-B14F-4D97-AF65-F5344CB8AC3E}">
        <p14:creationId xmlns:p14="http://schemas.microsoft.com/office/powerpoint/2010/main" val="4174165362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51594</TotalTime>
  <Words>209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 Text</vt:lpstr>
      <vt:lpstr>Co Text Light</vt:lpstr>
      <vt:lpstr>Arial</vt:lpstr>
      <vt:lpstr>Trebuchet MS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Concession Poster</dc:title>
  <dc:creator>Jonathan Hancock-Fell</dc:creator>
  <cp:lastModifiedBy>Hancock Fell, Jonjo</cp:lastModifiedBy>
  <cp:revision>153</cp:revision>
  <cp:lastPrinted>2019-04-03T09:03:12Z</cp:lastPrinted>
  <dcterms:created xsi:type="dcterms:W3CDTF">2018-12-20T16:27:29Z</dcterms:created>
  <dcterms:modified xsi:type="dcterms:W3CDTF">2023-04-06T15:17:35Z</dcterms:modified>
</cp:coreProperties>
</file>