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handoutMasterIdLst>
    <p:handoutMasterId r:id="rId6"/>
  </p:handoutMasterIdLst>
  <p:sldIdLst>
    <p:sldId id="276" r:id="rId5"/>
  </p:sldIdLst>
  <p:sldSz cx="9601200" cy="12801600" type="A3"/>
  <p:notesSz cx="9926638" cy="6797675"/>
  <p:embeddedFontLst>
    <p:embeddedFont>
      <p:font typeface="Co Text" panose="020B0604020202020204" charset="0"/>
      <p:regular r:id="rId7"/>
      <p:bold r:id="rId8"/>
    </p:embeddedFont>
    <p:embeddedFont>
      <p:font typeface="Co Text Light" panose="020B0604020202020204" charset="0"/>
      <p:regular r:id="rId9"/>
    </p:embeddedFont>
    <p:embeddedFont>
      <p:font typeface="Trebuchet MS" panose="020B0603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cock Fell, Jonjo" initials="HFJ" lastIdx="39" clrIdx="0">
    <p:extLst>
      <p:ext uri="{19B8F6BF-5375-455C-9EA6-DF929625EA0E}">
        <p15:presenceInfo xmlns:p15="http://schemas.microsoft.com/office/powerpoint/2012/main" userId="S::jhancockfell@westfieldhealth.com::63c53da7-54ab-4f78-83ac-a5cd6682a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E97"/>
    <a:srgbClr val="F212C7"/>
    <a:srgbClr val="94A3C6"/>
    <a:srgbClr val="5D6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39E61-F302-4BAC-8DC2-91C26DE1A837}" v="1" dt="2024-07-04T16:02:55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58" d="100"/>
          <a:sy n="58" d="100"/>
        </p:scale>
        <p:origin x="244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mailto:membership@westfieldhealth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1kyzp7t7ysq41.cloudfront.net/docs/individual-library/hcp/application-form-upgrade-and-additional-adult-dd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F9804-67BA-4AF8-AAE4-D8486A6DDDC5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FC44B5-8374-5C00-A3D8-4DB3832F13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8" t="-33910" r="5129" b="-256"/>
          <a:stretch/>
        </p:blipFill>
        <p:spPr>
          <a:xfrm>
            <a:off x="5265514" y="-1314778"/>
            <a:ext cx="5228709" cy="5227200"/>
          </a:xfrm>
          <a:prstGeom prst="ellipse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E17A85F6-8318-4C8A-A9B1-0D5DCF309C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1" r="181"/>
          <a:stretch>
            <a:fillRect/>
          </a:stretch>
        </p:blipFill>
        <p:spPr>
          <a:xfrm>
            <a:off x="5265619" y="-1315427"/>
            <a:ext cx="5228499" cy="52284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4B13D37-F8C7-4700-8AFF-85D473F75B4C}"/>
              </a:ext>
            </a:extLst>
          </p:cNvPr>
          <p:cNvGrpSpPr/>
          <p:nvPr/>
        </p:nvGrpSpPr>
        <p:grpSpPr>
          <a:xfrm>
            <a:off x="-1118071" y="-2643471"/>
            <a:ext cx="7098292" cy="7098292"/>
            <a:chOff x="-1640620" y="-3120764"/>
            <a:chExt cx="8379928" cy="8379928"/>
          </a:xfrm>
          <a:solidFill>
            <a:schemeClr val="accent3"/>
          </a:solidFill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A8DEE956-3C9D-498B-846A-8D80E833809F}"/>
                </a:ext>
              </a:extLst>
            </p:cNvPr>
            <p:cNvGrpSpPr/>
            <p:nvPr/>
          </p:nvGrpSpPr>
          <p:grpSpPr>
            <a:xfrm>
              <a:off x="-1640620" y="-3120764"/>
              <a:ext cx="8379928" cy="8379928"/>
              <a:chOff x="0" y="0"/>
              <a:chExt cx="6350000" cy="6350000"/>
            </a:xfrm>
            <a:grpFill/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id="{F8957A6D-E9B1-49D6-8571-AC3975386A8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8AC444A7-3EE0-400C-BA21-9A48DEDB132B}"/>
                </a:ext>
              </a:extLst>
            </p:cNvPr>
            <p:cNvSpPr txBox="1"/>
            <p:nvPr/>
          </p:nvSpPr>
          <p:spPr>
            <a:xfrm>
              <a:off x="601669" y="527820"/>
              <a:ext cx="4885668" cy="348813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800" spc="-122" dirty="0">
                  <a:solidFill>
                    <a:srgbClr val="FFFFFF"/>
                  </a:solidFill>
                  <a:latin typeface="Co Text Light" panose="020B0503060202020204" pitchFamily="34" charset="0"/>
                </a:rPr>
                <a:t>Upgrade your cover or add an additional adult</a:t>
              </a:r>
            </a:p>
          </p:txBody>
        </p: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id="{A6275511-4BF4-4F58-9E04-A2FFEC966CA9}"/>
              </a:ext>
            </a:extLst>
          </p:cNvPr>
          <p:cNvGrpSpPr/>
          <p:nvPr/>
        </p:nvGrpSpPr>
        <p:grpSpPr>
          <a:xfrm>
            <a:off x="-323638" y="9244305"/>
            <a:ext cx="6471134" cy="6471134"/>
            <a:chOff x="0" y="0"/>
            <a:chExt cx="10186044" cy="10186044"/>
          </a:xfrm>
        </p:grpSpPr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75E9B58D-23FE-4D31-8D95-FA1269B88B3F}"/>
                </a:ext>
              </a:extLst>
            </p:cNvPr>
            <p:cNvGrpSpPr/>
            <p:nvPr/>
          </p:nvGrpSpPr>
          <p:grpSpPr>
            <a:xfrm>
              <a:off x="0" y="0"/>
              <a:ext cx="10186044" cy="10186044"/>
              <a:chOff x="0" y="0"/>
              <a:chExt cx="6350000" cy="6350000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0DB03635-6BB5-4337-96E6-FD2190E76EA3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A9FB0928-2C66-4290-816D-34026F31B75C}"/>
                </a:ext>
              </a:extLst>
            </p:cNvPr>
            <p:cNvGrpSpPr/>
            <p:nvPr/>
          </p:nvGrpSpPr>
          <p:grpSpPr>
            <a:xfrm>
              <a:off x="914716" y="914716"/>
              <a:ext cx="8356611" cy="8356611"/>
              <a:chOff x="0" y="0"/>
              <a:chExt cx="6350000" cy="6350000"/>
            </a:xfrm>
          </p:grpSpPr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2053A4FA-DEB9-4143-83B4-1B2FBC22025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0C5EE4B-C5AE-9CCD-76E5-4208BD121B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78" t="259" r="279" b="-19120"/>
          <a:stretch/>
        </p:blipFill>
        <p:spPr>
          <a:xfrm>
            <a:off x="529993" y="10091196"/>
            <a:ext cx="4770621" cy="4777200"/>
          </a:xfrm>
          <a:prstGeom prst="ellipse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508ADB06-5457-430C-B0DE-553E2534E2A5}"/>
              </a:ext>
            </a:extLst>
          </p:cNvPr>
          <p:cNvSpPr txBox="1"/>
          <p:nvPr/>
        </p:nvSpPr>
        <p:spPr>
          <a:xfrm>
            <a:off x="876679" y="4716527"/>
            <a:ext cx="7847842" cy="53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sz="2000" dirty="0">
                <a:solidFill>
                  <a:schemeClr val="accent1"/>
                </a:solidFill>
                <a:latin typeface="Co Text" panose="020B0503060202020204" pitchFamily="34" charset="0"/>
              </a:rPr>
              <a:t>Your Mosaic Health Cash Plan renews on 01/05/23. 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sz="2000" dirty="0">
                <a:solidFill>
                  <a:srgbClr val="5D686E"/>
                </a:solidFill>
                <a:latin typeface="Co Text" panose="020B0503060202020204" pitchFamily="34" charset="0"/>
              </a:rPr>
              <a:t>Did you know you can upgrade your cover or add an additional adult to your policy? Apply by </a:t>
            </a:r>
            <a:r>
              <a:rPr lang="en-GB" sz="2000" dirty="0">
                <a:solidFill>
                  <a:schemeClr val="accent1"/>
                </a:solidFill>
                <a:latin typeface="Co Text" panose="020B0503060202020204" pitchFamily="34" charset="0"/>
              </a:rPr>
              <a:t>31/05/23</a:t>
            </a:r>
            <a:r>
              <a:rPr lang="en-GB" sz="2000" dirty="0">
                <a:solidFill>
                  <a:srgbClr val="5D686E"/>
                </a:solidFill>
                <a:latin typeface="Co Text" panose="020B0503060202020204" pitchFamily="34" charset="0"/>
              </a:rPr>
              <a:t> and you’ll receive:</a:t>
            </a:r>
          </a:p>
          <a:p>
            <a:pPr marL="342900" indent="-342900" fontAlgn="base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D686E"/>
                </a:solidFill>
                <a:latin typeface="Co Text Light" panose="020B0503060202020204" pitchFamily="34" charset="0"/>
              </a:rPr>
              <a:t>Pre-existing conditions covered </a:t>
            </a:r>
            <a:r>
              <a:rPr lang="en-US" sz="2000" dirty="0">
                <a:solidFill>
                  <a:srgbClr val="5D686E"/>
                </a:solidFill>
                <a:latin typeface="Co Text Light" panose="020B0503060202020204" pitchFamily="34" charset="0"/>
              </a:rPr>
              <a:t>(except Personal Accident cover, Dental Accident and Private Health Insurance)</a:t>
            </a:r>
            <a:endParaRPr lang="en-GB" sz="2000" dirty="0">
              <a:solidFill>
                <a:srgbClr val="5D686E"/>
              </a:solidFill>
              <a:latin typeface="Co Text Light" panose="020B0503060202020204" pitchFamily="34" charset="0"/>
            </a:endParaRPr>
          </a:p>
          <a:p>
            <a:pPr marL="342900" indent="-342900" fontAlgn="base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D686E"/>
                </a:solidFill>
                <a:latin typeface="Co Text Light" panose="020B0503060202020204" pitchFamily="34" charset="0"/>
              </a:rPr>
              <a:t>No waiting period before claiming (</a:t>
            </a:r>
            <a:r>
              <a:rPr lang="en-US" sz="2000" dirty="0">
                <a:solidFill>
                  <a:srgbClr val="5D686E"/>
                </a:solidFill>
                <a:latin typeface="Co Text Light" panose="020B0503060202020204" pitchFamily="34" charset="0"/>
              </a:rPr>
              <a:t>except Maternity/ Paternity/Adoption, which has a 10 month waiting period)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sz="2000" dirty="0">
                <a:solidFill>
                  <a:srgbClr val="5D686E"/>
                </a:solidFill>
                <a:latin typeface="Co Text Light" panose="020B0503060202020204" pitchFamily="34" charset="0"/>
              </a:rPr>
              <a:t>If you miss the deadline you’ll have to wait until the next company renewal date, so don’t delay!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sz="2400" dirty="0">
                <a:solidFill>
                  <a:schemeClr val="accent6"/>
                </a:solidFill>
                <a:latin typeface="Co Text" panose="020B0503060202020204" pitchFamily="34" charset="0"/>
              </a:rPr>
              <a:t>To apply, simply </a:t>
            </a:r>
            <a:r>
              <a:rPr lang="en-GB" sz="2400" dirty="0">
                <a:solidFill>
                  <a:schemeClr val="accent1"/>
                </a:solidFill>
                <a:latin typeface="Co Text" panose="020B050306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fill in this application form</a:t>
            </a:r>
            <a:r>
              <a:rPr lang="en-GB" sz="2400" dirty="0">
                <a:solidFill>
                  <a:schemeClr val="accent1"/>
                </a:solidFill>
                <a:latin typeface="Co Text" panose="020B0503060202020204" pitchFamily="34" charset="0"/>
              </a:rPr>
              <a:t> </a:t>
            </a:r>
            <a:r>
              <a:rPr lang="en-GB" sz="2400" dirty="0">
                <a:solidFill>
                  <a:schemeClr val="accent6"/>
                </a:solidFill>
                <a:latin typeface="Co Text" panose="020B0503060202020204" pitchFamily="34" charset="0"/>
              </a:rPr>
              <a:t>and return it to </a:t>
            </a:r>
            <a:r>
              <a:rPr lang="en-GB" sz="2400" u="sng" dirty="0">
                <a:solidFill>
                  <a:schemeClr val="accent1"/>
                </a:solidFill>
                <a:latin typeface="Co Text" panose="020B050306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membership@westfieldhealth.com</a:t>
            </a:r>
            <a:r>
              <a:rPr lang="en-GB" sz="2400" dirty="0">
                <a:solidFill>
                  <a:schemeClr val="accent1"/>
                </a:solidFill>
                <a:latin typeface="Co Text" panose="020B0503060202020204" pitchFamily="34" charset="0"/>
              </a:rPr>
              <a:t>. 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endParaRPr lang="en-GB" sz="2000" dirty="0">
              <a:solidFill>
                <a:srgbClr val="5D686E"/>
              </a:solidFill>
              <a:highlight>
                <a:srgbClr val="FFFF00"/>
              </a:highlight>
              <a:latin typeface="Co Text Light" panose="020B0503060202020204" pitchFamily="34" charset="0"/>
            </a:endParaRP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endParaRPr lang="en-GB" sz="2000" dirty="0">
              <a:solidFill>
                <a:srgbClr val="5D686E"/>
              </a:solidFill>
              <a:highlight>
                <a:srgbClr val="FFFF00"/>
              </a:highlight>
              <a:latin typeface="Co Text Light" panose="020B0503060202020204" pitchFamily="34" charset="0"/>
            </a:endParaRPr>
          </a:p>
        </p:txBody>
      </p:sp>
      <p:grpSp>
        <p:nvGrpSpPr>
          <p:cNvPr id="34" name="Group 13">
            <a:extLst>
              <a:ext uri="{FF2B5EF4-FFF2-40B4-BE49-F238E27FC236}">
                <a16:creationId xmlns:a16="http://schemas.microsoft.com/office/drawing/2014/main" id="{59636AE8-02ED-4242-ADED-D21ED92B5790}"/>
              </a:ext>
            </a:extLst>
          </p:cNvPr>
          <p:cNvGrpSpPr/>
          <p:nvPr/>
        </p:nvGrpSpPr>
        <p:grpSpPr>
          <a:xfrm>
            <a:off x="5816488" y="3190942"/>
            <a:ext cx="1263880" cy="1263880"/>
            <a:chOff x="0" y="0"/>
            <a:chExt cx="6350000" cy="6350000"/>
          </a:xfrm>
          <a:solidFill>
            <a:schemeClr val="accent3"/>
          </a:solidFill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4BCB26B-0252-40B1-8867-012796C6274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3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646F4C6-9440-4D32-A877-7AB6460D5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510" y="3401749"/>
            <a:ext cx="853835" cy="85383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64303B1E-B118-4BB2-B964-B96490F18A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9180" y="10732704"/>
            <a:ext cx="1851090" cy="51367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689043-A606-432A-9C97-FD8BBFE21800}"/>
              </a:ext>
            </a:extLst>
          </p:cNvPr>
          <p:cNvSpPr txBox="1"/>
          <p:nvPr/>
        </p:nvSpPr>
        <p:spPr>
          <a:xfrm>
            <a:off x="6233238" y="11530743"/>
            <a:ext cx="3101791" cy="103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Contributory Health Scheme Ltd (company number 303523), Westfield Health &amp; Wellbeing Ltd (company number 9871093) and Westfield Employment Services Ltd (company number 9870326) are collectively referred to as Westfield Health and are registered in England &amp; Wales. Additionally Westfield Contributory Health Scheme Ltd is </a:t>
            </a:r>
            <a:r>
              <a:rPr lang="en-US" sz="678" dirty="0" err="1">
                <a:solidFill>
                  <a:schemeClr val="accent6"/>
                </a:solidFill>
                <a:latin typeface="Co Text Light" panose="020B0503060202020204" pitchFamily="34" charset="0"/>
              </a:rPr>
              <a:t>authorised</a:t>
            </a:r>
            <a:r>
              <a:rPr lang="en-US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 by the Prudential Regulation Authority and regulated by the Financial Conduct Authority and the Prudential Regulation Authority. Our financial services registration number is 202609. Westfield Health is a registered trademark. </a:t>
            </a:r>
          </a:p>
        </p:txBody>
      </p:sp>
    </p:spTree>
    <p:extLst>
      <p:ext uri="{BB962C8B-B14F-4D97-AF65-F5344CB8AC3E}">
        <p14:creationId xmlns:p14="http://schemas.microsoft.com/office/powerpoint/2010/main" val="4174165362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F61E2188242479F0ACDB6A99414DC" ma:contentTypeVersion="15" ma:contentTypeDescription="Create a new document." ma:contentTypeScope="" ma:versionID="3a16e07e47e47522cef9944acf327fe8">
  <xsd:schema xmlns:xsd="http://www.w3.org/2001/XMLSchema" xmlns:xs="http://www.w3.org/2001/XMLSchema" xmlns:p="http://schemas.microsoft.com/office/2006/metadata/properties" xmlns:ns2="5330380f-e6a7-47ff-85ad-80752da1d898" xmlns:ns3="2964d002-8171-48e3-864b-00a5e798ba5c" targetNamespace="http://schemas.microsoft.com/office/2006/metadata/properties" ma:root="true" ma:fieldsID="64465832ee4ad7d675afecc856a2db17" ns2:_="" ns3:_="">
    <xsd:import namespace="5330380f-e6a7-47ff-85ad-80752da1d898"/>
    <xsd:import namespace="2964d002-8171-48e3-864b-00a5e798ba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0380f-e6a7-47ff-85ad-80752da1d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060c3b6-0981-4c04-9542-7ecc064fd0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4d002-8171-48e3-864b-00a5e798ba5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44edac4-2533-4349-9e5b-5ae33948db78}" ma:internalName="TaxCatchAll" ma:showField="CatchAllData" ma:web="2964d002-8171-48e3-864b-00a5e798b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64d002-8171-48e3-864b-00a5e798ba5c" xsi:nil="true"/>
    <lcf76f155ced4ddcb4097134ff3c332f xmlns="5330380f-e6a7-47ff-85ad-80752da1d898">
      <Terms xmlns="http://schemas.microsoft.com/office/infopath/2007/PartnerControls"/>
    </lcf76f155ced4ddcb4097134ff3c332f>
    <SharedWithUsers xmlns="2964d002-8171-48e3-864b-00a5e798ba5c">
      <UserInfo>
        <DisplayName>Michaela Rodgers</DisplayName>
        <AccountId>70</AccountId>
        <AccountType/>
      </UserInfo>
      <UserInfo>
        <DisplayName>Ruth Pockson</DisplayName>
        <AccountId>50</AccountId>
        <AccountType/>
      </UserInfo>
      <UserInfo>
        <DisplayName>Gareth Owen</DisplayName>
        <AccountId>48</AccountId>
        <AccountType/>
      </UserInfo>
      <UserInfo>
        <DisplayName>Vicky Siviter</DisplayName>
        <AccountId>18</AccountId>
        <AccountType/>
      </UserInfo>
      <UserInfo>
        <DisplayName>Catherine Oldfield</DisplayName>
        <AccountId>11</AccountId>
        <AccountType/>
      </UserInfo>
      <UserInfo>
        <DisplayName>Matt Leaning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2F4BE37-4ED3-4E45-AC70-BACF0BB0F7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30380f-e6a7-47ff-85ad-80752da1d898"/>
    <ds:schemaRef ds:uri="2964d002-8171-48e3-864b-00a5e798b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F1D609-56AE-4F44-8707-3AD4CA0DC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3A4DA5-6DD7-4ED2-B250-55AD4E40E93A}">
  <ds:schemaRefs>
    <ds:schemaRef ds:uri="http://schemas.microsoft.com/office/2006/metadata/properties"/>
    <ds:schemaRef ds:uri="http://schemas.microsoft.com/office/infopath/2007/PartnerControls"/>
    <ds:schemaRef ds:uri="2964d002-8171-48e3-864b-00a5e798ba5c"/>
    <ds:schemaRef ds:uri="5330380f-e6a7-47ff-85ad-80752da1d8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50586</TotalTime>
  <Words>203</Words>
  <Application>Microsoft Office PowerPoint</Application>
  <PresentationFormat>A3 Paper (297x420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Westfield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Concession Poster</dc:title>
  <dc:creator>Jonathan Hancock-Fell</dc:creator>
  <cp:lastModifiedBy>Hancock Fell, Jonjo</cp:lastModifiedBy>
  <cp:revision>155</cp:revision>
  <cp:lastPrinted>2019-04-03T09:03:12Z</cp:lastPrinted>
  <dcterms:created xsi:type="dcterms:W3CDTF">2018-12-20T16:27:29Z</dcterms:created>
  <dcterms:modified xsi:type="dcterms:W3CDTF">2024-07-05T09:07:28Z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0x010100682F61E2188242479F0ACDB6A99414DC</vt:lpwstr>
  </property>
  <property fmtid="{D5CDD505-2E9C-101B-9397-08002B2CF9AE}" pid="3" name="MediaServiceImageTags">
    <vt:lpwstr/>
  </property>
</Properties>
</file>