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handoutMasterIdLst>
    <p:handoutMasterId r:id="rId6"/>
  </p:handoutMasterIdLst>
  <p:sldIdLst>
    <p:sldId id="276" r:id="rId5"/>
  </p:sldIdLst>
  <p:sldSz cx="9601200" cy="12801600" type="A3"/>
  <p:notesSz cx="9926638" cy="6797675"/>
  <p:embeddedFontLst>
    <p:embeddedFont>
      <p:font typeface="Co Text" panose="020B0604020202020204" charset="0"/>
      <p:regular r:id="rId7"/>
      <p:bold r:id="rId8"/>
    </p:embeddedFont>
    <p:embeddedFont>
      <p:font typeface="Co Text Light" panose="020B0604020202020204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cock Fell, Jonjo" initials="HFJ" lastIdx="39" clrIdx="0">
    <p:extLst>
      <p:ext uri="{19B8F6BF-5375-455C-9EA6-DF929625EA0E}">
        <p15:presenceInfo xmlns:p15="http://schemas.microsoft.com/office/powerpoint/2012/main" userId="S::jhancockfell@westfieldhealth.com::63c53da7-54ab-4f78-83ac-a5cd6682a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E97"/>
    <a:srgbClr val="F212C7"/>
    <a:srgbClr val="94A3C6"/>
    <a:srgbClr val="5D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5FCE0-7037-4BAE-A719-824F1A6F7667}" v="1" dt="2024-07-04T16:02:30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0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mailto:membership@westfieldhealt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1kyzp7t7ysq41.cloudfront.net/docs/individual-library/hcp/application-form-upgrade-and-additional-adult-payroll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C44B5-8374-5C00-A3D8-4DB3832F1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8" t="-33910" r="5129" b="-256"/>
          <a:stretch/>
        </p:blipFill>
        <p:spPr>
          <a:xfrm>
            <a:off x="5265514" y="-1314778"/>
            <a:ext cx="5228709" cy="5227200"/>
          </a:xfrm>
          <a:prstGeom prst="ellipse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E17A85F6-8318-4C8A-A9B1-0D5DCF30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1" r="181"/>
          <a:stretch>
            <a:fillRect/>
          </a:stretch>
        </p:blipFill>
        <p:spPr>
          <a:xfrm>
            <a:off x="5265619" y="-1315427"/>
            <a:ext cx="5228499" cy="52284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  <a:solidFill>
            <a:schemeClr val="accent3"/>
          </a:solidFill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  <a:grpFill/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601669" y="527820"/>
              <a:ext cx="4885668" cy="348813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Upgrade your cover or add an additional adult</a:t>
              </a: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C5EE4B-C5AE-9CCD-76E5-4208BD121B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78" t="259" r="279" b="-19120"/>
          <a:stretch/>
        </p:blipFill>
        <p:spPr>
          <a:xfrm>
            <a:off x="529993" y="10091196"/>
            <a:ext cx="4770621" cy="4777200"/>
          </a:xfrm>
          <a:prstGeom prst="ellipse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6679" y="4716527"/>
            <a:ext cx="7847842" cy="53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000" dirty="0">
                <a:solidFill>
                  <a:schemeClr val="accent1"/>
                </a:solidFill>
                <a:latin typeface="Co Text" panose="020B0503060202020204" pitchFamily="34" charset="0"/>
              </a:rPr>
              <a:t>Your Mosaic Health Cash Plan renews on 01/05/23. 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000" dirty="0">
                <a:solidFill>
                  <a:srgbClr val="5D686E"/>
                </a:solidFill>
                <a:latin typeface="Co Text" panose="020B0503060202020204" pitchFamily="34" charset="0"/>
              </a:rPr>
              <a:t>Did you know you can upgrade your cover or add an additional adult to your policy? Apply by </a:t>
            </a:r>
            <a:r>
              <a:rPr lang="en-GB" sz="2000" dirty="0">
                <a:solidFill>
                  <a:schemeClr val="accent1"/>
                </a:solidFill>
                <a:latin typeface="Co Text" panose="020B0503060202020204" pitchFamily="34" charset="0"/>
              </a:rPr>
              <a:t>31/05/23</a:t>
            </a:r>
            <a:r>
              <a:rPr lang="en-GB" sz="2000" dirty="0">
                <a:solidFill>
                  <a:srgbClr val="5D686E"/>
                </a:solidFill>
                <a:latin typeface="Co Text" panose="020B0503060202020204" pitchFamily="34" charset="0"/>
              </a:rPr>
              <a:t> and you’ll receive:</a:t>
            </a:r>
          </a:p>
          <a:p>
            <a:pPr marL="342900" indent="-342900" fontAlgn="base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Pre-existing conditions covered </a:t>
            </a:r>
            <a:r>
              <a:rPr lang="en-US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(except Personal Accident cover, Dental Accident and Private Health Insurance)</a:t>
            </a:r>
            <a:endParaRPr lang="en-GB" sz="2000" dirty="0">
              <a:solidFill>
                <a:srgbClr val="5D686E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No waiting period before claiming (</a:t>
            </a:r>
            <a:r>
              <a:rPr lang="en-US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except Maternity/ Paternity/Adoption, which has a 10 month waiting period)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000" dirty="0">
                <a:solidFill>
                  <a:srgbClr val="5D686E"/>
                </a:solidFill>
                <a:latin typeface="Co Text Light" panose="020B0503060202020204" pitchFamily="34" charset="0"/>
              </a:rPr>
              <a:t>If you miss the deadline you’ll have to wait until the next company renewal date, so don’t delay!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r>
              <a:rPr lang="en-GB" sz="2400" dirty="0">
                <a:solidFill>
                  <a:schemeClr val="accent6"/>
                </a:solidFill>
                <a:latin typeface="Co Text" panose="020B0503060202020204" pitchFamily="34" charset="0"/>
              </a:rPr>
              <a:t>To apply, simply </a:t>
            </a:r>
            <a:r>
              <a:rPr lang="en-GB" sz="2400" dirty="0">
                <a:solidFill>
                  <a:srgbClr val="954F72"/>
                </a:solidFill>
                <a:latin typeface="Co Text" panose="020B050306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fill </a:t>
            </a:r>
            <a:r>
              <a:rPr lang="en-GB" sz="2400" dirty="0">
                <a:solidFill>
                  <a:schemeClr val="accent1"/>
                </a:solidFill>
                <a:latin typeface="Co Text" panose="020B050306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this application form</a:t>
            </a:r>
            <a:r>
              <a:rPr lang="en-GB" sz="2400" dirty="0">
                <a:solidFill>
                  <a:srgbClr val="5D686E"/>
                </a:solidFill>
                <a:latin typeface="Co Text" panose="020B0503060202020204" pitchFamily="34" charset="0"/>
              </a:rPr>
              <a:t> </a:t>
            </a:r>
            <a:r>
              <a:rPr lang="en-GB" sz="2400" dirty="0">
                <a:solidFill>
                  <a:schemeClr val="accent6"/>
                </a:solidFill>
                <a:latin typeface="Co Text" panose="020B0503060202020204" pitchFamily="34" charset="0"/>
              </a:rPr>
              <a:t>and return it to </a:t>
            </a:r>
            <a:r>
              <a:rPr lang="en-GB" sz="2400" u="sng" dirty="0">
                <a:solidFill>
                  <a:schemeClr val="accent1"/>
                </a:solidFill>
                <a:latin typeface="Co Text" panose="020B050306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membership@westfieldhealth.com</a:t>
            </a:r>
            <a:r>
              <a:rPr lang="en-GB" sz="2400" dirty="0">
                <a:solidFill>
                  <a:schemeClr val="accent1"/>
                </a:solidFill>
                <a:latin typeface="Co Text" panose="020B0503060202020204" pitchFamily="34" charset="0"/>
              </a:rPr>
              <a:t>. </a:t>
            </a: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endParaRPr lang="en-GB" sz="2000" dirty="0">
              <a:solidFill>
                <a:srgbClr val="5D686E"/>
              </a:solidFill>
              <a:highlight>
                <a:srgbClr val="FFFF00"/>
              </a:highlight>
              <a:latin typeface="Co Text Light" panose="020B0503060202020204" pitchFamily="34" charset="0"/>
            </a:endParaRPr>
          </a:p>
          <a:p>
            <a:pPr fontAlgn="base">
              <a:spcAft>
                <a:spcPts val="1200"/>
              </a:spcAft>
              <a:buClr>
                <a:schemeClr val="accent6"/>
              </a:buClr>
            </a:pPr>
            <a:endParaRPr lang="en-GB" sz="2000" dirty="0">
              <a:solidFill>
                <a:srgbClr val="5D686E"/>
              </a:solidFill>
              <a:highlight>
                <a:srgbClr val="FFFF00"/>
              </a:highlight>
              <a:latin typeface="Co Text Light" panose="020B0503060202020204" pitchFamily="34" charset="0"/>
            </a:endParaRP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64303B1E-B118-4BB2-B964-B96490F18A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9180" y="10732704"/>
            <a:ext cx="1851090" cy="5136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689043-A606-432A-9C97-FD8BBFE21800}"/>
              </a:ext>
            </a:extLst>
          </p:cNvPr>
          <p:cNvSpPr txBox="1"/>
          <p:nvPr/>
        </p:nvSpPr>
        <p:spPr>
          <a:xfrm>
            <a:off x="6233238" y="11530743"/>
            <a:ext cx="3101791" cy="103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Contributory Health Scheme Ltd (company number 303523), Westfield Health &amp; Wellbeing Ltd (company number 9871093) and Westfield Employment Services Ltd (company number 9870326) are collectively referred to as Westfield Health and are registered in England &amp; Wales. Additionally Westfield Contributory Health Scheme Ltd is </a:t>
            </a:r>
            <a:r>
              <a:rPr lang="en-US" sz="678" dirty="0" err="1">
                <a:solidFill>
                  <a:schemeClr val="accent6"/>
                </a:solidFill>
                <a:latin typeface="Co Text Light" panose="020B0503060202020204" pitchFamily="34" charset="0"/>
              </a:rPr>
              <a:t>authorised</a:t>
            </a:r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 by the Prudential Regulation Authority and regulated by the Financial Conduct Authority and the Prudential Regulation Authority. Our financial services registration number is 202609. Westfield Health is a registered trademark. </a:t>
            </a:r>
          </a:p>
        </p:txBody>
      </p:sp>
    </p:spTree>
    <p:extLst>
      <p:ext uri="{BB962C8B-B14F-4D97-AF65-F5344CB8AC3E}">
        <p14:creationId xmlns:p14="http://schemas.microsoft.com/office/powerpoint/2010/main" val="4174165362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64d002-8171-48e3-864b-00a5e798ba5c" xsi:nil="true"/>
    <lcf76f155ced4ddcb4097134ff3c332f xmlns="5330380f-e6a7-47ff-85ad-80752da1d898">
      <Terms xmlns="http://schemas.microsoft.com/office/infopath/2007/PartnerControls"/>
    </lcf76f155ced4ddcb4097134ff3c332f>
    <SharedWithUsers xmlns="2964d002-8171-48e3-864b-00a5e798ba5c">
      <UserInfo>
        <DisplayName>Michaela Rodgers</DisplayName>
        <AccountId>70</AccountId>
        <AccountType/>
      </UserInfo>
      <UserInfo>
        <DisplayName>Ruth Pockson</DisplayName>
        <AccountId>50</AccountId>
        <AccountType/>
      </UserInfo>
      <UserInfo>
        <DisplayName>Gareth Owen</DisplayName>
        <AccountId>48</AccountId>
        <AccountType/>
      </UserInfo>
      <UserInfo>
        <DisplayName>Vicky Siviter</DisplayName>
        <AccountId>18</AccountId>
        <AccountType/>
      </UserInfo>
      <UserInfo>
        <DisplayName>Catherine Oldfield</DisplayName>
        <AccountId>11</AccountId>
        <AccountType/>
      </UserInfo>
      <UserInfo>
        <DisplayName>Matt Leaning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F61E2188242479F0ACDB6A99414DC" ma:contentTypeVersion="15" ma:contentTypeDescription="Create a new document." ma:contentTypeScope="" ma:versionID="3a16e07e47e47522cef9944acf327fe8">
  <xsd:schema xmlns:xsd="http://www.w3.org/2001/XMLSchema" xmlns:xs="http://www.w3.org/2001/XMLSchema" xmlns:p="http://schemas.microsoft.com/office/2006/metadata/properties" xmlns:ns2="5330380f-e6a7-47ff-85ad-80752da1d898" xmlns:ns3="2964d002-8171-48e3-864b-00a5e798ba5c" targetNamespace="http://schemas.microsoft.com/office/2006/metadata/properties" ma:root="true" ma:fieldsID="64465832ee4ad7d675afecc856a2db17" ns2:_="" ns3:_="">
    <xsd:import namespace="5330380f-e6a7-47ff-85ad-80752da1d898"/>
    <xsd:import namespace="2964d002-8171-48e3-864b-00a5e798ba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0380f-e6a7-47ff-85ad-80752da1d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060c3b6-0981-4c04-9542-7ecc064fd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d002-8171-48e3-864b-00a5e798ba5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44edac4-2533-4349-9e5b-5ae33948db78}" ma:internalName="TaxCatchAll" ma:showField="CatchAllData" ma:web="2964d002-8171-48e3-864b-00a5e798b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1D609-56AE-4F44-8707-3AD4CA0DC3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3A4DA5-6DD7-4ED2-B250-55AD4E40E93A}">
  <ds:schemaRefs>
    <ds:schemaRef ds:uri="http://schemas.microsoft.com/office/2006/metadata/properties"/>
    <ds:schemaRef ds:uri="http://schemas.microsoft.com/office/infopath/2007/PartnerControls"/>
    <ds:schemaRef ds:uri="2964d002-8171-48e3-864b-00a5e798ba5c"/>
    <ds:schemaRef ds:uri="5330380f-e6a7-47ff-85ad-80752da1d898"/>
  </ds:schemaRefs>
</ds:datastoreItem>
</file>

<file path=customXml/itemProps3.xml><?xml version="1.0" encoding="utf-8"?>
<ds:datastoreItem xmlns:ds="http://schemas.openxmlformats.org/officeDocument/2006/customXml" ds:itemID="{02F4BE37-4ED3-4E45-AC70-BACF0BB0F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0380f-e6a7-47ff-85ad-80752da1d898"/>
    <ds:schemaRef ds:uri="2964d002-8171-48e3-864b-00a5e798b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50586</TotalTime>
  <Words>203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Concession Poster</dc:title>
  <dc:creator>Jonathan Hancock-Fell</dc:creator>
  <cp:lastModifiedBy>Hancock Fell, Jonjo</cp:lastModifiedBy>
  <cp:revision>155</cp:revision>
  <cp:lastPrinted>2019-04-03T09:03:12Z</cp:lastPrinted>
  <dcterms:created xsi:type="dcterms:W3CDTF">2018-12-20T16:27:29Z</dcterms:created>
  <dcterms:modified xsi:type="dcterms:W3CDTF">2024-07-05T09:08:40Z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0x010100682F61E2188242479F0ACDB6A99414DC</vt:lpwstr>
  </property>
  <property fmtid="{D5CDD505-2E9C-101B-9397-08002B2CF9AE}" pid="3" name="MediaServiceImageTags">
    <vt:lpwstr/>
  </property>
</Properties>
</file>