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7" r:id="rId4"/>
    <p:sldMasterId id="2147483698" r:id="rId5"/>
  </p:sldMasterIdLst>
  <p:notesMasterIdLst>
    <p:notesMasterId r:id="rId37"/>
  </p:notesMasterIdLst>
  <p:handoutMasterIdLst>
    <p:handoutMasterId r:id="rId38"/>
  </p:handoutMasterIdLst>
  <p:sldIdLst>
    <p:sldId id="279" r:id="rId6"/>
    <p:sldId id="280" r:id="rId7"/>
    <p:sldId id="282" r:id="rId8"/>
    <p:sldId id="283" r:id="rId9"/>
    <p:sldId id="284" r:id="rId10"/>
    <p:sldId id="285" r:id="rId11"/>
    <p:sldId id="380" r:id="rId12"/>
    <p:sldId id="381" r:id="rId13"/>
    <p:sldId id="257" r:id="rId14"/>
    <p:sldId id="350" r:id="rId15"/>
    <p:sldId id="351" r:id="rId16"/>
    <p:sldId id="352" r:id="rId17"/>
    <p:sldId id="363" r:id="rId18"/>
    <p:sldId id="355" r:id="rId19"/>
    <p:sldId id="353" r:id="rId20"/>
    <p:sldId id="359" r:id="rId21"/>
    <p:sldId id="356" r:id="rId22"/>
    <p:sldId id="367" r:id="rId23"/>
    <p:sldId id="361" r:id="rId24"/>
    <p:sldId id="376" r:id="rId25"/>
    <p:sldId id="375" r:id="rId26"/>
    <p:sldId id="358" r:id="rId27"/>
    <p:sldId id="364" r:id="rId28"/>
    <p:sldId id="379" r:id="rId29"/>
    <p:sldId id="366" r:id="rId30"/>
    <p:sldId id="362" r:id="rId31"/>
    <p:sldId id="360" r:id="rId32"/>
    <p:sldId id="369" r:id="rId33"/>
    <p:sldId id="370" r:id="rId34"/>
    <p:sldId id="260" r:id="rId35"/>
    <p:sldId id="264" r:id="rId36"/>
  </p:sldIdLst>
  <p:sldSz cx="12192000" cy="6858000"/>
  <p:notesSz cx="6858000" cy="9144000"/>
  <p:embeddedFontLst>
    <p:embeddedFont>
      <p:font typeface="Co Text" panose="020B0604020202020204" charset="0"/>
      <p:regular r:id="rId39"/>
      <p:bold r:id="rId40"/>
    </p:embeddedFont>
    <p:embeddedFont>
      <p:font typeface="Co Text Light" panose="020B0604020202020204"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523142-D68A-1FCB-29FC-11B053E9C8A3}" name="Clare Willoughby" initials="CW" userId="S::clare.willoughby@westfieldhealth.com::4cbcd6da-4ddc-45dc-8512-6d4fbfbb230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lare Willoughby" initials="CW" lastIdx="23" clrIdx="0">
    <p:extLst>
      <p:ext uri="{19B8F6BF-5375-455C-9EA6-DF929625EA0E}">
        <p15:presenceInfo xmlns:p15="http://schemas.microsoft.com/office/powerpoint/2012/main" userId="S::clare.willoughby@westfieldhealth.com::4cbcd6da-4ddc-45dc-8512-6d4fbfbb2301" providerId="AD"/>
      </p:ext>
    </p:extLst>
  </p:cmAuthor>
  <p:cmAuthor id="2" name="Nick Pearson" initials="NP" lastIdx="16" clrIdx="1">
    <p:extLst>
      <p:ext uri="{19B8F6BF-5375-455C-9EA6-DF929625EA0E}">
        <p15:presenceInfo xmlns:p15="http://schemas.microsoft.com/office/powerpoint/2012/main" userId="S::NPearson@westfieldhealth.com::9f456a32-5fd6-4ec6-a838-add463c19bf4" providerId="AD"/>
      </p:ext>
    </p:extLst>
  </p:cmAuthor>
  <p:cmAuthor id="3" name="Hancock Fell, Jonjo" initials="HFJ" lastIdx="6" clrIdx="2">
    <p:extLst>
      <p:ext uri="{19B8F6BF-5375-455C-9EA6-DF929625EA0E}">
        <p15:presenceInfo xmlns:p15="http://schemas.microsoft.com/office/powerpoint/2012/main" userId="S::jhancockfell@westfieldhealth.com::63c53da7-54ab-4f78-83ac-a5cd6682a8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C7CF"/>
    <a:srgbClr val="E6E6E6"/>
    <a:srgbClr val="D4E8EB"/>
    <a:srgbClr val="000000"/>
    <a:srgbClr val="5B686E"/>
    <a:srgbClr val="E94D1B"/>
    <a:srgbClr val="D5E8EB"/>
    <a:srgbClr val="88C7C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DCC48B-3816-4769-A0A4-03D3C1840962}" v="1" dt="2024-07-16T12:28:49.5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19" autoAdjust="0"/>
    <p:restoredTop sz="94694"/>
  </p:normalViewPr>
  <p:slideViewPr>
    <p:cSldViewPr snapToGrid="0" snapToObjects="1">
      <p:cViewPr varScale="1">
        <p:scale>
          <a:sx n="105" d="100"/>
          <a:sy n="105" d="100"/>
        </p:scale>
        <p:origin x="78" y="78"/>
      </p:cViewPr>
      <p:guideLst/>
    </p:cSldViewPr>
  </p:slideViewPr>
  <p:notesTextViewPr>
    <p:cViewPr>
      <p:scale>
        <a:sx n="1" d="1"/>
        <a:sy n="1" d="1"/>
      </p:scale>
      <p:origin x="0" y="0"/>
    </p:cViewPr>
  </p:notesTextViewPr>
  <p:notesViewPr>
    <p:cSldViewPr snapToGrid="0" snapToObject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4D5D64-2799-4F2E-9971-2ECE412F81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615DDE9-5AC3-4645-973C-BB1BFCDACD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36C5FF-6532-445E-8809-FC0BBFECA7D8}" type="datetimeFigureOut">
              <a:rPr lang="en-GB" smtClean="0"/>
              <a:t>11/10/2024</a:t>
            </a:fld>
            <a:endParaRPr lang="en-GB"/>
          </a:p>
        </p:txBody>
      </p:sp>
      <p:sp>
        <p:nvSpPr>
          <p:cNvPr id="4" name="Footer Placeholder 3">
            <a:extLst>
              <a:ext uri="{FF2B5EF4-FFF2-40B4-BE49-F238E27FC236}">
                <a16:creationId xmlns:a16="http://schemas.microsoft.com/office/drawing/2014/main" id="{BD59083E-8054-42BB-84CB-FCF928F5A3D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7797889-F9AC-4111-8AAC-7F4AA9452C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03C012-1489-4BA7-8BCF-AF6B2B5752E1}" type="slidenum">
              <a:rPr lang="en-GB" smtClean="0"/>
              <a:t>‹#›</a:t>
            </a:fld>
            <a:endParaRPr lang="en-GB"/>
          </a:p>
        </p:txBody>
      </p:sp>
    </p:spTree>
    <p:extLst>
      <p:ext uri="{BB962C8B-B14F-4D97-AF65-F5344CB8AC3E}">
        <p14:creationId xmlns:p14="http://schemas.microsoft.com/office/powerpoint/2010/main" val="1479022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18A3A-5791-3649-8FD9-BA9AD5AFE847}" type="datetimeFigureOut">
              <a:rPr lang="en-US" smtClean="0"/>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B4C24-A7BF-7743-8629-710555E8E168}" type="slidenum">
              <a:rPr lang="en-US" smtClean="0"/>
              <a:t>‹#›</a:t>
            </a:fld>
            <a:endParaRPr lang="en-US"/>
          </a:p>
        </p:txBody>
      </p:sp>
    </p:spTree>
    <p:extLst>
      <p:ext uri="{BB962C8B-B14F-4D97-AF65-F5344CB8AC3E}">
        <p14:creationId xmlns:p14="http://schemas.microsoft.com/office/powerpoint/2010/main" val="3357130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1B4C24-A7BF-7743-8629-710555E8E168}" type="slidenum">
              <a:rPr lang="en-US" smtClean="0"/>
              <a:t>2</a:t>
            </a:fld>
            <a:endParaRPr lang="en-US"/>
          </a:p>
        </p:txBody>
      </p:sp>
    </p:spTree>
    <p:extLst>
      <p:ext uri="{BB962C8B-B14F-4D97-AF65-F5344CB8AC3E}">
        <p14:creationId xmlns:p14="http://schemas.microsoft.com/office/powerpoint/2010/main" val="402054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1B4C24-A7BF-7743-8629-710555E8E168}" type="slidenum">
              <a:rPr lang="en-US" smtClean="0"/>
              <a:t>3</a:t>
            </a:fld>
            <a:endParaRPr lang="en-US"/>
          </a:p>
        </p:txBody>
      </p:sp>
    </p:spTree>
    <p:extLst>
      <p:ext uri="{BB962C8B-B14F-4D97-AF65-F5344CB8AC3E}">
        <p14:creationId xmlns:p14="http://schemas.microsoft.com/office/powerpoint/2010/main" val="79052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1B4C24-A7BF-7743-8629-710555E8E168}" type="slidenum">
              <a:rPr lang="en-US" smtClean="0"/>
              <a:t>4</a:t>
            </a:fld>
            <a:endParaRPr lang="en-US"/>
          </a:p>
        </p:txBody>
      </p:sp>
    </p:spTree>
    <p:extLst>
      <p:ext uri="{BB962C8B-B14F-4D97-AF65-F5344CB8AC3E}">
        <p14:creationId xmlns:p14="http://schemas.microsoft.com/office/powerpoint/2010/main" val="3737661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1B4C24-A7BF-7743-8629-710555E8E168}" type="slidenum">
              <a:rPr lang="en-US" smtClean="0"/>
              <a:t>5</a:t>
            </a:fld>
            <a:endParaRPr lang="en-US"/>
          </a:p>
        </p:txBody>
      </p:sp>
    </p:spTree>
    <p:extLst>
      <p:ext uri="{BB962C8B-B14F-4D97-AF65-F5344CB8AC3E}">
        <p14:creationId xmlns:p14="http://schemas.microsoft.com/office/powerpoint/2010/main" val="1479621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1B4C24-A7BF-7743-8629-710555E8E168}" type="slidenum">
              <a:rPr lang="en-US" smtClean="0"/>
              <a:t>6</a:t>
            </a:fld>
            <a:endParaRPr lang="en-US"/>
          </a:p>
        </p:txBody>
      </p:sp>
    </p:spTree>
    <p:extLst>
      <p:ext uri="{BB962C8B-B14F-4D97-AF65-F5344CB8AC3E}">
        <p14:creationId xmlns:p14="http://schemas.microsoft.com/office/powerpoint/2010/main" val="3947991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1B4C24-A7BF-7743-8629-710555E8E168}" type="slidenum">
              <a:rPr lang="en-US" smtClean="0"/>
              <a:t>24</a:t>
            </a:fld>
            <a:endParaRPr lang="en-US"/>
          </a:p>
        </p:txBody>
      </p:sp>
    </p:spTree>
    <p:extLst>
      <p:ext uri="{BB962C8B-B14F-4D97-AF65-F5344CB8AC3E}">
        <p14:creationId xmlns:p14="http://schemas.microsoft.com/office/powerpoint/2010/main" val="21558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1B4C24-A7BF-7743-8629-710555E8E168}" type="slidenum">
              <a:rPr lang="en-US" smtClean="0"/>
              <a:t>30</a:t>
            </a:fld>
            <a:endParaRPr lang="en-US"/>
          </a:p>
        </p:txBody>
      </p:sp>
    </p:spTree>
    <p:extLst>
      <p:ext uri="{BB962C8B-B14F-4D97-AF65-F5344CB8AC3E}">
        <p14:creationId xmlns:p14="http://schemas.microsoft.com/office/powerpoint/2010/main" val="4202402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22C21D-5B56-442C-9890-5F5EBC65B083}"/>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3398D6-77A5-2946-97EA-C10231FE1493}"/>
              </a:ext>
            </a:extLst>
          </p:cNvPr>
          <p:cNvSpPr>
            <a:spLocks noGrp="1"/>
          </p:cNvSpPr>
          <p:nvPr>
            <p:ph type="ctrTitle" hasCustomPrompt="1"/>
          </p:nvPr>
        </p:nvSpPr>
        <p:spPr>
          <a:xfrm>
            <a:off x="612741" y="2528139"/>
            <a:ext cx="5267359" cy="1311128"/>
          </a:xfrm>
          <a:noFill/>
        </p:spPr>
        <p:txBody>
          <a:bodyPr wrap="square" rtlCol="0">
            <a:spAutoFit/>
          </a:bodyPr>
          <a:lstStyle>
            <a:lvl1pPr>
              <a:defRPr lang="en-US" b="0" dirty="0">
                <a:solidFill>
                  <a:srgbClr val="5B686E"/>
                </a:solidFill>
                <a:latin typeface="Co Text Light" panose="020B0303060202020204" pitchFamily="34" charset="0"/>
                <a:ea typeface="+mn-ea"/>
                <a:cs typeface="Co Text Light" panose="020B030306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t>Presentation</a:t>
            </a:r>
            <a:br>
              <a:rPr lang="en-GB" dirty="0"/>
            </a:br>
            <a:r>
              <a:rPr lang="en-US" dirty="0">
                <a:latin typeface="Co Text" panose="020B0503060202020204" pitchFamily="34" charset="0"/>
              </a:rPr>
              <a:t>m</a:t>
            </a:r>
            <a:r>
              <a:rPr lang="en-GB" dirty="0">
                <a:latin typeface="Co Text" panose="020B0503060202020204" pitchFamily="34" charset="0"/>
              </a:rPr>
              <a:t>ain title</a:t>
            </a:r>
            <a:endParaRPr lang="en-US" dirty="0"/>
          </a:p>
        </p:txBody>
      </p:sp>
      <p:sp>
        <p:nvSpPr>
          <p:cNvPr id="3" name="Subtitle 2">
            <a:extLst>
              <a:ext uri="{FF2B5EF4-FFF2-40B4-BE49-F238E27FC236}">
                <a16:creationId xmlns:a16="http://schemas.microsoft.com/office/drawing/2014/main" id="{BA56154B-FD22-EF40-803B-308DCBCF2BE7}"/>
              </a:ext>
            </a:extLst>
          </p:cNvPr>
          <p:cNvSpPr>
            <a:spLocks noGrp="1"/>
          </p:cNvSpPr>
          <p:nvPr>
            <p:ph type="subTitle" idx="1" hasCustomPrompt="1"/>
          </p:nvPr>
        </p:nvSpPr>
        <p:spPr>
          <a:xfrm>
            <a:off x="612741" y="4016049"/>
            <a:ext cx="4440025"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pic>
        <p:nvPicPr>
          <p:cNvPr id="8" name="Picture 7" descr="A picture containing text, sign, tableware, dishware&#10;&#10;Description automatically generated">
            <a:extLst>
              <a:ext uri="{FF2B5EF4-FFF2-40B4-BE49-F238E27FC236}">
                <a16:creationId xmlns:a16="http://schemas.microsoft.com/office/drawing/2014/main" id="{F7226863-686B-4661-AE9D-8C93CAEC73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2741" y="568402"/>
            <a:ext cx="2130025" cy="591093"/>
          </a:xfrm>
          <a:prstGeom prst="rect">
            <a:avLst/>
          </a:prstGeom>
        </p:spPr>
      </p:pic>
      <p:sp>
        <p:nvSpPr>
          <p:cNvPr id="11" name="Oval 10">
            <a:extLst>
              <a:ext uri="{FF2B5EF4-FFF2-40B4-BE49-F238E27FC236}">
                <a16:creationId xmlns:a16="http://schemas.microsoft.com/office/drawing/2014/main" id="{8E02EA32-7221-4E54-9CA1-0FC02B248BE7}"/>
              </a:ext>
            </a:extLst>
          </p:cNvPr>
          <p:cNvSpPr/>
          <p:nvPr userDrawn="1"/>
        </p:nvSpPr>
        <p:spPr>
          <a:xfrm>
            <a:off x="5788383" y="-723182"/>
            <a:ext cx="8304363" cy="8304363"/>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ughnut 4">
            <a:extLst>
              <a:ext uri="{FF2B5EF4-FFF2-40B4-BE49-F238E27FC236}">
                <a16:creationId xmlns:a16="http://schemas.microsoft.com/office/drawing/2014/main" id="{C4507606-E270-46E3-ACED-3D03E97BC2AA}"/>
              </a:ext>
            </a:extLst>
          </p:cNvPr>
          <p:cNvSpPr/>
          <p:nvPr userDrawn="1"/>
        </p:nvSpPr>
        <p:spPr>
          <a:xfrm>
            <a:off x="5788383" y="-723182"/>
            <a:ext cx="8304363" cy="8304363"/>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1435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46" name="Text Placeholder 2">
            <a:extLst>
              <a:ext uri="{FF2B5EF4-FFF2-40B4-BE49-F238E27FC236}">
                <a16:creationId xmlns:a16="http://schemas.microsoft.com/office/drawing/2014/main" id="{86A729D3-766D-4C33-8529-9596B37ED640}"/>
              </a:ext>
            </a:extLst>
          </p:cNvPr>
          <p:cNvSpPr>
            <a:spLocks noGrp="1"/>
          </p:cNvSpPr>
          <p:nvPr>
            <p:ph type="body" sz="quarter" idx="14" hasCustomPrompt="1"/>
          </p:nvPr>
        </p:nvSpPr>
        <p:spPr>
          <a:xfrm>
            <a:off x="6805096" y="5312792"/>
            <a:ext cx="4191701" cy="342900"/>
          </a:xfrm>
        </p:spPr>
        <p:txBody>
          <a:bodyPr>
            <a:normAutofit/>
          </a:bodyPr>
          <a:lstStyle>
            <a:lvl1pPr marL="0" indent="0">
              <a:buNone/>
              <a:defRPr sz="1600">
                <a:solidFill>
                  <a:schemeClr val="accent1"/>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5" name="Text Placeholder 21">
            <a:extLst>
              <a:ext uri="{FF2B5EF4-FFF2-40B4-BE49-F238E27FC236}">
                <a16:creationId xmlns:a16="http://schemas.microsoft.com/office/drawing/2014/main" id="{DE948A11-EAB5-4D30-8C0D-2292591A2308}"/>
              </a:ext>
            </a:extLst>
          </p:cNvPr>
          <p:cNvSpPr>
            <a:spLocks noGrp="1"/>
          </p:cNvSpPr>
          <p:nvPr>
            <p:ph type="body" sz="quarter" idx="13" hasCustomPrompt="1"/>
          </p:nvPr>
        </p:nvSpPr>
        <p:spPr>
          <a:xfrm>
            <a:off x="6805096" y="3593138"/>
            <a:ext cx="4191701" cy="1627196"/>
          </a:xfrm>
        </p:spPr>
        <p:txBody>
          <a:bodyPr/>
          <a:lstStyle>
            <a:lvl1pPr marL="0" indent="0">
              <a:spcAft>
                <a:spcPts val="600"/>
              </a:spcAft>
              <a:buFont typeface="Arial" panose="020B0604020202020204" pitchFamily="34" charset="0"/>
              <a:buNone/>
              <a:defRPr>
                <a:solidFill>
                  <a:schemeClr val="accent1"/>
                </a:solidFill>
              </a:defRPr>
            </a:lvl1pPr>
          </a:lstStyle>
          <a:p>
            <a:r>
              <a:rPr lang="en-GB" sz="1400" dirty="0">
                <a:solidFill>
                  <a:srgbClr val="E94D1B"/>
                </a:solidFill>
                <a:latin typeface="Co Text Light" panose="020B0303060202020204" pitchFamily="34" charset="0"/>
                <a:cs typeface="Co Text Light" panose="020B0303060202020204" pitchFamily="34" charset="0"/>
              </a:rPr>
              <a:t>Lorem ipsum </a:t>
            </a:r>
            <a:r>
              <a:rPr lang="en-GB" sz="1400" dirty="0" err="1">
                <a:solidFill>
                  <a:srgbClr val="E94D1B"/>
                </a:solidFill>
                <a:latin typeface="Co Text Light" panose="020B0303060202020204" pitchFamily="34" charset="0"/>
                <a:cs typeface="Co Text Light" panose="020B0303060202020204" pitchFamily="34" charset="0"/>
              </a:rPr>
              <a:t>dolor</a:t>
            </a:r>
            <a:r>
              <a:rPr lang="en-GB" sz="1400" dirty="0">
                <a:solidFill>
                  <a:srgbClr val="E94D1B"/>
                </a:solidFill>
                <a:latin typeface="Co Text Light" panose="020B0303060202020204" pitchFamily="34" charset="0"/>
                <a:cs typeface="Co Text Light" panose="020B0303060202020204" pitchFamily="34" charset="0"/>
              </a:rPr>
              <a:t> sit </a:t>
            </a:r>
            <a:r>
              <a:rPr lang="en-GB" sz="1400" dirty="0" err="1">
                <a:solidFill>
                  <a:srgbClr val="E94D1B"/>
                </a:solidFill>
                <a:latin typeface="Co Text Light" panose="020B0303060202020204" pitchFamily="34" charset="0"/>
                <a:cs typeface="Co Text Light" panose="020B0303060202020204" pitchFamily="34" charset="0"/>
              </a:rPr>
              <a:t>amet</a:t>
            </a:r>
            <a:r>
              <a:rPr lang="en-GB" sz="1400" dirty="0">
                <a:solidFill>
                  <a:srgbClr val="E94D1B"/>
                </a:solidFill>
                <a:latin typeface="Co Text Light" panose="020B0303060202020204" pitchFamily="34" charset="0"/>
                <a:cs typeface="Co Text Light" panose="020B0303060202020204" pitchFamily="34" charset="0"/>
              </a:rPr>
              <a:t>. Duis </a:t>
            </a:r>
            <a:r>
              <a:rPr lang="en-GB" sz="1400" dirty="0" err="1">
                <a:solidFill>
                  <a:srgbClr val="E94D1B"/>
                </a:solidFill>
                <a:latin typeface="Co Text Light" panose="020B0303060202020204" pitchFamily="34" charset="0"/>
                <a:cs typeface="Co Text Light" panose="020B0303060202020204" pitchFamily="34" charset="0"/>
              </a:rPr>
              <a:t>ultricies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erat</a:t>
            </a:r>
            <a:r>
              <a:rPr lang="en-GB" sz="1400" dirty="0">
                <a:solidFill>
                  <a:srgbClr val="E94D1B"/>
                </a:solidFill>
                <a:latin typeface="Co Text Light" panose="020B0303060202020204" pitchFamily="34" charset="0"/>
                <a:cs typeface="Co Text Light" panose="020B0303060202020204" pitchFamily="34" charset="0"/>
              </a:rPr>
              <a:t> at </a:t>
            </a:r>
            <a:r>
              <a:rPr lang="en-GB" sz="1400" dirty="0" err="1">
                <a:solidFill>
                  <a:srgbClr val="E94D1B"/>
                </a:solidFill>
                <a:latin typeface="Co Text Light" panose="020B0303060202020204" pitchFamily="34" charset="0"/>
                <a:cs typeface="Co Text Light" panose="020B0303060202020204" pitchFamily="34" charset="0"/>
              </a:rPr>
              <a:t>efficitur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tempor</a:t>
            </a:r>
            <a:r>
              <a:rPr lang="en-GB" sz="1400" dirty="0">
                <a:solidFill>
                  <a:srgbClr val="E94D1B"/>
                </a:solidFill>
                <a:latin typeface="Co Text Light" panose="020B0303060202020204" pitchFamily="34" charset="0"/>
                <a:cs typeface="Co Text Light" panose="020B0303060202020204" pitchFamily="34" charset="0"/>
              </a:rPr>
              <a:t>. Morbi </a:t>
            </a:r>
            <a:r>
              <a:rPr lang="en-GB" sz="1400" dirty="0" err="1">
                <a:solidFill>
                  <a:srgbClr val="E94D1B"/>
                </a:solidFill>
                <a:latin typeface="Co Text Light" panose="020B0303060202020204" pitchFamily="34" charset="0"/>
                <a:cs typeface="Co Text Light" panose="020B0303060202020204" pitchFamily="34" charset="0"/>
              </a:rPr>
              <a:t>molestie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sapien</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sed</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pretiumvestibulum</a:t>
            </a:r>
            <a:r>
              <a:rPr lang="en-GB" sz="1400" dirty="0">
                <a:solidFill>
                  <a:srgbClr val="E94D1B"/>
                </a:solidFill>
                <a:latin typeface="Co Text Light" panose="020B0303060202020204" pitchFamily="34" charset="0"/>
                <a:cs typeface="Co Text Light" panose="020B0303060202020204" pitchFamily="34" charset="0"/>
              </a:rPr>
              <a:t>. Duis cursus, </a:t>
            </a:r>
            <a:r>
              <a:rPr lang="en-GB" sz="1400" dirty="0" err="1">
                <a:solidFill>
                  <a:srgbClr val="E94D1B"/>
                </a:solidFill>
                <a:latin typeface="Co Text Light" panose="020B0303060202020204" pitchFamily="34" charset="0"/>
                <a:cs typeface="Co Text Light" panose="020B0303060202020204" pitchFamily="34" charset="0"/>
              </a:rPr>
              <a:t>tellus</a:t>
            </a:r>
            <a:r>
              <a:rPr lang="en-GB" sz="1400" dirty="0">
                <a:solidFill>
                  <a:srgbClr val="E94D1B"/>
                </a:solidFill>
                <a:latin typeface="Co Text Light" panose="020B0303060202020204" pitchFamily="34" charset="0"/>
                <a:cs typeface="Co Text Light" panose="020B0303060202020204" pitchFamily="34" charset="0"/>
              </a:rPr>
              <a:t> vitae </a:t>
            </a:r>
            <a:r>
              <a:rPr lang="en-GB" sz="1400" dirty="0" err="1">
                <a:solidFill>
                  <a:srgbClr val="E94D1B"/>
                </a:solidFill>
                <a:latin typeface="Co Text Light" panose="020B0303060202020204" pitchFamily="34" charset="0"/>
                <a:cs typeface="Co Text Light" panose="020B0303060202020204" pitchFamily="34" charset="0"/>
              </a:rPr>
              <a:t>varius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posuere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augue</a:t>
            </a:r>
            <a:r>
              <a:rPr lang="en-GB" sz="1400" dirty="0">
                <a:solidFill>
                  <a:srgbClr val="E94D1B"/>
                </a:solidFill>
                <a:latin typeface="Co Text Light" panose="020B0303060202020204" pitchFamily="34" charset="0"/>
                <a:cs typeface="Co Text Light" panose="020B0303060202020204" pitchFamily="34" charset="0"/>
              </a:rPr>
              <a:t> eros </a:t>
            </a:r>
            <a:r>
              <a:rPr lang="en-GB" sz="1400" dirty="0" err="1">
                <a:solidFill>
                  <a:srgbClr val="E94D1B"/>
                </a:solidFill>
                <a:latin typeface="Co Text Light" panose="020B0303060202020204" pitchFamily="34" charset="0"/>
                <a:cs typeface="Co Text Light" panose="020B0303060202020204" pitchFamily="34" charset="0"/>
              </a:rPr>
              <a:t>consectetur</a:t>
            </a:r>
            <a:r>
              <a:rPr lang="en-GB" sz="1400" dirty="0">
                <a:solidFill>
                  <a:srgbClr val="E94D1B"/>
                </a:solidFill>
                <a:latin typeface="Co Text Light" panose="020B0303060202020204" pitchFamily="34" charset="0"/>
                <a:cs typeface="Co Text Light" panose="020B0303060202020204" pitchFamily="34" charset="0"/>
              </a:rPr>
              <a:t> ante, </a:t>
            </a:r>
            <a:r>
              <a:rPr lang="en-GB" sz="1400" dirty="0" err="1">
                <a:solidFill>
                  <a:srgbClr val="E94D1B"/>
                </a:solidFill>
                <a:latin typeface="Co Text Light" panose="020B0303060202020204" pitchFamily="34" charset="0"/>
                <a:cs typeface="Co Text Light" panose="020B0303060202020204" pitchFamily="34" charset="0"/>
              </a:rPr>
              <a:t>ut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laoreet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massa</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tortor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portalibero</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Vivamus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ullamcorper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rhoncus</a:t>
            </a:r>
            <a:r>
              <a:rPr lang="en-GB" sz="1400" dirty="0">
                <a:solidFill>
                  <a:srgbClr val="E94D1B"/>
                </a:solidFill>
                <a:latin typeface="Co Text Light" panose="020B0303060202020204" pitchFamily="34" charset="0"/>
                <a:cs typeface="Co Text Light" panose="020B0303060202020204" pitchFamily="34" charset="0"/>
              </a:rPr>
              <a:t> eros, ac </a:t>
            </a:r>
            <a:r>
              <a:rPr lang="en-GB" sz="1400" dirty="0" err="1">
                <a:solidFill>
                  <a:srgbClr val="E94D1B"/>
                </a:solidFill>
                <a:latin typeface="Co Text Light" panose="020B0303060202020204" pitchFamily="34" charset="0"/>
                <a:cs typeface="Co Text Light" panose="020B0303060202020204" pitchFamily="34" charset="0"/>
              </a:rPr>
              <a:t>ultricies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felis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imperdiet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eu</a:t>
            </a:r>
            <a:r>
              <a:rPr lang="en-GB" sz="1400" dirty="0">
                <a:solidFill>
                  <a:srgbClr val="E94D1B"/>
                </a:solidFill>
                <a:latin typeface="Co Text Light" panose="020B0303060202020204" pitchFamily="34" charset="0"/>
                <a:cs typeface="Co Text Light" panose="020B0303060202020204" pitchFamily="34" charset="0"/>
              </a:rPr>
              <a:t>. Morbi </a:t>
            </a:r>
            <a:r>
              <a:rPr lang="en-GB" sz="1400" dirty="0" err="1">
                <a:solidFill>
                  <a:srgbClr val="E94D1B"/>
                </a:solidFill>
                <a:latin typeface="Co Text Light" panose="020B0303060202020204" pitchFamily="34" charset="0"/>
                <a:cs typeface="Co Text Light" panose="020B0303060202020204" pitchFamily="34" charset="0"/>
              </a:rPr>
              <a:t>molestie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sapien</a:t>
            </a:r>
            <a:r>
              <a:rPr lang="en-GB" sz="1400" dirty="0">
                <a:solidFill>
                  <a:srgbClr val="E94D1B"/>
                </a:solidFill>
                <a:latin typeface="Co Text Light" panose="020B0303060202020204" pitchFamily="34" charset="0"/>
                <a:cs typeface="Co Text Light" panose="020B0303060202020204" pitchFamily="34" charset="0"/>
              </a:rPr>
              <a:t>.</a:t>
            </a:r>
          </a:p>
        </p:txBody>
      </p:sp>
      <p:pic>
        <p:nvPicPr>
          <p:cNvPr id="40" name="Picture 39" descr="Icon&#10;&#10;Description automatically generated">
            <a:extLst>
              <a:ext uri="{FF2B5EF4-FFF2-40B4-BE49-F238E27FC236}">
                <a16:creationId xmlns:a16="http://schemas.microsoft.com/office/drawing/2014/main" id="{0EE2ADEB-B52F-4C5B-9E7A-BC5FA13982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95817" y="2978002"/>
            <a:ext cx="515530" cy="390514"/>
          </a:xfrm>
          <a:prstGeom prst="rect">
            <a:avLst/>
          </a:prstGeom>
        </p:spPr>
      </p:pic>
      <p:pic>
        <p:nvPicPr>
          <p:cNvPr id="41" name="Picture 40" descr="Icon&#10;&#10;Description automatically generated">
            <a:extLst>
              <a:ext uri="{FF2B5EF4-FFF2-40B4-BE49-F238E27FC236}">
                <a16:creationId xmlns:a16="http://schemas.microsoft.com/office/drawing/2014/main" id="{E3E7D5BA-E10A-46C1-ADC8-E389CFE35F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10840571" y="5356204"/>
            <a:ext cx="515530" cy="390514"/>
          </a:xfrm>
          <a:prstGeom prst="rect">
            <a:avLst/>
          </a:prstGeom>
        </p:spPr>
      </p:pic>
      <p:sp>
        <p:nvSpPr>
          <p:cNvPr id="47" name="Text Placeholder 21">
            <a:extLst>
              <a:ext uri="{FF2B5EF4-FFF2-40B4-BE49-F238E27FC236}">
                <a16:creationId xmlns:a16="http://schemas.microsoft.com/office/drawing/2014/main" id="{753F9072-CE24-48EC-965D-C481D7F3D7D5}"/>
              </a:ext>
            </a:extLst>
          </p:cNvPr>
          <p:cNvSpPr>
            <a:spLocks noGrp="1"/>
          </p:cNvSpPr>
          <p:nvPr>
            <p:ph type="body" sz="quarter" idx="15" hasCustomPrompt="1"/>
          </p:nvPr>
        </p:nvSpPr>
        <p:spPr>
          <a:xfrm>
            <a:off x="18217312" y="4306472"/>
            <a:ext cx="4342437" cy="1103312"/>
          </a:xfrm>
        </p:spPr>
        <p:txBody>
          <a:bodyPr/>
          <a:lstStyle>
            <a:lvl1pPr marL="0" indent="0">
              <a:spcAft>
                <a:spcPts val="600"/>
              </a:spcAft>
              <a:buFont typeface="Arial" panose="020B0604020202020204" pitchFamily="34" charset="0"/>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a:t>
            </a:r>
          </a:p>
        </p:txBody>
      </p:sp>
      <p:sp>
        <p:nvSpPr>
          <p:cNvPr id="3" name="Text Placeholder 2">
            <a:extLst>
              <a:ext uri="{FF2B5EF4-FFF2-40B4-BE49-F238E27FC236}">
                <a16:creationId xmlns:a16="http://schemas.microsoft.com/office/drawing/2014/main" id="{BD3C1D91-0640-4CC8-9F00-B048C67C9B30}"/>
              </a:ext>
            </a:extLst>
          </p:cNvPr>
          <p:cNvSpPr>
            <a:spLocks noGrp="1"/>
          </p:cNvSpPr>
          <p:nvPr>
            <p:ph type="body" sz="quarter" idx="12" hasCustomPrompt="1"/>
          </p:nvPr>
        </p:nvSpPr>
        <p:spPr>
          <a:xfrm>
            <a:off x="18217312" y="2616581"/>
            <a:ext cx="4671263" cy="342900"/>
          </a:xfrm>
        </p:spPr>
        <p:txBody>
          <a:bodyPr>
            <a:normAutofit/>
          </a:bodyPr>
          <a:lstStyle>
            <a:lvl1pPr marL="0" indent="0">
              <a:buNone/>
              <a:defRPr sz="1600">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2" name="Text Placeholder 21">
            <a:extLst>
              <a:ext uri="{FF2B5EF4-FFF2-40B4-BE49-F238E27FC236}">
                <a16:creationId xmlns:a16="http://schemas.microsoft.com/office/drawing/2014/main" id="{2A577220-44C7-4BF1-B796-79E9E58B470A}"/>
              </a:ext>
            </a:extLst>
          </p:cNvPr>
          <p:cNvSpPr>
            <a:spLocks noGrp="1"/>
          </p:cNvSpPr>
          <p:nvPr>
            <p:ph type="body" sz="quarter" idx="11" hasCustomPrompt="1"/>
          </p:nvPr>
        </p:nvSpPr>
        <p:spPr>
          <a:xfrm>
            <a:off x="18217312" y="2995205"/>
            <a:ext cx="4671263" cy="1209284"/>
          </a:xfrm>
        </p:spPr>
        <p:txBody>
          <a:bodyPr/>
          <a:lstStyle>
            <a:lvl1pPr marL="0" indent="0">
              <a:spcBef>
                <a:spcPts val="0"/>
              </a:spcBef>
              <a:spcAft>
                <a:spcPts val="0"/>
              </a:spcAft>
              <a:buFont typeface="Arial" panose="020B0604020202020204" pitchFamily="34" charset="0"/>
              <a:buNone/>
              <a:defRPr/>
            </a:lvl1pPr>
          </a:lstStyle>
          <a:p>
            <a:pPr marL="342900" indent="-342900">
              <a:buFont typeface="+mj-lt"/>
              <a:buAutoNum type="arabicPeriod"/>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342900" indent="-342900">
              <a:buFont typeface="+mj-lt"/>
              <a:buAutoNum type="arabicPeriod"/>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a:t>
            </a:r>
          </a:p>
          <a:p>
            <a:pPr marL="342900" indent="-342900">
              <a:buFont typeface="+mj-lt"/>
              <a:buAutoNum type="arabicPeriod"/>
            </a:pP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endParaRPr lang="en-GB" sz="1400" dirty="0">
              <a:solidFill>
                <a:srgbClr val="5B686E"/>
              </a:solidFill>
              <a:latin typeface="Co Text Light" panose="020B0303060202020204" pitchFamily="34" charset="0"/>
              <a:cs typeface="Co Text Light" panose="020B0303060202020204" pitchFamily="34" charset="0"/>
            </a:endParaRPr>
          </a:p>
        </p:txBody>
      </p:sp>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12741" y="1359244"/>
            <a:ext cx="10743360" cy="688777"/>
          </a:xfrm>
        </p:spPr>
        <p:txBody>
          <a:bodyPr/>
          <a:lstStyle>
            <a:lvl1pPr marL="0" indent="0">
              <a:spcAft>
                <a:spcPts val="600"/>
              </a:spcAft>
              <a:buFont typeface="Arial" panose="020B0604020202020204" pitchFamily="34" charset="0"/>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12741" y="673098"/>
            <a:ext cx="5091280" cy="553998"/>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Quote with image</a:t>
            </a:r>
          </a:p>
        </p:txBody>
      </p:sp>
      <p:sp>
        <p:nvSpPr>
          <p:cNvPr id="20" name="Oval 19">
            <a:extLst>
              <a:ext uri="{FF2B5EF4-FFF2-40B4-BE49-F238E27FC236}">
                <a16:creationId xmlns:a16="http://schemas.microsoft.com/office/drawing/2014/main" id="{2D08A510-F021-4D75-A205-A500C1918F65}"/>
              </a:ext>
            </a:extLst>
          </p:cNvPr>
          <p:cNvSpPr/>
          <p:nvPr userDrawn="1"/>
        </p:nvSpPr>
        <p:spPr>
          <a:xfrm flipH="1">
            <a:off x="445696" y="2263805"/>
            <a:ext cx="5378055" cy="5378055"/>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oughnut 10">
            <a:extLst>
              <a:ext uri="{FF2B5EF4-FFF2-40B4-BE49-F238E27FC236}">
                <a16:creationId xmlns:a16="http://schemas.microsoft.com/office/drawing/2014/main" id="{F60790E6-D73D-4820-AFDB-B77044986AB3}"/>
              </a:ext>
            </a:extLst>
          </p:cNvPr>
          <p:cNvSpPr/>
          <p:nvPr userDrawn="1"/>
        </p:nvSpPr>
        <p:spPr>
          <a:xfrm flipH="1">
            <a:off x="450360" y="2263805"/>
            <a:ext cx="5373391" cy="5378055"/>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0313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vy copy slide with bullet points on the right">
    <p:spTree>
      <p:nvGrpSpPr>
        <p:cNvPr id="1" name=""/>
        <p:cNvGrpSpPr/>
        <p:nvPr/>
      </p:nvGrpSpPr>
      <p:grpSpPr>
        <a:xfrm>
          <a:off x="0" y="0"/>
          <a:ext cx="0" cy="0"/>
          <a:chOff x="0" y="0"/>
          <a:chExt cx="0" cy="0"/>
        </a:xfrm>
      </p:grpSpPr>
      <p:sp>
        <p:nvSpPr>
          <p:cNvPr id="21" name="Text Placeholder 2">
            <a:extLst>
              <a:ext uri="{FF2B5EF4-FFF2-40B4-BE49-F238E27FC236}">
                <a16:creationId xmlns:a16="http://schemas.microsoft.com/office/drawing/2014/main" id="{FDDCAF46-E13D-490C-9FD5-3D9B8FE67064}"/>
              </a:ext>
            </a:extLst>
          </p:cNvPr>
          <p:cNvSpPr>
            <a:spLocks noGrp="1"/>
          </p:cNvSpPr>
          <p:nvPr>
            <p:ph type="body" sz="quarter" idx="13" hasCustomPrompt="1"/>
          </p:nvPr>
        </p:nvSpPr>
        <p:spPr>
          <a:xfrm>
            <a:off x="6365908" y="2444508"/>
            <a:ext cx="5083142" cy="3914376"/>
          </a:xfrm>
        </p:spPr>
        <p:txBody>
          <a:bodyPr/>
          <a:lstStyle/>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cursus, </a:t>
            </a:r>
            <a:r>
              <a:rPr lang="en-GB" sz="1400" dirty="0" err="1">
                <a:solidFill>
                  <a:srgbClr val="5B686E"/>
                </a:solidFill>
                <a:latin typeface="Co Text Light" panose="020B0303060202020204" pitchFamily="34" charset="0"/>
                <a:cs typeface="Co Text Light" panose="020B0303060202020204" pitchFamily="34" charset="0"/>
              </a:rPr>
              <a:t>tellus</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varius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posuere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augueeros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consectetur</a:t>
            </a:r>
            <a:r>
              <a:rPr lang="en-GB" sz="1400" dirty="0">
                <a:solidFill>
                  <a:srgbClr val="5B686E"/>
                </a:solidFill>
                <a:latin typeface="Co Text Light" panose="020B0303060202020204" pitchFamily="34" charset="0"/>
                <a:cs typeface="Co Text Light" panose="020B0303060202020204" pitchFamily="34" charset="0"/>
              </a:rPr>
              <a:t> ante, </a:t>
            </a:r>
            <a:r>
              <a:rPr lang="en-GB" sz="1400" dirty="0" err="1">
                <a:solidFill>
                  <a:srgbClr val="5B686E"/>
                </a:solidFill>
                <a:latin typeface="Co Text Light" panose="020B0303060202020204" pitchFamily="34" charset="0"/>
                <a:cs typeface="Co Text Light" panose="020B0303060202020204" pitchFamily="34" charset="0"/>
              </a:rPr>
              <a:t>ut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massa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tortorporta</a:t>
            </a:r>
            <a:r>
              <a:rPr lang="en-GB" sz="1400" dirty="0">
                <a:solidFill>
                  <a:srgbClr val="5B686E"/>
                </a:solidFill>
                <a:latin typeface="Co Text Light" panose="020B0303060202020204" pitchFamily="34" charset="0"/>
                <a:cs typeface="Co Text Light" panose="020B0303060202020204" pitchFamily="34" charset="0"/>
              </a:rPr>
              <a:t> libero. In </a:t>
            </a:r>
            <a:r>
              <a:rPr lang="en-GB" sz="1400" dirty="0" err="1">
                <a:solidFill>
                  <a:srgbClr val="5B686E"/>
                </a:solidFill>
                <a:latin typeface="Co Text Light" panose="020B0303060202020204" pitchFamily="34" charset="0"/>
                <a:cs typeface="Co Text Light" panose="020B0303060202020204" pitchFamily="34" charset="0"/>
              </a:rPr>
              <a:t>nec</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ultrices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odio</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20" name="Text Placeholder 2">
            <a:extLst>
              <a:ext uri="{FF2B5EF4-FFF2-40B4-BE49-F238E27FC236}">
                <a16:creationId xmlns:a16="http://schemas.microsoft.com/office/drawing/2014/main" id="{31DCE206-388E-440B-AE47-074E4A659EC4}"/>
              </a:ext>
            </a:extLst>
          </p:cNvPr>
          <p:cNvSpPr>
            <a:spLocks noGrp="1"/>
          </p:cNvSpPr>
          <p:nvPr>
            <p:ph type="body" sz="quarter" idx="12" hasCustomPrompt="1"/>
          </p:nvPr>
        </p:nvSpPr>
        <p:spPr>
          <a:xfrm>
            <a:off x="6361570" y="2019873"/>
            <a:ext cx="5054850" cy="342900"/>
          </a:xfrm>
        </p:spPr>
        <p:txBody>
          <a:bodyPr>
            <a:normAutofit/>
          </a:bodyPr>
          <a:lstStyle>
            <a:lvl1pPr marL="0" indent="0">
              <a:buNone/>
              <a:defRPr sz="1600">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12741" y="2019873"/>
            <a:ext cx="5217690" cy="4339011"/>
          </a:xfrm>
        </p:spPr>
        <p:txBody>
          <a:bodyPr/>
          <a:lstStyle>
            <a:lvl1pPr marL="0" indent="0">
              <a:spcAft>
                <a:spcPts val="600"/>
              </a:spcAft>
              <a:buNone/>
              <a:defRPr>
                <a:solidFill>
                  <a:srgbClr val="5B686E"/>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25508" y="681665"/>
            <a:ext cx="6300948"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Heavy copy slide with bullet points on the right</a:t>
            </a:r>
          </a:p>
        </p:txBody>
      </p:sp>
      <p:pic>
        <p:nvPicPr>
          <p:cNvPr id="11" name="Picture 10" descr="Icon&#10;&#10;Description automatically generated">
            <a:extLst>
              <a:ext uri="{FF2B5EF4-FFF2-40B4-BE49-F238E27FC236}">
                <a16:creationId xmlns:a16="http://schemas.microsoft.com/office/drawing/2014/main" id="{FA6C5031-5847-4BAE-90CF-9D8C36B623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42505" y="390907"/>
            <a:ext cx="1628966" cy="1628966"/>
          </a:xfrm>
          <a:prstGeom prst="rect">
            <a:avLst/>
          </a:prstGeom>
        </p:spPr>
      </p:pic>
    </p:spTree>
    <p:extLst>
      <p:ext uri="{BB962C8B-B14F-4D97-AF65-F5344CB8AC3E}">
        <p14:creationId xmlns:p14="http://schemas.microsoft.com/office/powerpoint/2010/main" val="1632629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vy copy slide with bullet points on the lef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6E1C08-7AEF-4A37-A060-8DE1324A0305}"/>
              </a:ext>
            </a:extLst>
          </p:cNvPr>
          <p:cNvSpPr>
            <a:spLocks noGrp="1"/>
          </p:cNvSpPr>
          <p:nvPr>
            <p:ph type="body" sz="quarter" idx="13" hasCustomPrompt="1"/>
          </p:nvPr>
        </p:nvSpPr>
        <p:spPr>
          <a:xfrm>
            <a:off x="625508" y="2441040"/>
            <a:ext cx="5050512" cy="3914376"/>
          </a:xfrm>
        </p:spPr>
        <p:txBody>
          <a:bodyPr/>
          <a:lstStyle/>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cursus, </a:t>
            </a:r>
            <a:r>
              <a:rPr lang="en-GB" sz="1400" dirty="0" err="1">
                <a:solidFill>
                  <a:srgbClr val="5B686E"/>
                </a:solidFill>
                <a:latin typeface="Co Text Light" panose="020B0303060202020204" pitchFamily="34" charset="0"/>
                <a:cs typeface="Co Text Light" panose="020B0303060202020204" pitchFamily="34" charset="0"/>
              </a:rPr>
              <a:t>tellus</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varius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posuere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augueeros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consectetur</a:t>
            </a:r>
            <a:r>
              <a:rPr lang="en-GB" sz="1400" dirty="0">
                <a:solidFill>
                  <a:srgbClr val="5B686E"/>
                </a:solidFill>
                <a:latin typeface="Co Text Light" panose="020B0303060202020204" pitchFamily="34" charset="0"/>
                <a:cs typeface="Co Text Light" panose="020B0303060202020204" pitchFamily="34" charset="0"/>
              </a:rPr>
              <a:t> ante, </a:t>
            </a:r>
            <a:r>
              <a:rPr lang="en-GB" sz="1400" dirty="0" err="1">
                <a:solidFill>
                  <a:srgbClr val="5B686E"/>
                </a:solidFill>
                <a:latin typeface="Co Text Light" panose="020B0303060202020204" pitchFamily="34" charset="0"/>
                <a:cs typeface="Co Text Light" panose="020B0303060202020204" pitchFamily="34" charset="0"/>
              </a:rPr>
              <a:t>ut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massa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tortorporta</a:t>
            </a:r>
            <a:r>
              <a:rPr lang="en-GB" sz="1400" dirty="0">
                <a:solidFill>
                  <a:srgbClr val="5B686E"/>
                </a:solidFill>
                <a:latin typeface="Co Text Light" panose="020B0303060202020204" pitchFamily="34" charset="0"/>
                <a:cs typeface="Co Text Light" panose="020B0303060202020204" pitchFamily="34" charset="0"/>
              </a:rPr>
              <a:t> libero. In </a:t>
            </a:r>
            <a:r>
              <a:rPr lang="en-GB" sz="1400" dirty="0" err="1">
                <a:solidFill>
                  <a:srgbClr val="5B686E"/>
                </a:solidFill>
                <a:latin typeface="Co Text Light" panose="020B0303060202020204" pitchFamily="34" charset="0"/>
                <a:cs typeface="Co Text Light" panose="020B0303060202020204" pitchFamily="34" charset="0"/>
              </a:rPr>
              <a:t>nec</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ultrices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odio</a:t>
            </a:r>
            <a:r>
              <a:rPr lang="en-GB" sz="1400" dirty="0">
                <a:solidFill>
                  <a:srgbClr val="5B686E"/>
                </a:solidFill>
                <a:latin typeface="Co Text Light" panose="020B0303060202020204" pitchFamily="34" charset="0"/>
                <a:cs typeface="Co Text Light" panose="020B0303060202020204" pitchFamily="34" charset="0"/>
              </a:rPr>
              <a:t>.</a:t>
            </a:r>
          </a:p>
        </p:txBody>
      </p:sp>
      <p:pic>
        <p:nvPicPr>
          <p:cNvPr id="23" name="Picture 22" descr="Icon&#10;&#10;Description automatically generated">
            <a:extLst>
              <a:ext uri="{FF2B5EF4-FFF2-40B4-BE49-F238E27FC236}">
                <a16:creationId xmlns:a16="http://schemas.microsoft.com/office/drawing/2014/main" id="{4B5FBCEE-0618-4393-9F5A-34B659E4BF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53782" y="287817"/>
            <a:ext cx="1838118" cy="1838118"/>
          </a:xfrm>
          <a:prstGeom prst="rect">
            <a:avLst/>
          </a:prstGeom>
        </p:spPr>
      </p:pic>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365841" y="2440467"/>
            <a:ext cx="5217690" cy="3914949"/>
          </a:xfrm>
        </p:spPr>
        <p:txBody>
          <a:bodyPr/>
          <a:lstStyle>
            <a:lvl1pPr marL="0" indent="0">
              <a:spcAft>
                <a:spcPts val="600"/>
              </a:spcAft>
              <a:buNone/>
              <a:defRPr>
                <a:solidFill>
                  <a:srgbClr val="5B686E"/>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p:txBody>
      </p:sp>
      <p:sp>
        <p:nvSpPr>
          <p:cNvPr id="20" name="Text Placeholder 2">
            <a:extLst>
              <a:ext uri="{FF2B5EF4-FFF2-40B4-BE49-F238E27FC236}">
                <a16:creationId xmlns:a16="http://schemas.microsoft.com/office/drawing/2014/main" id="{31DCE206-388E-440B-AE47-074E4A659EC4}"/>
              </a:ext>
            </a:extLst>
          </p:cNvPr>
          <p:cNvSpPr>
            <a:spLocks noGrp="1"/>
          </p:cNvSpPr>
          <p:nvPr>
            <p:ph type="body" sz="quarter" idx="12" hasCustomPrompt="1"/>
          </p:nvPr>
        </p:nvSpPr>
        <p:spPr>
          <a:xfrm>
            <a:off x="621170" y="2019873"/>
            <a:ext cx="5054850" cy="342900"/>
          </a:xfrm>
        </p:spPr>
        <p:txBody>
          <a:bodyPr>
            <a:normAutofit/>
          </a:bodyPr>
          <a:lstStyle>
            <a:lvl1pPr marL="0" indent="0">
              <a:buNone/>
              <a:defRPr sz="1600">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25508" y="681665"/>
            <a:ext cx="6300948"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Heavy copy slide with bullet points on the left</a:t>
            </a:r>
          </a:p>
        </p:txBody>
      </p:sp>
    </p:spTree>
    <p:extLst>
      <p:ext uri="{BB962C8B-B14F-4D97-AF65-F5344CB8AC3E}">
        <p14:creationId xmlns:p14="http://schemas.microsoft.com/office/powerpoint/2010/main" val="3431485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highlighted section">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811598" y="2830567"/>
            <a:ext cx="5210652" cy="3427412"/>
          </a:xfrm>
        </p:spPr>
        <p:txBody>
          <a:bodyPr/>
          <a:lstStyle>
            <a:lvl1pPr marL="0" indent="0">
              <a:spcAft>
                <a:spcPts val="600"/>
              </a:spcAft>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endParaRPr lang="en-GB" dirty="0"/>
          </a:p>
        </p:txBody>
      </p:sp>
      <p:sp>
        <p:nvSpPr>
          <p:cNvPr id="19" name="Text Placeholder 21">
            <a:extLst>
              <a:ext uri="{FF2B5EF4-FFF2-40B4-BE49-F238E27FC236}">
                <a16:creationId xmlns:a16="http://schemas.microsoft.com/office/drawing/2014/main" id="{70F17D42-B423-4287-8870-5F7C59933E85}"/>
              </a:ext>
            </a:extLst>
          </p:cNvPr>
          <p:cNvSpPr>
            <a:spLocks noGrp="1"/>
          </p:cNvSpPr>
          <p:nvPr>
            <p:ph type="body" sz="quarter" idx="11" hasCustomPrompt="1"/>
          </p:nvPr>
        </p:nvSpPr>
        <p:spPr>
          <a:xfrm>
            <a:off x="811598" y="1678356"/>
            <a:ext cx="5805815" cy="842902"/>
          </a:xfrm>
        </p:spPr>
        <p:txBody>
          <a:bodyPr/>
          <a:lstStyle>
            <a:lvl1pPr marL="0" indent="0">
              <a:spcAft>
                <a:spcPts val="600"/>
              </a:spcAft>
              <a:buNone/>
              <a:defRPr>
                <a:latin typeface="Co Text" panose="020B050306020202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consectet</a:t>
            </a:r>
            <a:r>
              <a:rPr lang="en-GB" dirty="0"/>
              <a:t> </a:t>
            </a:r>
            <a:r>
              <a:rPr lang="en-GB" dirty="0" err="1"/>
              <a:t>uradipiscing</a:t>
            </a:r>
            <a:r>
              <a:rPr lang="en-GB" dirty="0"/>
              <a:t> </a:t>
            </a:r>
            <a:r>
              <a:rPr lang="en-GB" dirty="0" err="1"/>
              <a:t>elit</a:t>
            </a:r>
            <a:r>
              <a:rPr lang="en-GB" dirty="0"/>
              <a:t>. </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811598" y="684752"/>
            <a:ext cx="6048141" cy="553998"/>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Text with highlighted section</a:t>
            </a:r>
          </a:p>
        </p:txBody>
      </p:sp>
      <p:sp>
        <p:nvSpPr>
          <p:cNvPr id="16" name="Oval 15">
            <a:extLst>
              <a:ext uri="{FF2B5EF4-FFF2-40B4-BE49-F238E27FC236}">
                <a16:creationId xmlns:a16="http://schemas.microsoft.com/office/drawing/2014/main" id="{3B474926-F61B-4C50-BB1E-ECE334F2F185}"/>
              </a:ext>
            </a:extLst>
          </p:cNvPr>
          <p:cNvSpPr/>
          <p:nvPr userDrawn="1"/>
        </p:nvSpPr>
        <p:spPr>
          <a:xfrm>
            <a:off x="7010870" y="643217"/>
            <a:ext cx="5571565" cy="5571565"/>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ughnut 10">
            <a:extLst>
              <a:ext uri="{FF2B5EF4-FFF2-40B4-BE49-F238E27FC236}">
                <a16:creationId xmlns:a16="http://schemas.microsoft.com/office/drawing/2014/main" id="{4FC70A7E-677E-45E2-B1EB-A2B2A549127F}"/>
              </a:ext>
            </a:extLst>
          </p:cNvPr>
          <p:cNvSpPr/>
          <p:nvPr userDrawn="1"/>
        </p:nvSpPr>
        <p:spPr>
          <a:xfrm>
            <a:off x="7010870" y="643217"/>
            <a:ext cx="5571565" cy="5571565"/>
          </a:xfrm>
          <a:prstGeom prst="donut">
            <a:avLst>
              <a:gd name="adj" fmla="val 12500"/>
            </a:avLst>
          </a:prstGeom>
          <a:solidFill>
            <a:srgbClr val="88C7C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00204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slide with sub-headings">
    <p:spTree>
      <p:nvGrpSpPr>
        <p:cNvPr id="1" name=""/>
        <p:cNvGrpSpPr/>
        <p:nvPr/>
      </p:nvGrpSpPr>
      <p:grpSpPr>
        <a:xfrm>
          <a:off x="0" y="0"/>
          <a:ext cx="0" cy="0"/>
          <a:chOff x="0" y="0"/>
          <a:chExt cx="0" cy="0"/>
        </a:xfrm>
      </p:grpSpPr>
      <p:sp>
        <p:nvSpPr>
          <p:cNvPr id="39" name="Text Placeholder 2">
            <a:extLst>
              <a:ext uri="{FF2B5EF4-FFF2-40B4-BE49-F238E27FC236}">
                <a16:creationId xmlns:a16="http://schemas.microsoft.com/office/drawing/2014/main" id="{84B90C90-51B0-4672-809B-A065B7B981FC}"/>
              </a:ext>
            </a:extLst>
          </p:cNvPr>
          <p:cNvSpPr>
            <a:spLocks noGrp="1"/>
          </p:cNvSpPr>
          <p:nvPr>
            <p:ph type="body" sz="quarter" idx="24" hasCustomPrompt="1"/>
          </p:nvPr>
        </p:nvSpPr>
        <p:spPr>
          <a:xfrm>
            <a:off x="6199076" y="4764096"/>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40" name="Text Placeholder 21">
            <a:extLst>
              <a:ext uri="{FF2B5EF4-FFF2-40B4-BE49-F238E27FC236}">
                <a16:creationId xmlns:a16="http://schemas.microsoft.com/office/drawing/2014/main" id="{B0E0DBAB-1B66-4BAB-A3AE-7C4397AA2446}"/>
              </a:ext>
            </a:extLst>
          </p:cNvPr>
          <p:cNvSpPr>
            <a:spLocks noGrp="1"/>
          </p:cNvSpPr>
          <p:nvPr>
            <p:ph type="body" sz="quarter" idx="25" hasCustomPrompt="1"/>
          </p:nvPr>
        </p:nvSpPr>
        <p:spPr>
          <a:xfrm>
            <a:off x="6199076" y="5080455"/>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37" name="Text Placeholder 2">
            <a:extLst>
              <a:ext uri="{FF2B5EF4-FFF2-40B4-BE49-F238E27FC236}">
                <a16:creationId xmlns:a16="http://schemas.microsoft.com/office/drawing/2014/main" id="{3803B4A7-9707-4B37-BBFE-D86868D65599}"/>
              </a:ext>
            </a:extLst>
          </p:cNvPr>
          <p:cNvSpPr>
            <a:spLocks noGrp="1"/>
          </p:cNvSpPr>
          <p:nvPr>
            <p:ph type="body" sz="quarter" idx="22" hasCustomPrompt="1"/>
          </p:nvPr>
        </p:nvSpPr>
        <p:spPr>
          <a:xfrm>
            <a:off x="6199076" y="3290549"/>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8" name="Text Placeholder 21">
            <a:extLst>
              <a:ext uri="{FF2B5EF4-FFF2-40B4-BE49-F238E27FC236}">
                <a16:creationId xmlns:a16="http://schemas.microsoft.com/office/drawing/2014/main" id="{76BE8C93-8442-41F5-9E95-0FAF9CF0A011}"/>
              </a:ext>
            </a:extLst>
          </p:cNvPr>
          <p:cNvSpPr>
            <a:spLocks noGrp="1"/>
          </p:cNvSpPr>
          <p:nvPr>
            <p:ph type="body" sz="quarter" idx="23" hasCustomPrompt="1"/>
          </p:nvPr>
        </p:nvSpPr>
        <p:spPr>
          <a:xfrm>
            <a:off x="6199076" y="3606908"/>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33" name="Text Placeholder 2">
            <a:extLst>
              <a:ext uri="{FF2B5EF4-FFF2-40B4-BE49-F238E27FC236}">
                <a16:creationId xmlns:a16="http://schemas.microsoft.com/office/drawing/2014/main" id="{FEA22597-A270-4BCB-AC8C-8AD75ADBF147}"/>
              </a:ext>
            </a:extLst>
          </p:cNvPr>
          <p:cNvSpPr>
            <a:spLocks noGrp="1"/>
          </p:cNvSpPr>
          <p:nvPr>
            <p:ph type="body" sz="quarter" idx="20" hasCustomPrompt="1"/>
          </p:nvPr>
        </p:nvSpPr>
        <p:spPr>
          <a:xfrm>
            <a:off x="6199076" y="1828512"/>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4" name="Text Placeholder 21">
            <a:extLst>
              <a:ext uri="{FF2B5EF4-FFF2-40B4-BE49-F238E27FC236}">
                <a16:creationId xmlns:a16="http://schemas.microsoft.com/office/drawing/2014/main" id="{C9954B38-B9C9-4C63-91DE-6E9B9E91DF6E}"/>
              </a:ext>
            </a:extLst>
          </p:cNvPr>
          <p:cNvSpPr>
            <a:spLocks noGrp="1"/>
          </p:cNvSpPr>
          <p:nvPr>
            <p:ph type="body" sz="quarter" idx="21" hasCustomPrompt="1"/>
          </p:nvPr>
        </p:nvSpPr>
        <p:spPr>
          <a:xfrm>
            <a:off x="6199076" y="2144871"/>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31" name="Text Placeholder 2">
            <a:extLst>
              <a:ext uri="{FF2B5EF4-FFF2-40B4-BE49-F238E27FC236}">
                <a16:creationId xmlns:a16="http://schemas.microsoft.com/office/drawing/2014/main" id="{A9DB1E0A-BAF5-4F9A-BFD5-2A8E703E17D5}"/>
              </a:ext>
            </a:extLst>
          </p:cNvPr>
          <p:cNvSpPr>
            <a:spLocks noGrp="1"/>
          </p:cNvSpPr>
          <p:nvPr>
            <p:ph type="body" sz="quarter" idx="18" hasCustomPrompt="1"/>
          </p:nvPr>
        </p:nvSpPr>
        <p:spPr>
          <a:xfrm>
            <a:off x="731634" y="4764096"/>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2" name="Text Placeholder 21">
            <a:extLst>
              <a:ext uri="{FF2B5EF4-FFF2-40B4-BE49-F238E27FC236}">
                <a16:creationId xmlns:a16="http://schemas.microsoft.com/office/drawing/2014/main" id="{6645C2B3-134F-43CE-9A22-A7FEECCC01A2}"/>
              </a:ext>
            </a:extLst>
          </p:cNvPr>
          <p:cNvSpPr>
            <a:spLocks noGrp="1"/>
          </p:cNvSpPr>
          <p:nvPr>
            <p:ph type="body" sz="quarter" idx="19" hasCustomPrompt="1"/>
          </p:nvPr>
        </p:nvSpPr>
        <p:spPr>
          <a:xfrm>
            <a:off x="731634" y="5080455"/>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27" name="Text Placeholder 2">
            <a:extLst>
              <a:ext uri="{FF2B5EF4-FFF2-40B4-BE49-F238E27FC236}">
                <a16:creationId xmlns:a16="http://schemas.microsoft.com/office/drawing/2014/main" id="{B6249EE3-A0EB-46F5-8250-3D7D56B8493F}"/>
              </a:ext>
            </a:extLst>
          </p:cNvPr>
          <p:cNvSpPr>
            <a:spLocks noGrp="1"/>
          </p:cNvSpPr>
          <p:nvPr>
            <p:ph type="body" sz="quarter" idx="16" hasCustomPrompt="1"/>
          </p:nvPr>
        </p:nvSpPr>
        <p:spPr>
          <a:xfrm>
            <a:off x="731634" y="3290549"/>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8" name="Text Placeholder 21">
            <a:extLst>
              <a:ext uri="{FF2B5EF4-FFF2-40B4-BE49-F238E27FC236}">
                <a16:creationId xmlns:a16="http://schemas.microsoft.com/office/drawing/2014/main" id="{27CE55F7-0877-45D7-9D96-7F7FEE3BC3E3}"/>
              </a:ext>
            </a:extLst>
          </p:cNvPr>
          <p:cNvSpPr>
            <a:spLocks noGrp="1"/>
          </p:cNvSpPr>
          <p:nvPr>
            <p:ph type="body" sz="quarter" idx="17" hasCustomPrompt="1"/>
          </p:nvPr>
        </p:nvSpPr>
        <p:spPr>
          <a:xfrm>
            <a:off x="731634" y="3606908"/>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26" name="Text Placeholder 2">
            <a:extLst>
              <a:ext uri="{FF2B5EF4-FFF2-40B4-BE49-F238E27FC236}">
                <a16:creationId xmlns:a16="http://schemas.microsoft.com/office/drawing/2014/main" id="{6E796ECC-838F-46AD-A59E-718DA371083D}"/>
              </a:ext>
            </a:extLst>
          </p:cNvPr>
          <p:cNvSpPr>
            <a:spLocks noGrp="1"/>
          </p:cNvSpPr>
          <p:nvPr>
            <p:ph type="body" sz="quarter" idx="12" hasCustomPrompt="1"/>
          </p:nvPr>
        </p:nvSpPr>
        <p:spPr>
          <a:xfrm>
            <a:off x="731634" y="1828512"/>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5" name="Text Placeholder 21">
            <a:extLst>
              <a:ext uri="{FF2B5EF4-FFF2-40B4-BE49-F238E27FC236}">
                <a16:creationId xmlns:a16="http://schemas.microsoft.com/office/drawing/2014/main" id="{4D05C770-5118-44DB-BF81-DF25B1F6961C}"/>
              </a:ext>
            </a:extLst>
          </p:cNvPr>
          <p:cNvSpPr>
            <a:spLocks noGrp="1"/>
          </p:cNvSpPr>
          <p:nvPr>
            <p:ph type="body" sz="quarter" idx="15" hasCustomPrompt="1"/>
          </p:nvPr>
        </p:nvSpPr>
        <p:spPr>
          <a:xfrm>
            <a:off x="731634" y="2144871"/>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99082" y="665600"/>
            <a:ext cx="6048141"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sub-headings</a:t>
            </a:r>
          </a:p>
        </p:txBody>
      </p:sp>
    </p:spTree>
    <p:extLst>
      <p:ext uri="{BB962C8B-B14F-4D97-AF65-F5344CB8AC3E}">
        <p14:creationId xmlns:p14="http://schemas.microsoft.com/office/powerpoint/2010/main" val="1900147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in title icon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C111ED0-216F-4DA8-AE9D-E24A9332CC06}"/>
              </a:ext>
            </a:extLst>
          </p:cNvPr>
          <p:cNvSpPr/>
          <p:nvPr userDrawn="1"/>
        </p:nvSpPr>
        <p:spPr>
          <a:xfrm>
            <a:off x="8281850" y="0"/>
            <a:ext cx="3910149"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21">
            <a:extLst>
              <a:ext uri="{FF2B5EF4-FFF2-40B4-BE49-F238E27FC236}">
                <a16:creationId xmlns:a16="http://schemas.microsoft.com/office/drawing/2014/main" id="{27CE55F7-0877-45D7-9D96-7F7FEE3BC3E3}"/>
              </a:ext>
            </a:extLst>
          </p:cNvPr>
          <p:cNvSpPr>
            <a:spLocks noGrp="1"/>
          </p:cNvSpPr>
          <p:nvPr>
            <p:ph type="body" sz="quarter" idx="17" hasCustomPrompt="1"/>
          </p:nvPr>
        </p:nvSpPr>
        <p:spPr>
          <a:xfrm>
            <a:off x="8891452" y="1711271"/>
            <a:ext cx="2739830" cy="1103312"/>
          </a:xfrm>
        </p:spPr>
        <p:txBody>
          <a:bodyPr>
            <a:noAutofit/>
          </a:bodyPr>
          <a:lstStyle>
            <a:lvl1pPr marL="0" indent="0">
              <a:spcAft>
                <a:spcPts val="600"/>
              </a:spcAft>
              <a:buFont typeface="Arial" panose="020B0604020202020204" pitchFamily="34" charset="0"/>
              <a:buNone/>
              <a:defRPr sz="1600"/>
            </a:lvl1pPr>
          </a:lstStyle>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endParaRPr lang="en-GB" sz="1400" dirty="0">
              <a:solidFill>
                <a:srgbClr val="5B686E"/>
              </a:solidFill>
              <a:latin typeface="Co Text Light" panose="020B0303060202020204" pitchFamily="34" charset="0"/>
              <a:cs typeface="Co Text Light" panose="020B0303060202020204" pitchFamily="34" charset="0"/>
            </a:endParaRPr>
          </a:p>
        </p:txBody>
      </p:sp>
      <p:sp>
        <p:nvSpPr>
          <p:cNvPr id="51" name="Text Placeholder 2">
            <a:extLst>
              <a:ext uri="{FF2B5EF4-FFF2-40B4-BE49-F238E27FC236}">
                <a16:creationId xmlns:a16="http://schemas.microsoft.com/office/drawing/2014/main" id="{6E5C9AFE-C2C7-4843-9F65-28F4551CA40B}"/>
              </a:ext>
            </a:extLst>
          </p:cNvPr>
          <p:cNvSpPr>
            <a:spLocks noGrp="1"/>
          </p:cNvSpPr>
          <p:nvPr>
            <p:ph type="body" sz="quarter" idx="35" hasCustomPrompt="1"/>
          </p:nvPr>
        </p:nvSpPr>
        <p:spPr>
          <a:xfrm>
            <a:off x="5803636" y="4760187"/>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52" name="Text Placeholder 2">
            <a:extLst>
              <a:ext uri="{FF2B5EF4-FFF2-40B4-BE49-F238E27FC236}">
                <a16:creationId xmlns:a16="http://schemas.microsoft.com/office/drawing/2014/main" id="{EDF47AD7-37CF-4DCC-99C1-34E7737ADF0C}"/>
              </a:ext>
            </a:extLst>
          </p:cNvPr>
          <p:cNvSpPr>
            <a:spLocks noGrp="1"/>
          </p:cNvSpPr>
          <p:nvPr>
            <p:ph type="body" sz="quarter" idx="36" hasCustomPrompt="1"/>
          </p:nvPr>
        </p:nvSpPr>
        <p:spPr>
          <a:xfrm>
            <a:off x="5803278" y="5200726"/>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5" name="Text Placeholder 2">
            <a:extLst>
              <a:ext uri="{FF2B5EF4-FFF2-40B4-BE49-F238E27FC236}">
                <a16:creationId xmlns:a16="http://schemas.microsoft.com/office/drawing/2014/main" id="{FCFF7CF2-3E8B-4E79-845F-5F4775BE2527}"/>
              </a:ext>
            </a:extLst>
          </p:cNvPr>
          <p:cNvSpPr>
            <a:spLocks noGrp="1"/>
          </p:cNvSpPr>
          <p:nvPr>
            <p:ph type="body" sz="quarter" idx="29" hasCustomPrompt="1"/>
          </p:nvPr>
        </p:nvSpPr>
        <p:spPr>
          <a:xfrm>
            <a:off x="5803278" y="1866522"/>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46" name="Text Placeholder 2">
            <a:extLst>
              <a:ext uri="{FF2B5EF4-FFF2-40B4-BE49-F238E27FC236}">
                <a16:creationId xmlns:a16="http://schemas.microsoft.com/office/drawing/2014/main" id="{EDD0613B-9F9C-4E57-AFFA-4DDAE3BFB147}"/>
              </a:ext>
            </a:extLst>
          </p:cNvPr>
          <p:cNvSpPr>
            <a:spLocks noGrp="1"/>
          </p:cNvSpPr>
          <p:nvPr>
            <p:ph type="body" sz="quarter" idx="30" hasCustomPrompt="1"/>
          </p:nvPr>
        </p:nvSpPr>
        <p:spPr>
          <a:xfrm>
            <a:off x="5802920" y="2307061"/>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3" name="Text Placeholder 2">
            <a:extLst>
              <a:ext uri="{FF2B5EF4-FFF2-40B4-BE49-F238E27FC236}">
                <a16:creationId xmlns:a16="http://schemas.microsoft.com/office/drawing/2014/main" id="{42AA5C2E-EA2F-4488-AD05-BB57CA8B5565}"/>
              </a:ext>
            </a:extLst>
          </p:cNvPr>
          <p:cNvSpPr>
            <a:spLocks noGrp="1"/>
          </p:cNvSpPr>
          <p:nvPr>
            <p:ph type="body" sz="quarter" idx="27" hasCustomPrompt="1"/>
          </p:nvPr>
        </p:nvSpPr>
        <p:spPr>
          <a:xfrm>
            <a:off x="3164869" y="1866522"/>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44" name="Text Placeholder 2">
            <a:extLst>
              <a:ext uri="{FF2B5EF4-FFF2-40B4-BE49-F238E27FC236}">
                <a16:creationId xmlns:a16="http://schemas.microsoft.com/office/drawing/2014/main" id="{B8B9B9AA-F3AB-4C3B-96FF-EA3A11E9FEE3}"/>
              </a:ext>
            </a:extLst>
          </p:cNvPr>
          <p:cNvSpPr>
            <a:spLocks noGrp="1"/>
          </p:cNvSpPr>
          <p:nvPr>
            <p:ph type="body" sz="quarter" idx="28" hasCustomPrompt="1"/>
          </p:nvPr>
        </p:nvSpPr>
        <p:spPr>
          <a:xfrm>
            <a:off x="3164511" y="2307061"/>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26" name="Text Placeholder 2">
            <a:extLst>
              <a:ext uri="{FF2B5EF4-FFF2-40B4-BE49-F238E27FC236}">
                <a16:creationId xmlns:a16="http://schemas.microsoft.com/office/drawing/2014/main" id="{6E796ECC-838F-46AD-A59E-718DA371083D}"/>
              </a:ext>
            </a:extLst>
          </p:cNvPr>
          <p:cNvSpPr>
            <a:spLocks noGrp="1"/>
          </p:cNvSpPr>
          <p:nvPr>
            <p:ph type="body" sz="quarter" idx="12" hasCustomPrompt="1"/>
          </p:nvPr>
        </p:nvSpPr>
        <p:spPr>
          <a:xfrm>
            <a:off x="560719" y="1866522"/>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pic>
        <p:nvPicPr>
          <p:cNvPr id="19" name="Picture 18" descr="Icon&#10;&#10;Description automatically generated">
            <a:extLst>
              <a:ext uri="{FF2B5EF4-FFF2-40B4-BE49-F238E27FC236}">
                <a16:creationId xmlns:a16="http://schemas.microsoft.com/office/drawing/2014/main" id="{E3125AF7-F170-4FCF-AB88-342387A7B2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27927" y="546463"/>
            <a:ext cx="1077219" cy="1077219"/>
          </a:xfrm>
          <a:prstGeom prst="rect">
            <a:avLst/>
          </a:prstGeom>
        </p:spPr>
      </p:pic>
      <p:pic>
        <p:nvPicPr>
          <p:cNvPr id="20" name="Picture 19" descr="Icon&#10;&#10;Description automatically generated">
            <a:extLst>
              <a:ext uri="{FF2B5EF4-FFF2-40B4-BE49-F238E27FC236}">
                <a16:creationId xmlns:a16="http://schemas.microsoft.com/office/drawing/2014/main" id="{2E907D1B-4E94-4068-9C3B-1557D4E282E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9719" y="3437707"/>
            <a:ext cx="1077220" cy="1077220"/>
          </a:xfrm>
          <a:prstGeom prst="rect">
            <a:avLst/>
          </a:prstGeom>
        </p:spPr>
      </p:pic>
      <p:pic>
        <p:nvPicPr>
          <p:cNvPr id="21" name="Picture 20" descr="Icon&#10;&#10;Description automatically generated">
            <a:extLst>
              <a:ext uri="{FF2B5EF4-FFF2-40B4-BE49-F238E27FC236}">
                <a16:creationId xmlns:a16="http://schemas.microsoft.com/office/drawing/2014/main" id="{9DD818CD-ADF8-4802-A666-6FA49A1DA4C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05970" y="3437705"/>
            <a:ext cx="1077221" cy="1077221"/>
          </a:xfrm>
          <a:prstGeom prst="rect">
            <a:avLst/>
          </a:prstGeom>
        </p:spPr>
      </p:pic>
      <p:pic>
        <p:nvPicPr>
          <p:cNvPr id="22" name="Picture 21" descr="Icon&#10;&#10;Description automatically generated">
            <a:extLst>
              <a:ext uri="{FF2B5EF4-FFF2-40B4-BE49-F238E27FC236}">
                <a16:creationId xmlns:a16="http://schemas.microsoft.com/office/drawing/2014/main" id="{FE7118D9-44ED-48F0-8615-8CF5EC3D6EC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222222" y="3432001"/>
            <a:ext cx="1082925" cy="1082925"/>
          </a:xfrm>
          <a:prstGeom prst="rect">
            <a:avLst/>
          </a:prstGeom>
        </p:spPr>
      </p:pic>
      <p:pic>
        <p:nvPicPr>
          <p:cNvPr id="24" name="Picture 23" descr="Icon&#10;&#10;Description automatically generated">
            <a:extLst>
              <a:ext uri="{FF2B5EF4-FFF2-40B4-BE49-F238E27FC236}">
                <a16:creationId xmlns:a16="http://schemas.microsoft.com/office/drawing/2014/main" id="{01FED19A-F965-4D78-A80D-09C9F959748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89720" y="546463"/>
            <a:ext cx="1077219" cy="1077219"/>
          </a:xfrm>
          <a:prstGeom prst="rect">
            <a:avLst/>
          </a:prstGeom>
        </p:spPr>
      </p:pic>
      <p:pic>
        <p:nvPicPr>
          <p:cNvPr id="29" name="Picture 28" descr="Icon&#10;&#10;Description automatically generated">
            <a:extLst>
              <a:ext uri="{FF2B5EF4-FFF2-40B4-BE49-F238E27FC236}">
                <a16:creationId xmlns:a16="http://schemas.microsoft.com/office/drawing/2014/main" id="{E408E787-9AE8-45E8-943C-8AAB9F71D0E9}"/>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605973" y="546463"/>
            <a:ext cx="1077219" cy="1077219"/>
          </a:xfrm>
          <a:prstGeom prst="rect">
            <a:avLst/>
          </a:prstGeom>
        </p:spPr>
      </p:pic>
      <p:sp>
        <p:nvSpPr>
          <p:cNvPr id="3" name="Text Placeholder 2">
            <a:extLst>
              <a:ext uri="{FF2B5EF4-FFF2-40B4-BE49-F238E27FC236}">
                <a16:creationId xmlns:a16="http://schemas.microsoft.com/office/drawing/2014/main" id="{A4878DEE-CEC5-4CF5-ADD3-061A8AA09EE1}"/>
              </a:ext>
            </a:extLst>
          </p:cNvPr>
          <p:cNvSpPr>
            <a:spLocks noGrp="1"/>
          </p:cNvSpPr>
          <p:nvPr>
            <p:ph type="body" sz="quarter" idx="26" hasCustomPrompt="1"/>
          </p:nvPr>
        </p:nvSpPr>
        <p:spPr>
          <a:xfrm>
            <a:off x="560361" y="2307061"/>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7" name="Text Placeholder 2">
            <a:extLst>
              <a:ext uri="{FF2B5EF4-FFF2-40B4-BE49-F238E27FC236}">
                <a16:creationId xmlns:a16="http://schemas.microsoft.com/office/drawing/2014/main" id="{E73976F9-77C1-4E59-B71A-C09D4CA13441}"/>
              </a:ext>
            </a:extLst>
          </p:cNvPr>
          <p:cNvSpPr>
            <a:spLocks noGrp="1"/>
          </p:cNvSpPr>
          <p:nvPr>
            <p:ph type="body" sz="quarter" idx="31" hasCustomPrompt="1"/>
          </p:nvPr>
        </p:nvSpPr>
        <p:spPr>
          <a:xfrm>
            <a:off x="560719" y="4757859"/>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48" name="Text Placeholder 2">
            <a:extLst>
              <a:ext uri="{FF2B5EF4-FFF2-40B4-BE49-F238E27FC236}">
                <a16:creationId xmlns:a16="http://schemas.microsoft.com/office/drawing/2014/main" id="{B10510E7-D804-47D4-B347-EFDEED75D17A}"/>
              </a:ext>
            </a:extLst>
          </p:cNvPr>
          <p:cNvSpPr>
            <a:spLocks noGrp="1"/>
          </p:cNvSpPr>
          <p:nvPr>
            <p:ph type="body" sz="quarter" idx="32" hasCustomPrompt="1"/>
          </p:nvPr>
        </p:nvSpPr>
        <p:spPr>
          <a:xfrm>
            <a:off x="560361" y="5198398"/>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9" name="Text Placeholder 2">
            <a:extLst>
              <a:ext uri="{FF2B5EF4-FFF2-40B4-BE49-F238E27FC236}">
                <a16:creationId xmlns:a16="http://schemas.microsoft.com/office/drawing/2014/main" id="{02BBB5EF-9FD8-4A3A-BE3B-DA10E8BE0769}"/>
              </a:ext>
            </a:extLst>
          </p:cNvPr>
          <p:cNvSpPr>
            <a:spLocks noGrp="1"/>
          </p:cNvSpPr>
          <p:nvPr>
            <p:ph type="body" sz="quarter" idx="33" hasCustomPrompt="1"/>
          </p:nvPr>
        </p:nvSpPr>
        <p:spPr>
          <a:xfrm>
            <a:off x="3167468" y="4757859"/>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50" name="Text Placeholder 2">
            <a:extLst>
              <a:ext uri="{FF2B5EF4-FFF2-40B4-BE49-F238E27FC236}">
                <a16:creationId xmlns:a16="http://schemas.microsoft.com/office/drawing/2014/main" id="{52BEEFED-D6E2-46AC-80EF-CE082749A282}"/>
              </a:ext>
            </a:extLst>
          </p:cNvPr>
          <p:cNvSpPr>
            <a:spLocks noGrp="1"/>
          </p:cNvSpPr>
          <p:nvPr>
            <p:ph type="body" sz="quarter" idx="34" hasCustomPrompt="1"/>
          </p:nvPr>
        </p:nvSpPr>
        <p:spPr>
          <a:xfrm>
            <a:off x="3167110" y="5198398"/>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8891452" y="681941"/>
            <a:ext cx="2478639"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Main title icon slide</a:t>
            </a:r>
          </a:p>
        </p:txBody>
      </p:sp>
    </p:spTree>
    <p:extLst>
      <p:ext uri="{BB962C8B-B14F-4D97-AF65-F5344CB8AC3E}">
        <p14:creationId xmlns:p14="http://schemas.microsoft.com/office/powerpoint/2010/main" val="648123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py in boxes">
    <p:spTree>
      <p:nvGrpSpPr>
        <p:cNvPr id="1" name=""/>
        <p:cNvGrpSpPr/>
        <p:nvPr/>
      </p:nvGrpSpPr>
      <p:grpSpPr>
        <a:xfrm>
          <a:off x="0" y="0"/>
          <a:ext cx="0" cy="0"/>
          <a:chOff x="0" y="0"/>
          <a:chExt cx="0" cy="0"/>
        </a:xfrm>
      </p:grpSpPr>
      <p:sp>
        <p:nvSpPr>
          <p:cNvPr id="35" name="Text Placeholder 21">
            <a:extLst>
              <a:ext uri="{FF2B5EF4-FFF2-40B4-BE49-F238E27FC236}">
                <a16:creationId xmlns:a16="http://schemas.microsoft.com/office/drawing/2014/main" id="{0481DFC1-11AA-4955-83BC-035EBF862D09}"/>
              </a:ext>
            </a:extLst>
          </p:cNvPr>
          <p:cNvSpPr>
            <a:spLocks noGrp="1"/>
          </p:cNvSpPr>
          <p:nvPr>
            <p:ph type="body" sz="quarter" idx="28" hasCustomPrompt="1"/>
          </p:nvPr>
        </p:nvSpPr>
        <p:spPr>
          <a:xfrm>
            <a:off x="8478148" y="2463844"/>
            <a:ext cx="3078557" cy="2855847"/>
          </a:xfrm>
        </p:spPr>
        <p:txBody>
          <a:bodyPr/>
          <a:lstStyle>
            <a:lvl1pPr marL="0" indent="0">
              <a:spcAft>
                <a:spcPts val="600"/>
              </a:spcAft>
              <a:buFont typeface="Arial" panose="020B0604020202020204" pitchFamily="34" charset="0"/>
              <a:buNone/>
              <a:defRPr/>
            </a:lvl1pPr>
          </a:lstStyle>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 </a:t>
            </a: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vel. </a:t>
            </a:r>
          </a:p>
          <a:p>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p>
        </p:txBody>
      </p:sp>
      <p:sp>
        <p:nvSpPr>
          <p:cNvPr id="36" name="Text Placeholder 2">
            <a:extLst>
              <a:ext uri="{FF2B5EF4-FFF2-40B4-BE49-F238E27FC236}">
                <a16:creationId xmlns:a16="http://schemas.microsoft.com/office/drawing/2014/main" id="{59CEC101-28FB-4604-93F9-DC224B7C01BA}"/>
              </a:ext>
            </a:extLst>
          </p:cNvPr>
          <p:cNvSpPr>
            <a:spLocks noGrp="1"/>
          </p:cNvSpPr>
          <p:nvPr>
            <p:ph type="body" sz="quarter" idx="29" hasCustomPrompt="1"/>
          </p:nvPr>
        </p:nvSpPr>
        <p:spPr>
          <a:xfrm>
            <a:off x="8478149" y="1953266"/>
            <a:ext cx="3078556" cy="342900"/>
          </a:xfrm>
        </p:spPr>
        <p:txBody>
          <a:bodyPr>
            <a:normAutofit/>
          </a:bodyPr>
          <a:lstStyle>
            <a:lvl1pPr marL="0" indent="0">
              <a:buNone/>
              <a:defRPr sz="1600">
                <a:solidFill>
                  <a:srgbClr val="5B686E"/>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9" name="Text Placeholder 21">
            <a:extLst>
              <a:ext uri="{FF2B5EF4-FFF2-40B4-BE49-F238E27FC236}">
                <a16:creationId xmlns:a16="http://schemas.microsoft.com/office/drawing/2014/main" id="{338F1C80-4514-4FEF-90F0-2FCE9F6998A4}"/>
              </a:ext>
            </a:extLst>
          </p:cNvPr>
          <p:cNvSpPr>
            <a:spLocks noGrp="1"/>
          </p:cNvSpPr>
          <p:nvPr>
            <p:ph type="body" sz="quarter" idx="26" hasCustomPrompt="1"/>
          </p:nvPr>
        </p:nvSpPr>
        <p:spPr>
          <a:xfrm>
            <a:off x="4721413" y="2463844"/>
            <a:ext cx="3078557" cy="2855847"/>
          </a:xfrm>
        </p:spPr>
        <p:txBody>
          <a:bodyPr/>
          <a:lstStyle>
            <a:lvl1pPr marL="0" indent="0">
              <a:spcAft>
                <a:spcPts val="600"/>
              </a:spcAft>
              <a:buFont typeface="Arial" panose="020B0604020202020204" pitchFamily="34" charset="0"/>
              <a:buNone/>
              <a:defRPr/>
            </a:lvl1pPr>
          </a:lstStyle>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 </a:t>
            </a: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vel. </a:t>
            </a:r>
          </a:p>
          <a:p>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p>
        </p:txBody>
      </p:sp>
      <p:sp>
        <p:nvSpPr>
          <p:cNvPr id="30" name="Text Placeholder 2">
            <a:extLst>
              <a:ext uri="{FF2B5EF4-FFF2-40B4-BE49-F238E27FC236}">
                <a16:creationId xmlns:a16="http://schemas.microsoft.com/office/drawing/2014/main" id="{E899A974-94A6-4A1A-AEE8-AFC2D292CEF0}"/>
              </a:ext>
            </a:extLst>
          </p:cNvPr>
          <p:cNvSpPr>
            <a:spLocks noGrp="1"/>
          </p:cNvSpPr>
          <p:nvPr>
            <p:ph type="body" sz="quarter" idx="27" hasCustomPrompt="1"/>
          </p:nvPr>
        </p:nvSpPr>
        <p:spPr>
          <a:xfrm>
            <a:off x="4721414" y="1953266"/>
            <a:ext cx="3078556" cy="342900"/>
          </a:xfrm>
        </p:spPr>
        <p:txBody>
          <a:bodyPr>
            <a:normAutofit/>
          </a:bodyPr>
          <a:lstStyle>
            <a:lvl1pPr marL="0" indent="0">
              <a:buNone/>
              <a:defRPr sz="1600">
                <a:solidFill>
                  <a:srgbClr val="5B686E"/>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5" name="Text Placeholder 21">
            <a:extLst>
              <a:ext uri="{FF2B5EF4-FFF2-40B4-BE49-F238E27FC236}">
                <a16:creationId xmlns:a16="http://schemas.microsoft.com/office/drawing/2014/main" id="{4D05C770-5118-44DB-BF81-DF25B1F6961C}"/>
              </a:ext>
            </a:extLst>
          </p:cNvPr>
          <p:cNvSpPr>
            <a:spLocks noGrp="1"/>
          </p:cNvSpPr>
          <p:nvPr>
            <p:ph type="body" sz="quarter" idx="15" hasCustomPrompt="1"/>
          </p:nvPr>
        </p:nvSpPr>
        <p:spPr>
          <a:xfrm>
            <a:off x="938047" y="2463844"/>
            <a:ext cx="3078557" cy="2855847"/>
          </a:xfrm>
        </p:spPr>
        <p:txBody>
          <a:bodyPr/>
          <a:lstStyle>
            <a:lvl1pPr marL="0" indent="0">
              <a:spcAft>
                <a:spcPts val="600"/>
              </a:spcAft>
              <a:buFont typeface="Arial" panose="020B0604020202020204" pitchFamily="34" charset="0"/>
              <a:buNone/>
              <a:defRPr/>
            </a:lvl1pPr>
          </a:lstStyle>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 </a:t>
            </a: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vel. </a:t>
            </a:r>
          </a:p>
          <a:p>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p>
        </p:txBody>
      </p:sp>
      <p:sp>
        <p:nvSpPr>
          <p:cNvPr id="26" name="Text Placeholder 2">
            <a:extLst>
              <a:ext uri="{FF2B5EF4-FFF2-40B4-BE49-F238E27FC236}">
                <a16:creationId xmlns:a16="http://schemas.microsoft.com/office/drawing/2014/main" id="{6E796ECC-838F-46AD-A59E-718DA371083D}"/>
              </a:ext>
            </a:extLst>
          </p:cNvPr>
          <p:cNvSpPr>
            <a:spLocks noGrp="1"/>
          </p:cNvSpPr>
          <p:nvPr>
            <p:ph type="body" sz="quarter" idx="12" hasCustomPrompt="1"/>
          </p:nvPr>
        </p:nvSpPr>
        <p:spPr>
          <a:xfrm>
            <a:off x="938048" y="1953266"/>
            <a:ext cx="3078556" cy="342900"/>
          </a:xfrm>
        </p:spPr>
        <p:txBody>
          <a:bodyPr>
            <a:normAutofit/>
          </a:bodyPr>
          <a:lstStyle>
            <a:lvl1pPr marL="0" indent="0">
              <a:buNone/>
              <a:defRPr sz="1600">
                <a:solidFill>
                  <a:srgbClr val="5B686E"/>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12741" y="680265"/>
            <a:ext cx="6048141" cy="553998"/>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in boxes</a:t>
            </a:r>
          </a:p>
        </p:txBody>
      </p:sp>
      <p:sp>
        <p:nvSpPr>
          <p:cNvPr id="16" name="TextBox 15">
            <a:extLst>
              <a:ext uri="{FF2B5EF4-FFF2-40B4-BE49-F238E27FC236}">
                <a16:creationId xmlns:a16="http://schemas.microsoft.com/office/drawing/2014/main" id="{6599B7F9-45F2-4236-8FAE-4B91F0B46845}"/>
              </a:ext>
            </a:extLst>
          </p:cNvPr>
          <p:cNvSpPr txBox="1"/>
          <p:nvPr userDrawn="1"/>
        </p:nvSpPr>
        <p:spPr>
          <a:xfrm>
            <a:off x="612741" y="680265"/>
            <a:ext cx="5483259" cy="553998"/>
          </a:xfrm>
          <a:prstGeom prst="rect">
            <a:avLst/>
          </a:prstGeom>
          <a:noFill/>
        </p:spPr>
        <p:txBody>
          <a:bodyPr wrap="square" rtlCol="0">
            <a:spAutoFit/>
          </a:bodyPr>
          <a:lstStyle/>
          <a:p>
            <a:r>
              <a:rPr lang="en-US" sz="3000" dirty="0">
                <a:solidFill>
                  <a:srgbClr val="5B686E"/>
                </a:solidFill>
                <a:latin typeface="Co Text Light" panose="020B0303060202020204" pitchFamily="34" charset="0"/>
                <a:cs typeface="Co Text Light" panose="020B0303060202020204" pitchFamily="34" charset="0"/>
              </a:rPr>
              <a:t>Copy in boxes</a:t>
            </a:r>
          </a:p>
        </p:txBody>
      </p:sp>
    </p:spTree>
    <p:extLst>
      <p:ext uri="{BB962C8B-B14F-4D97-AF65-F5344CB8AC3E}">
        <p14:creationId xmlns:p14="http://schemas.microsoft.com/office/powerpoint/2010/main" val="1905771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for table">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6CC5AB43-FF40-498D-B982-0A880FB7BA0F}"/>
              </a:ext>
            </a:extLst>
          </p:cNvPr>
          <p:cNvSpPr/>
          <p:nvPr userDrawn="1"/>
        </p:nvSpPr>
        <p:spPr>
          <a:xfrm>
            <a:off x="9754403" y="341101"/>
            <a:ext cx="1822968" cy="1822968"/>
          </a:xfrm>
          <a:prstGeom prst="ellipse">
            <a:avLst/>
          </a:prstGeom>
          <a:solidFill>
            <a:srgbClr val="E94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08E61197-5EFD-4ED6-B853-72BD1D2A05DF}"/>
              </a:ext>
            </a:extLst>
          </p:cNvPr>
          <p:cNvSpPr>
            <a:spLocks noGrp="1"/>
          </p:cNvSpPr>
          <p:nvPr>
            <p:ph type="body" sz="quarter" idx="12" hasCustomPrompt="1"/>
          </p:nvPr>
        </p:nvSpPr>
        <p:spPr>
          <a:xfrm>
            <a:off x="9996344" y="746830"/>
            <a:ext cx="1555215" cy="1093761"/>
          </a:xfrm>
        </p:spPr>
        <p:txBody>
          <a:bodyPr>
            <a:noAutofit/>
          </a:bodyPr>
          <a:lstStyle>
            <a:lvl1pPr marL="0" indent="0">
              <a:spcBef>
                <a:spcPts val="0"/>
              </a:spcBef>
              <a:spcAft>
                <a:spcPts val="0"/>
              </a:spcAft>
              <a:buNone/>
              <a:defRPr sz="1400">
                <a:solidFill>
                  <a:schemeClr val="bg1"/>
                </a:solidFill>
                <a:latin typeface="+mj-lt"/>
              </a:defRPr>
            </a:lvl1pPr>
          </a:lstStyle>
          <a:p>
            <a:pPr>
              <a:spcAft>
                <a:spcPts val="200"/>
              </a:spcAft>
            </a:pPr>
            <a:r>
              <a:rPr lang="en-GB" sz="1400" dirty="0">
                <a:solidFill>
                  <a:schemeClr val="bg1"/>
                </a:solidFill>
                <a:latin typeface="Co Text Light" panose="020B0303060202020204" pitchFamily="34" charset="0"/>
                <a:cs typeface="Co Text Light" panose="020B0303060202020204" pitchFamily="34" charset="0"/>
              </a:rPr>
              <a:t>Lorem ipsum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dolor</a:t>
            </a:r>
            <a:r>
              <a:rPr lang="en-GB" sz="1400" dirty="0">
                <a:solidFill>
                  <a:schemeClr val="bg1"/>
                </a:solidFill>
                <a:latin typeface="Co Text Light" panose="020B0303060202020204" pitchFamily="34" charset="0"/>
                <a:cs typeface="Co Text Light" panose="020B0303060202020204" pitchFamily="34" charset="0"/>
              </a:rPr>
              <a:t> sit </a:t>
            </a:r>
            <a:r>
              <a:rPr lang="en-GB" sz="1400" dirty="0" err="1">
                <a:solidFill>
                  <a:schemeClr val="bg1"/>
                </a:solidFill>
                <a:latin typeface="Co Text Light" panose="020B0303060202020204" pitchFamily="34" charset="0"/>
                <a:cs typeface="Co Text Light" panose="020B0303060202020204" pitchFamily="34" charset="0"/>
              </a:rPr>
              <a:t>amet</a:t>
            </a:r>
            <a:r>
              <a:rPr lang="en-GB" sz="1400" dirty="0">
                <a:solidFill>
                  <a:schemeClr val="bg1"/>
                </a:solidFill>
                <a:latin typeface="Co Text Light" panose="020B0303060202020204" pitchFamily="34" charset="0"/>
                <a:cs typeface="Co Text Light" panose="020B0303060202020204" pitchFamily="34" charset="0"/>
              </a:rPr>
              <a:t>,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consectetur</a:t>
            </a:r>
            <a:r>
              <a:rPr lang="en-GB" sz="1400" dirty="0">
                <a:solidFill>
                  <a:schemeClr val="bg1"/>
                </a:solidFill>
                <a:latin typeface="Co Text Light" panose="020B0303060202020204" pitchFamily="34" charset="0"/>
                <a:cs typeface="Co Text Light" panose="020B0303060202020204" pitchFamily="34" charset="0"/>
              </a:rPr>
              <a:t>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adipiscing</a:t>
            </a:r>
            <a:r>
              <a:rPr lang="en-GB" sz="1400" dirty="0">
                <a:solidFill>
                  <a:schemeClr val="bg1"/>
                </a:solidFill>
                <a:latin typeface="Co Text Light" panose="020B0303060202020204" pitchFamily="34" charset="0"/>
                <a:cs typeface="Co Text Light" panose="020B0303060202020204" pitchFamily="34" charset="0"/>
              </a:rPr>
              <a:t> </a:t>
            </a:r>
            <a:r>
              <a:rPr lang="en-GB" sz="1400" dirty="0" err="1">
                <a:solidFill>
                  <a:schemeClr val="bg1"/>
                </a:solidFill>
                <a:latin typeface="Co Text Light" panose="020B0303060202020204" pitchFamily="34" charset="0"/>
                <a:cs typeface="Co Text Light" panose="020B0303060202020204" pitchFamily="34" charset="0"/>
              </a:rPr>
              <a:t>elit</a:t>
            </a:r>
            <a:r>
              <a:rPr lang="en-GB" sz="1400" dirty="0">
                <a:solidFill>
                  <a:schemeClr val="bg1"/>
                </a:solidFill>
                <a:latin typeface="Co Text Light" panose="020B0303060202020204" pitchFamily="34" charset="0"/>
                <a:cs typeface="Co Text Light" panose="020B0303060202020204" pitchFamily="34" charset="0"/>
              </a:rPr>
              <a:t>.</a:t>
            </a:r>
          </a:p>
        </p:txBody>
      </p:sp>
      <p:sp>
        <p:nvSpPr>
          <p:cNvPr id="13" name="Subtitle 2">
            <a:extLst>
              <a:ext uri="{FF2B5EF4-FFF2-40B4-BE49-F238E27FC236}">
                <a16:creationId xmlns:a16="http://schemas.microsoft.com/office/drawing/2014/main" id="{ED136ACB-62B9-4A5F-A19F-46A086CC738D}"/>
              </a:ext>
            </a:extLst>
          </p:cNvPr>
          <p:cNvSpPr>
            <a:spLocks noGrp="1"/>
          </p:cNvSpPr>
          <p:nvPr>
            <p:ph type="subTitle" idx="1" hasCustomPrompt="1"/>
          </p:nvPr>
        </p:nvSpPr>
        <p:spPr>
          <a:xfrm>
            <a:off x="612741" y="1376809"/>
            <a:ext cx="4264059"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12741" y="667140"/>
            <a:ext cx="6048141" cy="553998"/>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Slide for table</a:t>
            </a:r>
          </a:p>
        </p:txBody>
      </p:sp>
      <p:sp>
        <p:nvSpPr>
          <p:cNvPr id="16" name="Oval 15">
            <a:extLst>
              <a:ext uri="{FF2B5EF4-FFF2-40B4-BE49-F238E27FC236}">
                <a16:creationId xmlns:a16="http://schemas.microsoft.com/office/drawing/2014/main" id="{3B474926-F61B-4C50-BB1E-ECE334F2F185}"/>
              </a:ext>
            </a:extLst>
          </p:cNvPr>
          <p:cNvSpPr/>
          <p:nvPr userDrawn="1"/>
        </p:nvSpPr>
        <p:spPr>
          <a:xfrm>
            <a:off x="18993320" y="664654"/>
            <a:ext cx="5571565" cy="5571565"/>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ughnut 10">
            <a:extLst>
              <a:ext uri="{FF2B5EF4-FFF2-40B4-BE49-F238E27FC236}">
                <a16:creationId xmlns:a16="http://schemas.microsoft.com/office/drawing/2014/main" id="{4FC70A7E-677E-45E2-B1EB-A2B2A549127F}"/>
              </a:ext>
            </a:extLst>
          </p:cNvPr>
          <p:cNvSpPr/>
          <p:nvPr userDrawn="1"/>
        </p:nvSpPr>
        <p:spPr>
          <a:xfrm>
            <a:off x="18993320" y="664654"/>
            <a:ext cx="5571565" cy="5571565"/>
          </a:xfrm>
          <a:prstGeom prst="donut">
            <a:avLst>
              <a:gd name="adj" fmla="val 12500"/>
            </a:avLst>
          </a:prstGeom>
          <a:solidFill>
            <a:srgbClr val="88C7C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0" name="Table 8">
            <a:extLst>
              <a:ext uri="{FF2B5EF4-FFF2-40B4-BE49-F238E27FC236}">
                <a16:creationId xmlns:a16="http://schemas.microsoft.com/office/drawing/2014/main" id="{2C4BFE9F-9EA1-4830-B0BB-FBB69E122509}"/>
              </a:ext>
            </a:extLst>
          </p:cNvPr>
          <p:cNvGraphicFramePr>
            <a:graphicFrameLocks noGrp="1"/>
          </p:cNvGraphicFramePr>
          <p:nvPr userDrawn="1">
            <p:extLst>
              <p:ext uri="{D42A27DB-BD31-4B8C-83A1-F6EECF244321}">
                <p14:modId xmlns:p14="http://schemas.microsoft.com/office/powerpoint/2010/main" val="124032400"/>
              </p:ext>
            </p:extLst>
          </p:nvPr>
        </p:nvGraphicFramePr>
        <p:xfrm>
          <a:off x="693393" y="2482478"/>
          <a:ext cx="10885864" cy="3895794"/>
        </p:xfrm>
        <a:graphic>
          <a:graphicData uri="http://schemas.openxmlformats.org/drawingml/2006/table">
            <a:tbl>
              <a:tblPr firstRow="1" bandRow="1">
                <a:tableStyleId>{5C22544A-7EE6-4342-B048-85BDC9FD1C3A}</a:tableStyleId>
              </a:tblPr>
              <a:tblGrid>
                <a:gridCol w="2721466">
                  <a:extLst>
                    <a:ext uri="{9D8B030D-6E8A-4147-A177-3AD203B41FA5}">
                      <a16:colId xmlns:a16="http://schemas.microsoft.com/office/drawing/2014/main" val="3782526024"/>
                    </a:ext>
                  </a:extLst>
                </a:gridCol>
                <a:gridCol w="2721466">
                  <a:extLst>
                    <a:ext uri="{9D8B030D-6E8A-4147-A177-3AD203B41FA5}">
                      <a16:colId xmlns:a16="http://schemas.microsoft.com/office/drawing/2014/main" val="2881339177"/>
                    </a:ext>
                  </a:extLst>
                </a:gridCol>
                <a:gridCol w="2721466">
                  <a:extLst>
                    <a:ext uri="{9D8B030D-6E8A-4147-A177-3AD203B41FA5}">
                      <a16:colId xmlns:a16="http://schemas.microsoft.com/office/drawing/2014/main" val="1687496125"/>
                    </a:ext>
                  </a:extLst>
                </a:gridCol>
                <a:gridCol w="2721466">
                  <a:extLst>
                    <a:ext uri="{9D8B030D-6E8A-4147-A177-3AD203B41FA5}">
                      <a16:colId xmlns:a16="http://schemas.microsoft.com/office/drawing/2014/main" val="3712663140"/>
                    </a:ext>
                  </a:extLst>
                </a:gridCol>
              </a:tblGrid>
              <a:tr h="649299">
                <a:tc>
                  <a:txBody>
                    <a:bodyPr/>
                    <a:lstStyle/>
                    <a:p>
                      <a:pPr lvl="0" algn="ctr"/>
                      <a:r>
                        <a:rPr lang="en-US" sz="1400" b="0" i="0" dirty="0">
                          <a:solidFill>
                            <a:srgbClr val="5B686E"/>
                          </a:solidFill>
                          <a:latin typeface="Co Text Light" panose="020B0303060202020204" pitchFamily="34" charset="0"/>
                          <a:cs typeface="Co Text Light" panose="020B0303060202020204" pitchFamily="34" charset="0"/>
                        </a:rPr>
                        <a:t>Item 1</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D5E8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rgbClr val="5B686E"/>
                          </a:solidFill>
                          <a:latin typeface="Co Text Light" panose="020B0303060202020204" pitchFamily="34" charset="0"/>
                          <a:cs typeface="Co Text Light" panose="020B0303060202020204" pitchFamily="34" charset="0"/>
                        </a:rPr>
                        <a:t>Item 2</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D5E8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rgbClr val="5B686E"/>
                          </a:solidFill>
                          <a:latin typeface="Co Text Light" panose="020B0303060202020204" pitchFamily="34" charset="0"/>
                          <a:cs typeface="Co Text Light" panose="020B0303060202020204" pitchFamily="34" charset="0"/>
                        </a:rPr>
                        <a:t>Item 3</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D5E8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rgbClr val="5B686E"/>
                          </a:solidFill>
                          <a:latin typeface="Co Text Light" panose="020B0303060202020204" pitchFamily="34" charset="0"/>
                          <a:cs typeface="Co Text Light" panose="020B0303060202020204" pitchFamily="34" charset="0"/>
                        </a:rPr>
                        <a:t>Item 4</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D5E8EB"/>
                    </a:solidFill>
                  </a:tcPr>
                </a:tc>
                <a:extLst>
                  <a:ext uri="{0D108BD9-81ED-4DB2-BD59-A6C34878D82A}">
                    <a16:rowId xmlns:a16="http://schemas.microsoft.com/office/drawing/2014/main" val="2109885232"/>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22431384"/>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70434884"/>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74259062"/>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103982227"/>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552407737"/>
                  </a:ext>
                </a:extLst>
              </a:tr>
            </a:tbl>
          </a:graphicData>
        </a:graphic>
      </p:graphicFrame>
      <p:sp>
        <p:nvSpPr>
          <p:cNvPr id="3" name="Table Placeholder 2">
            <a:extLst>
              <a:ext uri="{FF2B5EF4-FFF2-40B4-BE49-F238E27FC236}">
                <a16:creationId xmlns:a16="http://schemas.microsoft.com/office/drawing/2014/main" id="{49418EFF-B1B7-4582-85E2-20950B905BC3}"/>
              </a:ext>
            </a:extLst>
          </p:cNvPr>
          <p:cNvSpPr>
            <a:spLocks noGrp="1"/>
          </p:cNvSpPr>
          <p:nvPr>
            <p:ph type="tbl" sz="quarter" idx="13"/>
          </p:nvPr>
        </p:nvSpPr>
        <p:spPr>
          <a:xfrm>
            <a:off x="693737" y="2482850"/>
            <a:ext cx="10885519" cy="3895725"/>
          </a:xfrm>
        </p:spPr>
        <p:txBody>
          <a:bodyPr/>
          <a:lstStyle/>
          <a:p>
            <a:r>
              <a:rPr lang="en-US"/>
              <a:t>Click icon to add table</a:t>
            </a:r>
            <a:endParaRPr lang="en-GB" dirty="0"/>
          </a:p>
        </p:txBody>
      </p:sp>
    </p:spTree>
    <p:extLst>
      <p:ext uri="{BB962C8B-B14F-4D97-AF65-F5344CB8AC3E}">
        <p14:creationId xmlns:p14="http://schemas.microsoft.com/office/powerpoint/2010/main" val="1561087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5EB5FB-220D-476D-A164-3DD3EE8A2102}"/>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2C615DD-D952-4730-923C-D2F89EC6C3B6}"/>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7C8753-B207-496B-851E-09F024362A30}"/>
              </a:ext>
            </a:extLst>
          </p:cNvPr>
          <p:cNvSpPr>
            <a:spLocks noGrp="1"/>
          </p:cNvSpPr>
          <p:nvPr>
            <p:ph type="title" hasCustomPrompt="1"/>
          </p:nvPr>
        </p:nvSpPr>
        <p:spPr>
          <a:xfrm>
            <a:off x="6998524" y="1766734"/>
            <a:ext cx="4264059" cy="1325563"/>
          </a:xfrm>
        </p:spPr>
        <p:txBody>
          <a:bodyPr>
            <a:normAutofit/>
          </a:bodyPr>
          <a:lstStyle>
            <a:lvl1pPr>
              <a:defRPr sz="3600"/>
            </a:lvl1pPr>
          </a:lstStyle>
          <a:p>
            <a:r>
              <a:rPr lang="en-US" dirty="0"/>
              <a:t>Thank you</a:t>
            </a:r>
            <a:endParaRPr lang="en-GB" dirty="0"/>
          </a:p>
        </p:txBody>
      </p:sp>
      <p:sp>
        <p:nvSpPr>
          <p:cNvPr id="26" name="Text Placeholder 2">
            <a:extLst>
              <a:ext uri="{FF2B5EF4-FFF2-40B4-BE49-F238E27FC236}">
                <a16:creationId xmlns:a16="http://schemas.microsoft.com/office/drawing/2014/main" id="{6E796ECC-838F-46AD-A59E-718DA371083D}"/>
              </a:ext>
            </a:extLst>
          </p:cNvPr>
          <p:cNvSpPr>
            <a:spLocks noGrp="1"/>
          </p:cNvSpPr>
          <p:nvPr>
            <p:ph type="body" sz="quarter" idx="12" hasCustomPrompt="1"/>
          </p:nvPr>
        </p:nvSpPr>
        <p:spPr>
          <a:xfrm>
            <a:off x="7013580" y="4434563"/>
            <a:ext cx="3078556" cy="342900"/>
          </a:xfrm>
        </p:spPr>
        <p:txBody>
          <a:bodyPr>
            <a:normAutofit/>
          </a:bodyPr>
          <a:lstStyle>
            <a:lvl1pPr marL="0" indent="0">
              <a:buNone/>
              <a:defRPr sz="1600">
                <a:solidFill>
                  <a:srgbClr val="5B686E"/>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www.westfieldhealth.com</a:t>
            </a:r>
          </a:p>
        </p:txBody>
      </p:sp>
      <p:sp>
        <p:nvSpPr>
          <p:cNvPr id="14" name="Oval 13">
            <a:extLst>
              <a:ext uri="{FF2B5EF4-FFF2-40B4-BE49-F238E27FC236}">
                <a16:creationId xmlns:a16="http://schemas.microsoft.com/office/drawing/2014/main" id="{8610D895-B478-4262-8561-685916CBF86B}"/>
              </a:ext>
            </a:extLst>
          </p:cNvPr>
          <p:cNvSpPr/>
          <p:nvPr userDrawn="1"/>
        </p:nvSpPr>
        <p:spPr>
          <a:xfrm>
            <a:off x="-1984017" y="-723182"/>
            <a:ext cx="8304363" cy="8304363"/>
          </a:xfrm>
          <a:prstGeom prst="ellipse">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ughnut 9">
            <a:extLst>
              <a:ext uri="{FF2B5EF4-FFF2-40B4-BE49-F238E27FC236}">
                <a16:creationId xmlns:a16="http://schemas.microsoft.com/office/drawing/2014/main" id="{B0783C07-E8C0-47FF-BE30-B233780A87D5}"/>
              </a:ext>
            </a:extLst>
          </p:cNvPr>
          <p:cNvSpPr/>
          <p:nvPr userDrawn="1"/>
        </p:nvSpPr>
        <p:spPr>
          <a:xfrm>
            <a:off x="-1984017" y="-723182"/>
            <a:ext cx="8304363" cy="8304363"/>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Subtitle 2">
            <a:extLst>
              <a:ext uri="{FF2B5EF4-FFF2-40B4-BE49-F238E27FC236}">
                <a16:creationId xmlns:a16="http://schemas.microsoft.com/office/drawing/2014/main" id="{125DC894-0888-4857-AA27-0FC4C2CC0334}"/>
              </a:ext>
            </a:extLst>
          </p:cNvPr>
          <p:cNvSpPr>
            <a:spLocks noGrp="1"/>
          </p:cNvSpPr>
          <p:nvPr>
            <p:ph type="subTitle" idx="1" hasCustomPrompt="1"/>
          </p:nvPr>
        </p:nvSpPr>
        <p:spPr>
          <a:xfrm>
            <a:off x="6998524" y="2971021"/>
            <a:ext cx="4264059" cy="1569660"/>
          </a:xfrm>
          <a:noFill/>
        </p:spPr>
        <p:txBody>
          <a:bodyPr wrap="square" rtlCol="0">
            <a:spAutoFit/>
          </a:bodyPr>
          <a:lstStyle>
            <a:lvl1pPr marL="0" indent="0">
              <a:lnSpc>
                <a:spcPct val="100000"/>
              </a:lnSpc>
              <a:spcBef>
                <a:spcPts val="0"/>
              </a:spcBef>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Address line 1</a:t>
            </a:r>
          </a:p>
          <a:p>
            <a:r>
              <a:rPr lang="en-GB" sz="1600" dirty="0">
                <a:solidFill>
                  <a:srgbClr val="5B686E"/>
                </a:solidFill>
                <a:latin typeface="Co Text Light" panose="020B0303060202020204" pitchFamily="34" charset="0"/>
                <a:cs typeface="Co Text Light" panose="020B0303060202020204" pitchFamily="34" charset="0"/>
              </a:rPr>
              <a:t>Address line 2</a:t>
            </a:r>
          </a:p>
          <a:p>
            <a:r>
              <a:rPr lang="en-GB" sz="1600" dirty="0">
                <a:solidFill>
                  <a:srgbClr val="5B686E"/>
                </a:solidFill>
                <a:latin typeface="Co Text Light" panose="020B0303060202020204" pitchFamily="34" charset="0"/>
                <a:cs typeface="Co Text Light" panose="020B0303060202020204" pitchFamily="34" charset="0"/>
              </a:rPr>
              <a:t>Sheffield</a:t>
            </a:r>
          </a:p>
          <a:p>
            <a:r>
              <a:rPr lang="en-GB" sz="1600" dirty="0">
                <a:solidFill>
                  <a:srgbClr val="5B686E"/>
                </a:solidFill>
                <a:latin typeface="Co Text Light" panose="020B0303060202020204" pitchFamily="34" charset="0"/>
                <a:cs typeface="Co Text Light" panose="020B0303060202020204" pitchFamily="34" charset="0"/>
              </a:rPr>
              <a:t>Postcode</a:t>
            </a:r>
          </a:p>
          <a:p>
            <a:endParaRPr lang="en-GB" sz="1600" dirty="0">
              <a:solidFill>
                <a:srgbClr val="5B686E"/>
              </a:solidFill>
              <a:latin typeface="Co Text Light" panose="020B0303060202020204" pitchFamily="34" charset="0"/>
              <a:cs typeface="Co Text Light" panose="020B0303060202020204" pitchFamily="34" charset="0"/>
            </a:endParaRPr>
          </a:p>
          <a:p>
            <a:r>
              <a:rPr lang="en-GB" sz="1600" dirty="0">
                <a:solidFill>
                  <a:srgbClr val="5B686E"/>
                </a:solidFill>
                <a:latin typeface="Co Text Light" panose="020B0303060202020204" pitchFamily="34" charset="0"/>
                <a:cs typeface="Co Text Light" panose="020B0303060202020204" pitchFamily="34" charset="0"/>
              </a:rPr>
              <a:t>Contact number</a:t>
            </a:r>
          </a:p>
        </p:txBody>
      </p:sp>
    </p:spTree>
    <p:extLst>
      <p:ext uri="{BB962C8B-B14F-4D97-AF65-F5344CB8AC3E}">
        <p14:creationId xmlns:p14="http://schemas.microsoft.com/office/powerpoint/2010/main" val="1507635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lain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96EF96-948F-4521-8204-8CBFEF5A8625}"/>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4645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title for chapter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5EB5FB-220D-476D-A164-3DD3EE8A2102}"/>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04C5C630-6E92-4580-9A0D-334A68E54A97}"/>
              </a:ext>
            </a:extLst>
          </p:cNvPr>
          <p:cNvSpPr>
            <a:spLocks noGrp="1"/>
          </p:cNvSpPr>
          <p:nvPr>
            <p:ph type="body" sz="quarter" idx="15" hasCustomPrompt="1"/>
          </p:nvPr>
        </p:nvSpPr>
        <p:spPr>
          <a:xfrm>
            <a:off x="625602" y="2319393"/>
            <a:ext cx="3813175" cy="1034129"/>
          </a:xfrm>
          <a:noFill/>
        </p:spPr>
        <p:txBody>
          <a:bodyPr wrap="square" rtlCol="0">
            <a:spAutoFit/>
          </a:bodyPr>
          <a:lstStyle>
            <a:lvl1pPr marL="0" indent="0">
              <a:buNone/>
              <a:defRPr lang="en-US" sz="3400" dirty="0" smtClean="0">
                <a:solidFill>
                  <a:srgbClr val="5B686E"/>
                </a:solidFill>
                <a:latin typeface="Co Text Light" panose="020B0303060202020204" pitchFamily="34" charset="0"/>
                <a:cs typeface="Co Text Light" panose="020B0303060202020204" pitchFamily="34" charset="0"/>
              </a:defRPr>
            </a:lvl1pPr>
            <a:lvl2pPr>
              <a:defRPr lang="en-US" sz="1800" dirty="0" smtClean="0"/>
            </a:lvl2pPr>
            <a:lvl3pPr>
              <a:defRPr lang="en-US" sz="1800" dirty="0" smtClean="0"/>
            </a:lvl3pPr>
            <a:lvl4pPr>
              <a:defRPr lang="en-US" dirty="0" smtClean="0"/>
            </a:lvl4pPr>
            <a:lvl5pPr>
              <a:defRPr lang="en-GB" dirty="0"/>
            </a:lvl5pPr>
          </a:lstStyle>
          <a:p>
            <a:pPr marL="0" lvl="0"/>
            <a:r>
              <a:rPr lang="en-US" dirty="0"/>
              <a:t>Chapter title for chapter slide</a:t>
            </a:r>
          </a:p>
        </p:txBody>
      </p:sp>
      <p:sp>
        <p:nvSpPr>
          <p:cNvPr id="16" name="Subtitle 2">
            <a:extLst>
              <a:ext uri="{FF2B5EF4-FFF2-40B4-BE49-F238E27FC236}">
                <a16:creationId xmlns:a16="http://schemas.microsoft.com/office/drawing/2014/main" id="{C2815E9A-3E82-446E-90C3-FAECD61ED26D}"/>
              </a:ext>
            </a:extLst>
          </p:cNvPr>
          <p:cNvSpPr>
            <a:spLocks noGrp="1"/>
          </p:cNvSpPr>
          <p:nvPr>
            <p:ph type="subTitle" idx="13" hasCustomPrompt="1"/>
          </p:nvPr>
        </p:nvSpPr>
        <p:spPr>
          <a:xfrm>
            <a:off x="625602" y="3592410"/>
            <a:ext cx="4270254"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sp>
        <p:nvSpPr>
          <p:cNvPr id="10" name="Oval 9">
            <a:extLst>
              <a:ext uri="{FF2B5EF4-FFF2-40B4-BE49-F238E27FC236}">
                <a16:creationId xmlns:a16="http://schemas.microsoft.com/office/drawing/2014/main" id="{344DACF8-4424-4EF5-BCE1-9B1C02530E9B}"/>
              </a:ext>
            </a:extLst>
          </p:cNvPr>
          <p:cNvSpPr/>
          <p:nvPr userDrawn="1"/>
        </p:nvSpPr>
        <p:spPr>
          <a:xfrm>
            <a:off x="7383691" y="1946054"/>
            <a:ext cx="6162775" cy="6162775"/>
          </a:xfrm>
          <a:prstGeom prst="ellipse">
            <a:avLst/>
          </a:prstGeom>
          <a:solidFill>
            <a:srgbClr val="88C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EC3F288-8BA3-4453-9F8B-447BE129372F}"/>
              </a:ext>
            </a:extLst>
          </p:cNvPr>
          <p:cNvSpPr/>
          <p:nvPr userDrawn="1"/>
        </p:nvSpPr>
        <p:spPr>
          <a:xfrm>
            <a:off x="7867398" y="2429761"/>
            <a:ext cx="5193246" cy="51932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FE44300-6185-4C67-AB51-277BD2E594C8}"/>
              </a:ext>
            </a:extLst>
          </p:cNvPr>
          <p:cNvSpPr/>
          <p:nvPr userDrawn="1"/>
        </p:nvSpPr>
        <p:spPr>
          <a:xfrm>
            <a:off x="8122183" y="2684546"/>
            <a:ext cx="4682558" cy="4682558"/>
          </a:xfrm>
          <a:prstGeom prst="ellipse">
            <a:avLst/>
          </a:prstGeom>
          <a:blipFill dpi="0" rotWithShape="1">
            <a:blip r:embed="rId2" cstate="print">
              <a:extLst>
                <a:ext uri="{28A0092B-C50C-407E-A947-70E740481C1C}">
                  <a14:useLocalDpi xmlns:a14="http://schemas.microsoft.com/office/drawing/2010/main"/>
                </a:ext>
              </a:extLst>
            </a:blip>
            <a:srcRect/>
            <a:stretch>
              <a:fillRect b="5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DA98A06D-1546-495A-B2D2-14745241AE84}"/>
              </a:ext>
            </a:extLst>
          </p:cNvPr>
          <p:cNvSpPr/>
          <p:nvPr userDrawn="1"/>
        </p:nvSpPr>
        <p:spPr>
          <a:xfrm>
            <a:off x="5480315" y="956188"/>
            <a:ext cx="2990550" cy="2990550"/>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ughnut 11">
            <a:extLst>
              <a:ext uri="{FF2B5EF4-FFF2-40B4-BE49-F238E27FC236}">
                <a16:creationId xmlns:a16="http://schemas.microsoft.com/office/drawing/2014/main" id="{93C6465D-97B4-4A5D-A6D7-2D2AD4BB5A99}"/>
              </a:ext>
            </a:extLst>
          </p:cNvPr>
          <p:cNvSpPr/>
          <p:nvPr userDrawn="1"/>
        </p:nvSpPr>
        <p:spPr>
          <a:xfrm>
            <a:off x="5480315" y="956188"/>
            <a:ext cx="2990550" cy="2990550"/>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52848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lain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51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py slide with bullets on right">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778410" y="1909966"/>
            <a:ext cx="4732631" cy="4125912"/>
          </a:xfrm>
        </p:spPr>
        <p:txBody>
          <a:bodyPr/>
          <a:lstStyle>
            <a:lvl1pPr marL="0" indent="0">
              <a:spcAft>
                <a:spcPts val="600"/>
              </a:spcAft>
              <a:buFont typeface="Arial" panose="020B0604020202020204" pitchFamily="34" charset="0"/>
              <a:buNone/>
              <a:defRPr/>
            </a:lvl1pPr>
          </a:lstStyle>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cursus, </a:t>
            </a:r>
            <a:r>
              <a:rPr lang="en-GB" sz="1400" dirty="0" err="1">
                <a:solidFill>
                  <a:srgbClr val="5B686E"/>
                </a:solidFill>
                <a:latin typeface="Co Text Light" panose="020B0303060202020204" pitchFamily="34" charset="0"/>
                <a:cs typeface="Co Text Light" panose="020B0303060202020204" pitchFamily="34" charset="0"/>
              </a:rPr>
              <a:t>tellus</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varius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posuere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augueeros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consectetur</a:t>
            </a:r>
            <a:r>
              <a:rPr lang="en-GB" sz="1400" dirty="0">
                <a:solidFill>
                  <a:srgbClr val="5B686E"/>
                </a:solidFill>
                <a:latin typeface="Co Text Light" panose="020B0303060202020204" pitchFamily="34" charset="0"/>
                <a:cs typeface="Co Text Light" panose="020B0303060202020204" pitchFamily="34" charset="0"/>
              </a:rPr>
              <a:t> ante, </a:t>
            </a:r>
            <a:r>
              <a:rPr lang="en-GB" sz="1400" dirty="0" err="1">
                <a:solidFill>
                  <a:srgbClr val="5B686E"/>
                </a:solidFill>
                <a:latin typeface="Co Text Light" panose="020B0303060202020204" pitchFamily="34" charset="0"/>
                <a:cs typeface="Co Text Light" panose="020B0303060202020204" pitchFamily="34" charset="0"/>
              </a:rPr>
              <a:t>ut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massa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tortorporta</a:t>
            </a:r>
            <a:r>
              <a:rPr lang="en-GB" sz="1400" dirty="0">
                <a:solidFill>
                  <a:srgbClr val="5B686E"/>
                </a:solidFill>
                <a:latin typeface="Co Text Light" panose="020B0303060202020204" pitchFamily="34" charset="0"/>
                <a:cs typeface="Co Text Light" panose="020B0303060202020204" pitchFamily="34" charset="0"/>
              </a:rPr>
              <a:t> libero. In </a:t>
            </a:r>
            <a:r>
              <a:rPr lang="en-GB" sz="1400" dirty="0" err="1">
                <a:solidFill>
                  <a:srgbClr val="5B686E"/>
                </a:solidFill>
                <a:latin typeface="Co Text Light" panose="020B0303060202020204" pitchFamily="34" charset="0"/>
                <a:cs typeface="Co Text Light" panose="020B0303060202020204" pitchFamily="34" charset="0"/>
              </a:rPr>
              <a:t>nec</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ultrices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odio</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778411" y="685043"/>
            <a:ext cx="473702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bullet points on right</a:t>
            </a:r>
          </a:p>
        </p:txBody>
      </p:sp>
    </p:spTree>
    <p:extLst>
      <p:ext uri="{BB962C8B-B14F-4D97-AF65-F5344CB8AC3E}">
        <p14:creationId xmlns:p14="http://schemas.microsoft.com/office/powerpoint/2010/main" val="1874976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Main 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22C21D-5B56-442C-9890-5F5EBC65B083}"/>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3398D6-77A5-2946-97EA-C10231FE1493}"/>
              </a:ext>
            </a:extLst>
          </p:cNvPr>
          <p:cNvSpPr>
            <a:spLocks noGrp="1"/>
          </p:cNvSpPr>
          <p:nvPr>
            <p:ph type="ctrTitle" hasCustomPrompt="1"/>
          </p:nvPr>
        </p:nvSpPr>
        <p:spPr>
          <a:xfrm>
            <a:off x="612741" y="2528139"/>
            <a:ext cx="5267359" cy="1311128"/>
          </a:xfrm>
          <a:noFill/>
        </p:spPr>
        <p:txBody>
          <a:bodyPr wrap="square" rtlCol="0">
            <a:spAutoFit/>
          </a:bodyPr>
          <a:lstStyle>
            <a:lvl1pPr>
              <a:defRPr lang="en-US" b="0" dirty="0">
                <a:solidFill>
                  <a:srgbClr val="5B686E"/>
                </a:solidFill>
                <a:latin typeface="Co Text Light" panose="020B0303060202020204" pitchFamily="34" charset="0"/>
                <a:ea typeface="+mn-ea"/>
                <a:cs typeface="Co Text Light" panose="020B030306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t>Presentation</a:t>
            </a:r>
            <a:br>
              <a:rPr lang="en-GB" dirty="0"/>
            </a:br>
            <a:r>
              <a:rPr lang="en-US" dirty="0">
                <a:latin typeface="Co Text" panose="020B0503060202020204" pitchFamily="34" charset="0"/>
              </a:rPr>
              <a:t>m</a:t>
            </a:r>
            <a:r>
              <a:rPr lang="en-GB" dirty="0">
                <a:latin typeface="Co Text" panose="020B0503060202020204" pitchFamily="34" charset="0"/>
              </a:rPr>
              <a:t>ain title</a:t>
            </a:r>
            <a:endParaRPr lang="en-US" dirty="0"/>
          </a:p>
        </p:txBody>
      </p:sp>
      <p:sp>
        <p:nvSpPr>
          <p:cNvPr id="3" name="Subtitle 2">
            <a:extLst>
              <a:ext uri="{FF2B5EF4-FFF2-40B4-BE49-F238E27FC236}">
                <a16:creationId xmlns:a16="http://schemas.microsoft.com/office/drawing/2014/main" id="{BA56154B-FD22-EF40-803B-308DCBCF2BE7}"/>
              </a:ext>
            </a:extLst>
          </p:cNvPr>
          <p:cNvSpPr>
            <a:spLocks noGrp="1"/>
          </p:cNvSpPr>
          <p:nvPr>
            <p:ph type="subTitle" idx="1" hasCustomPrompt="1"/>
          </p:nvPr>
        </p:nvSpPr>
        <p:spPr>
          <a:xfrm>
            <a:off x="612741" y="4016049"/>
            <a:ext cx="4440025"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pic>
        <p:nvPicPr>
          <p:cNvPr id="8" name="Picture 7" descr="A picture containing text, sign, tableware, dishware&#10;&#10;Description automatically generated">
            <a:extLst>
              <a:ext uri="{FF2B5EF4-FFF2-40B4-BE49-F238E27FC236}">
                <a16:creationId xmlns:a16="http://schemas.microsoft.com/office/drawing/2014/main" id="{F7226863-686B-4661-AE9D-8C93CAEC73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2741" y="568402"/>
            <a:ext cx="2130025" cy="591093"/>
          </a:xfrm>
          <a:prstGeom prst="rect">
            <a:avLst/>
          </a:prstGeom>
        </p:spPr>
      </p:pic>
    </p:spTree>
    <p:extLst>
      <p:ext uri="{BB962C8B-B14F-4D97-AF65-F5344CB8AC3E}">
        <p14:creationId xmlns:p14="http://schemas.microsoft.com/office/powerpoint/2010/main" val="1729146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title for chapter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5EB5FB-220D-476D-A164-3DD3EE8A2102}"/>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04C5C630-6E92-4580-9A0D-334A68E54A97}"/>
              </a:ext>
            </a:extLst>
          </p:cNvPr>
          <p:cNvSpPr>
            <a:spLocks noGrp="1"/>
          </p:cNvSpPr>
          <p:nvPr>
            <p:ph type="body" sz="quarter" idx="15" hasCustomPrompt="1"/>
          </p:nvPr>
        </p:nvSpPr>
        <p:spPr>
          <a:xfrm>
            <a:off x="625602" y="2319393"/>
            <a:ext cx="3813175" cy="1034129"/>
          </a:xfrm>
          <a:noFill/>
        </p:spPr>
        <p:txBody>
          <a:bodyPr wrap="square" rtlCol="0">
            <a:spAutoFit/>
          </a:bodyPr>
          <a:lstStyle>
            <a:lvl1pPr marL="0" indent="0">
              <a:buNone/>
              <a:defRPr lang="en-US" sz="3400" dirty="0" smtClean="0">
                <a:solidFill>
                  <a:srgbClr val="5B686E"/>
                </a:solidFill>
                <a:latin typeface="Co Text Light" panose="020B0303060202020204" pitchFamily="34" charset="0"/>
                <a:cs typeface="Co Text Light" panose="020B0303060202020204" pitchFamily="34" charset="0"/>
              </a:defRPr>
            </a:lvl1pPr>
            <a:lvl2pPr>
              <a:defRPr lang="en-US" sz="1800" dirty="0" smtClean="0"/>
            </a:lvl2pPr>
            <a:lvl3pPr>
              <a:defRPr lang="en-US" sz="1800" dirty="0" smtClean="0"/>
            </a:lvl3pPr>
            <a:lvl4pPr>
              <a:defRPr lang="en-US" dirty="0" smtClean="0"/>
            </a:lvl4pPr>
            <a:lvl5pPr>
              <a:defRPr lang="en-GB" dirty="0"/>
            </a:lvl5pPr>
          </a:lstStyle>
          <a:p>
            <a:pPr marL="0" lvl="0"/>
            <a:r>
              <a:rPr lang="en-US" dirty="0"/>
              <a:t>Chapter title for chapter slide</a:t>
            </a:r>
          </a:p>
        </p:txBody>
      </p:sp>
      <p:sp>
        <p:nvSpPr>
          <p:cNvPr id="16" name="Subtitle 2">
            <a:extLst>
              <a:ext uri="{FF2B5EF4-FFF2-40B4-BE49-F238E27FC236}">
                <a16:creationId xmlns:a16="http://schemas.microsoft.com/office/drawing/2014/main" id="{C2815E9A-3E82-446E-90C3-FAECD61ED26D}"/>
              </a:ext>
            </a:extLst>
          </p:cNvPr>
          <p:cNvSpPr>
            <a:spLocks noGrp="1"/>
          </p:cNvSpPr>
          <p:nvPr>
            <p:ph type="subTitle" idx="13" hasCustomPrompt="1"/>
          </p:nvPr>
        </p:nvSpPr>
        <p:spPr>
          <a:xfrm>
            <a:off x="625602" y="3592410"/>
            <a:ext cx="4270254"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spTree>
    <p:extLst>
      <p:ext uri="{BB962C8B-B14F-4D97-AF65-F5344CB8AC3E}">
        <p14:creationId xmlns:p14="http://schemas.microsoft.com/office/powerpoint/2010/main" val="2457545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title for chapter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5EB5FB-220D-476D-A164-3DD3EE8A2102}"/>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04C5C630-6E92-4580-9A0D-334A68E54A97}"/>
              </a:ext>
            </a:extLst>
          </p:cNvPr>
          <p:cNvSpPr>
            <a:spLocks noGrp="1"/>
          </p:cNvSpPr>
          <p:nvPr>
            <p:ph type="body" sz="quarter" idx="15" hasCustomPrompt="1"/>
          </p:nvPr>
        </p:nvSpPr>
        <p:spPr>
          <a:xfrm>
            <a:off x="625602" y="2319393"/>
            <a:ext cx="3813175" cy="1034129"/>
          </a:xfrm>
          <a:noFill/>
        </p:spPr>
        <p:txBody>
          <a:bodyPr wrap="square" rtlCol="0">
            <a:spAutoFit/>
          </a:bodyPr>
          <a:lstStyle>
            <a:lvl1pPr marL="0" indent="0">
              <a:buNone/>
              <a:defRPr lang="en-US" sz="3400" dirty="0" smtClean="0">
                <a:solidFill>
                  <a:srgbClr val="5B686E"/>
                </a:solidFill>
                <a:latin typeface="Co Text Light" panose="020B0303060202020204" pitchFamily="34" charset="0"/>
                <a:cs typeface="Co Text Light" panose="020B0303060202020204" pitchFamily="34" charset="0"/>
              </a:defRPr>
            </a:lvl1pPr>
            <a:lvl2pPr>
              <a:defRPr lang="en-US" sz="1800" dirty="0" smtClean="0"/>
            </a:lvl2pPr>
            <a:lvl3pPr>
              <a:defRPr lang="en-US" sz="1800" dirty="0" smtClean="0"/>
            </a:lvl3pPr>
            <a:lvl4pPr>
              <a:defRPr lang="en-US" dirty="0" smtClean="0"/>
            </a:lvl4pPr>
            <a:lvl5pPr>
              <a:defRPr lang="en-GB" dirty="0"/>
            </a:lvl5pPr>
          </a:lstStyle>
          <a:p>
            <a:pPr marL="0" lvl="0"/>
            <a:r>
              <a:rPr lang="en-US" dirty="0"/>
              <a:t>Chapter title for chapter slide</a:t>
            </a:r>
          </a:p>
        </p:txBody>
      </p:sp>
      <p:sp>
        <p:nvSpPr>
          <p:cNvPr id="16" name="Subtitle 2">
            <a:extLst>
              <a:ext uri="{FF2B5EF4-FFF2-40B4-BE49-F238E27FC236}">
                <a16:creationId xmlns:a16="http://schemas.microsoft.com/office/drawing/2014/main" id="{C2815E9A-3E82-446E-90C3-FAECD61ED26D}"/>
              </a:ext>
            </a:extLst>
          </p:cNvPr>
          <p:cNvSpPr>
            <a:spLocks noGrp="1"/>
          </p:cNvSpPr>
          <p:nvPr>
            <p:ph type="subTitle" idx="13" hasCustomPrompt="1"/>
          </p:nvPr>
        </p:nvSpPr>
        <p:spPr>
          <a:xfrm>
            <a:off x="625602" y="3592410"/>
            <a:ext cx="4270254"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spTree>
    <p:extLst>
      <p:ext uri="{BB962C8B-B14F-4D97-AF65-F5344CB8AC3E}">
        <p14:creationId xmlns:p14="http://schemas.microsoft.com/office/powerpoint/2010/main" val="712197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ter title for chapter slid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5EB5FB-220D-476D-A164-3DD3EE8A2102}"/>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04C5C630-6E92-4580-9A0D-334A68E54A97}"/>
              </a:ext>
            </a:extLst>
          </p:cNvPr>
          <p:cNvSpPr>
            <a:spLocks noGrp="1"/>
          </p:cNvSpPr>
          <p:nvPr>
            <p:ph type="body" sz="quarter" idx="15" hasCustomPrompt="1"/>
          </p:nvPr>
        </p:nvSpPr>
        <p:spPr>
          <a:xfrm>
            <a:off x="7733451" y="2590792"/>
            <a:ext cx="3813175" cy="1034129"/>
          </a:xfrm>
          <a:noFill/>
        </p:spPr>
        <p:txBody>
          <a:bodyPr wrap="square" rtlCol="0">
            <a:spAutoFit/>
          </a:bodyPr>
          <a:lstStyle>
            <a:lvl1pPr marL="0" indent="0">
              <a:buNone/>
              <a:defRPr lang="en-US" sz="3400" dirty="0" smtClean="0">
                <a:solidFill>
                  <a:srgbClr val="5B686E"/>
                </a:solidFill>
                <a:latin typeface="Co Text Light" panose="020B0303060202020204" pitchFamily="34" charset="0"/>
                <a:cs typeface="Co Text Light" panose="020B0303060202020204" pitchFamily="34" charset="0"/>
              </a:defRPr>
            </a:lvl1pPr>
            <a:lvl2pPr>
              <a:defRPr lang="en-US" sz="1800" dirty="0" smtClean="0"/>
            </a:lvl2pPr>
            <a:lvl3pPr>
              <a:defRPr lang="en-US" sz="1800" dirty="0" smtClean="0"/>
            </a:lvl3pPr>
            <a:lvl4pPr>
              <a:defRPr lang="en-US" dirty="0" smtClean="0"/>
            </a:lvl4pPr>
            <a:lvl5pPr>
              <a:defRPr lang="en-GB" dirty="0"/>
            </a:lvl5pPr>
          </a:lstStyle>
          <a:p>
            <a:pPr marL="0" lvl="0"/>
            <a:r>
              <a:rPr lang="en-US" dirty="0"/>
              <a:t>Chapter title for chapter slide</a:t>
            </a:r>
          </a:p>
        </p:txBody>
      </p:sp>
      <p:sp>
        <p:nvSpPr>
          <p:cNvPr id="16" name="Subtitle 2">
            <a:extLst>
              <a:ext uri="{FF2B5EF4-FFF2-40B4-BE49-F238E27FC236}">
                <a16:creationId xmlns:a16="http://schemas.microsoft.com/office/drawing/2014/main" id="{C2815E9A-3E82-446E-90C3-FAECD61ED26D}"/>
              </a:ext>
            </a:extLst>
          </p:cNvPr>
          <p:cNvSpPr>
            <a:spLocks noGrp="1"/>
          </p:cNvSpPr>
          <p:nvPr>
            <p:ph type="subTitle" idx="13" hasCustomPrompt="1"/>
          </p:nvPr>
        </p:nvSpPr>
        <p:spPr>
          <a:xfrm>
            <a:off x="7733451" y="3863809"/>
            <a:ext cx="4270254"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spTree>
    <p:extLst>
      <p:ext uri="{BB962C8B-B14F-4D97-AF65-F5344CB8AC3E}">
        <p14:creationId xmlns:p14="http://schemas.microsoft.com/office/powerpoint/2010/main" val="216815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py slide with image on right">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723965" y="1906588"/>
            <a:ext cx="4732631" cy="4125912"/>
          </a:xfrm>
        </p:spPr>
        <p:txBody>
          <a:bodyPr/>
          <a:lstStyle>
            <a:lvl1pPr marL="0" indent="0">
              <a:spcAft>
                <a:spcPts val="600"/>
              </a:spcAft>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endParaRPr lang="en-GB" dirty="0"/>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723966" y="681665"/>
            <a:ext cx="473702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Image on right</a:t>
            </a:r>
          </a:p>
        </p:txBody>
      </p:sp>
    </p:spTree>
    <p:extLst>
      <p:ext uri="{BB962C8B-B14F-4D97-AF65-F5344CB8AC3E}">
        <p14:creationId xmlns:p14="http://schemas.microsoft.com/office/powerpoint/2010/main" val="14667218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py slide with image on left">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778410" y="1909966"/>
            <a:ext cx="4732631" cy="4125912"/>
          </a:xfrm>
        </p:spPr>
        <p:txBody>
          <a:bodyPr/>
          <a:lstStyle>
            <a:lvl1pPr marL="0" indent="0">
              <a:spcAft>
                <a:spcPts val="600"/>
              </a:spcAft>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endParaRPr lang="en-GB" dirty="0"/>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778411" y="685043"/>
            <a:ext cx="473702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Image on left</a:t>
            </a:r>
          </a:p>
        </p:txBody>
      </p:sp>
    </p:spTree>
    <p:extLst>
      <p:ext uri="{BB962C8B-B14F-4D97-AF65-F5344CB8AC3E}">
        <p14:creationId xmlns:p14="http://schemas.microsoft.com/office/powerpoint/2010/main" val="1883668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py slide with bullets on right">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778410" y="1909966"/>
            <a:ext cx="4732631" cy="4125912"/>
          </a:xfrm>
        </p:spPr>
        <p:txBody>
          <a:bodyPr/>
          <a:lstStyle>
            <a:lvl1pPr marL="0" indent="0">
              <a:spcAft>
                <a:spcPts val="600"/>
              </a:spcAft>
              <a:buFont typeface="Arial" panose="020B0604020202020204" pitchFamily="34" charset="0"/>
              <a:buNone/>
              <a:defRPr/>
            </a:lvl1pPr>
          </a:lstStyle>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cursus, </a:t>
            </a:r>
            <a:r>
              <a:rPr lang="en-GB" sz="1400" dirty="0" err="1">
                <a:solidFill>
                  <a:srgbClr val="5B686E"/>
                </a:solidFill>
                <a:latin typeface="Co Text Light" panose="020B0303060202020204" pitchFamily="34" charset="0"/>
                <a:cs typeface="Co Text Light" panose="020B0303060202020204" pitchFamily="34" charset="0"/>
              </a:rPr>
              <a:t>tellus</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varius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posuere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augueeros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consectetur</a:t>
            </a:r>
            <a:r>
              <a:rPr lang="en-GB" sz="1400" dirty="0">
                <a:solidFill>
                  <a:srgbClr val="5B686E"/>
                </a:solidFill>
                <a:latin typeface="Co Text Light" panose="020B0303060202020204" pitchFamily="34" charset="0"/>
                <a:cs typeface="Co Text Light" panose="020B0303060202020204" pitchFamily="34" charset="0"/>
              </a:rPr>
              <a:t> ante, </a:t>
            </a:r>
            <a:r>
              <a:rPr lang="en-GB" sz="1400" dirty="0" err="1">
                <a:solidFill>
                  <a:srgbClr val="5B686E"/>
                </a:solidFill>
                <a:latin typeface="Co Text Light" panose="020B0303060202020204" pitchFamily="34" charset="0"/>
                <a:cs typeface="Co Text Light" panose="020B0303060202020204" pitchFamily="34" charset="0"/>
              </a:rPr>
              <a:t>ut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massa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tortorporta</a:t>
            </a:r>
            <a:r>
              <a:rPr lang="en-GB" sz="1400" dirty="0">
                <a:solidFill>
                  <a:srgbClr val="5B686E"/>
                </a:solidFill>
                <a:latin typeface="Co Text Light" panose="020B0303060202020204" pitchFamily="34" charset="0"/>
                <a:cs typeface="Co Text Light" panose="020B0303060202020204" pitchFamily="34" charset="0"/>
              </a:rPr>
              <a:t> libero. In </a:t>
            </a:r>
            <a:r>
              <a:rPr lang="en-GB" sz="1400" dirty="0" err="1">
                <a:solidFill>
                  <a:srgbClr val="5B686E"/>
                </a:solidFill>
                <a:latin typeface="Co Text Light" panose="020B0303060202020204" pitchFamily="34" charset="0"/>
                <a:cs typeface="Co Text Light" panose="020B0303060202020204" pitchFamily="34" charset="0"/>
              </a:rPr>
              <a:t>nec</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ultrices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odio</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778411" y="685043"/>
            <a:ext cx="473702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bullet points on right</a:t>
            </a:r>
          </a:p>
        </p:txBody>
      </p:sp>
    </p:spTree>
    <p:extLst>
      <p:ext uri="{BB962C8B-B14F-4D97-AF65-F5344CB8AC3E}">
        <p14:creationId xmlns:p14="http://schemas.microsoft.com/office/powerpoint/2010/main" val="41007507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py slide with image on right 2">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723965" y="1906588"/>
            <a:ext cx="4732631" cy="4125912"/>
          </a:xfrm>
        </p:spPr>
        <p:txBody>
          <a:bodyPr/>
          <a:lstStyle>
            <a:lvl1pPr marL="285750" indent="-285750">
              <a:spcAft>
                <a:spcPts val="600"/>
              </a:spcAft>
              <a:buFont typeface="Arial" panose="020B0604020202020204" pitchFamily="34" charset="0"/>
              <a:buChar char="•"/>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p>
          <a:p>
            <a:pPr lvl="0"/>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p>
          <a:p>
            <a:pPr lvl="0"/>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endParaRPr lang="en-GB" dirty="0"/>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723966" y="681665"/>
            <a:ext cx="473702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Image on right</a:t>
            </a:r>
          </a:p>
        </p:txBody>
      </p:sp>
    </p:spTree>
    <p:extLst>
      <p:ext uri="{BB962C8B-B14F-4D97-AF65-F5344CB8AC3E}">
        <p14:creationId xmlns:p14="http://schemas.microsoft.com/office/powerpoint/2010/main" val="3378113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title for chapter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5EB5FB-220D-476D-A164-3DD3EE8A2102}"/>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04C5C630-6E92-4580-9A0D-334A68E54A97}"/>
              </a:ext>
            </a:extLst>
          </p:cNvPr>
          <p:cNvSpPr>
            <a:spLocks noGrp="1"/>
          </p:cNvSpPr>
          <p:nvPr>
            <p:ph type="body" sz="quarter" idx="15" hasCustomPrompt="1"/>
          </p:nvPr>
        </p:nvSpPr>
        <p:spPr>
          <a:xfrm>
            <a:off x="625602" y="2319393"/>
            <a:ext cx="3813175" cy="1034129"/>
          </a:xfrm>
          <a:noFill/>
        </p:spPr>
        <p:txBody>
          <a:bodyPr wrap="square" rtlCol="0">
            <a:spAutoFit/>
          </a:bodyPr>
          <a:lstStyle>
            <a:lvl1pPr marL="0" indent="0">
              <a:buNone/>
              <a:defRPr lang="en-US" sz="3400" dirty="0" smtClean="0">
                <a:solidFill>
                  <a:srgbClr val="5B686E"/>
                </a:solidFill>
                <a:latin typeface="Co Text Light" panose="020B0303060202020204" pitchFamily="34" charset="0"/>
                <a:cs typeface="Co Text Light" panose="020B0303060202020204" pitchFamily="34" charset="0"/>
              </a:defRPr>
            </a:lvl1pPr>
            <a:lvl2pPr>
              <a:defRPr lang="en-US" sz="1800" dirty="0" smtClean="0"/>
            </a:lvl2pPr>
            <a:lvl3pPr>
              <a:defRPr lang="en-US" sz="1800" dirty="0" smtClean="0"/>
            </a:lvl3pPr>
            <a:lvl4pPr>
              <a:defRPr lang="en-US" dirty="0" smtClean="0"/>
            </a:lvl4pPr>
            <a:lvl5pPr>
              <a:defRPr lang="en-GB" dirty="0"/>
            </a:lvl5pPr>
          </a:lstStyle>
          <a:p>
            <a:pPr marL="0" lvl="0"/>
            <a:r>
              <a:rPr lang="en-US" dirty="0"/>
              <a:t>Chapter title for chapter slide</a:t>
            </a:r>
          </a:p>
        </p:txBody>
      </p:sp>
      <p:sp>
        <p:nvSpPr>
          <p:cNvPr id="16" name="Subtitle 2">
            <a:extLst>
              <a:ext uri="{FF2B5EF4-FFF2-40B4-BE49-F238E27FC236}">
                <a16:creationId xmlns:a16="http://schemas.microsoft.com/office/drawing/2014/main" id="{C2815E9A-3E82-446E-90C3-FAECD61ED26D}"/>
              </a:ext>
            </a:extLst>
          </p:cNvPr>
          <p:cNvSpPr>
            <a:spLocks noGrp="1"/>
          </p:cNvSpPr>
          <p:nvPr>
            <p:ph type="subTitle" idx="13" hasCustomPrompt="1"/>
          </p:nvPr>
        </p:nvSpPr>
        <p:spPr>
          <a:xfrm>
            <a:off x="625602" y="3592410"/>
            <a:ext cx="4270254"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sp>
        <p:nvSpPr>
          <p:cNvPr id="15" name="Oval 14">
            <a:extLst>
              <a:ext uri="{FF2B5EF4-FFF2-40B4-BE49-F238E27FC236}">
                <a16:creationId xmlns:a16="http://schemas.microsoft.com/office/drawing/2014/main" id="{6FB0CD22-C06B-4E35-AEEE-0BC13053FD89}"/>
              </a:ext>
            </a:extLst>
          </p:cNvPr>
          <p:cNvSpPr/>
          <p:nvPr userDrawn="1"/>
        </p:nvSpPr>
        <p:spPr>
          <a:xfrm>
            <a:off x="7092995" y="501459"/>
            <a:ext cx="5855082" cy="5855082"/>
          </a:xfrm>
          <a:prstGeom prst="ellipse">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oughnut 9">
            <a:extLst>
              <a:ext uri="{FF2B5EF4-FFF2-40B4-BE49-F238E27FC236}">
                <a16:creationId xmlns:a16="http://schemas.microsoft.com/office/drawing/2014/main" id="{7A99CB0D-FEDC-450F-8578-7A9933E95418}"/>
              </a:ext>
            </a:extLst>
          </p:cNvPr>
          <p:cNvSpPr/>
          <p:nvPr userDrawn="1"/>
        </p:nvSpPr>
        <p:spPr>
          <a:xfrm>
            <a:off x="7092995" y="501459"/>
            <a:ext cx="5855082" cy="5855082"/>
          </a:xfrm>
          <a:prstGeom prst="donut">
            <a:avLst>
              <a:gd name="adj" fmla="val 12500"/>
            </a:avLst>
          </a:prstGeom>
          <a:solidFill>
            <a:srgbClr val="88C7C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925269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 slide with numbered bullets and quo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F1CC495-5EF0-4B19-A306-B62624ECF8F1}"/>
              </a:ext>
            </a:extLst>
          </p:cNvPr>
          <p:cNvSpPr/>
          <p:nvPr userDrawn="1"/>
        </p:nvSpPr>
        <p:spPr>
          <a:xfrm>
            <a:off x="736847" y="1975915"/>
            <a:ext cx="5359153" cy="3830083"/>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 Placeholder 21">
            <a:extLst>
              <a:ext uri="{FF2B5EF4-FFF2-40B4-BE49-F238E27FC236}">
                <a16:creationId xmlns:a16="http://schemas.microsoft.com/office/drawing/2014/main" id="{753F9072-CE24-48EC-965D-C481D7F3D7D5}"/>
              </a:ext>
            </a:extLst>
          </p:cNvPr>
          <p:cNvSpPr>
            <a:spLocks noGrp="1"/>
          </p:cNvSpPr>
          <p:nvPr>
            <p:ph type="body" sz="quarter" idx="15" hasCustomPrompt="1"/>
          </p:nvPr>
        </p:nvSpPr>
        <p:spPr>
          <a:xfrm>
            <a:off x="6881501" y="4737882"/>
            <a:ext cx="4342437" cy="1103312"/>
          </a:xfrm>
        </p:spPr>
        <p:txBody>
          <a:bodyPr/>
          <a:lstStyle>
            <a:lvl1pPr marL="0" indent="0">
              <a:spcAft>
                <a:spcPts val="600"/>
              </a:spcAft>
              <a:buFont typeface="Arial" panose="020B0604020202020204" pitchFamily="34" charset="0"/>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a:t>
            </a:r>
          </a:p>
        </p:txBody>
      </p:sp>
      <p:sp>
        <p:nvSpPr>
          <p:cNvPr id="3" name="Text Placeholder 2">
            <a:extLst>
              <a:ext uri="{FF2B5EF4-FFF2-40B4-BE49-F238E27FC236}">
                <a16:creationId xmlns:a16="http://schemas.microsoft.com/office/drawing/2014/main" id="{BD3C1D91-0640-4CC8-9F00-B048C67C9B30}"/>
              </a:ext>
            </a:extLst>
          </p:cNvPr>
          <p:cNvSpPr>
            <a:spLocks noGrp="1"/>
          </p:cNvSpPr>
          <p:nvPr>
            <p:ph type="body" sz="quarter" idx="12" hasCustomPrompt="1"/>
          </p:nvPr>
        </p:nvSpPr>
        <p:spPr>
          <a:xfrm>
            <a:off x="6881501" y="3047991"/>
            <a:ext cx="4342437" cy="342900"/>
          </a:xfrm>
        </p:spPr>
        <p:txBody>
          <a:bodyPr>
            <a:normAutofit/>
          </a:bodyPr>
          <a:lstStyle>
            <a:lvl1pPr marL="0" indent="0">
              <a:buNone/>
              <a:defRPr sz="1600">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2" name="Text Placeholder 21">
            <a:extLst>
              <a:ext uri="{FF2B5EF4-FFF2-40B4-BE49-F238E27FC236}">
                <a16:creationId xmlns:a16="http://schemas.microsoft.com/office/drawing/2014/main" id="{2A577220-44C7-4BF1-B796-79E9E58B470A}"/>
              </a:ext>
            </a:extLst>
          </p:cNvPr>
          <p:cNvSpPr>
            <a:spLocks noGrp="1"/>
          </p:cNvSpPr>
          <p:nvPr>
            <p:ph type="body" sz="quarter" idx="11" hasCustomPrompt="1"/>
          </p:nvPr>
        </p:nvSpPr>
        <p:spPr>
          <a:xfrm>
            <a:off x="6881501" y="3426615"/>
            <a:ext cx="4342437" cy="1209284"/>
          </a:xfrm>
        </p:spPr>
        <p:txBody>
          <a:bodyPr/>
          <a:lstStyle>
            <a:lvl1pPr marL="0" indent="0">
              <a:spcBef>
                <a:spcPts val="0"/>
              </a:spcBef>
              <a:spcAft>
                <a:spcPts val="0"/>
              </a:spcAft>
              <a:buFont typeface="Arial" panose="020B0604020202020204" pitchFamily="34" charset="0"/>
              <a:buNone/>
              <a:defRPr/>
            </a:lvl1pPr>
          </a:lstStyle>
          <a:p>
            <a:pPr marL="342900" indent="-342900">
              <a:buFont typeface="+mj-lt"/>
              <a:buAutoNum type="arabicPeriod"/>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342900" indent="-342900">
              <a:buFont typeface="+mj-lt"/>
              <a:buAutoNum type="arabicPeriod"/>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a:t>
            </a:r>
          </a:p>
          <a:p>
            <a:pPr marL="342900" indent="-342900">
              <a:buFont typeface="+mj-lt"/>
              <a:buAutoNum type="arabicPeriod"/>
            </a:pP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endParaRPr lang="en-GB" sz="1400" dirty="0">
              <a:solidFill>
                <a:srgbClr val="5B686E"/>
              </a:solidFill>
              <a:latin typeface="Co Text Light" panose="020B0303060202020204" pitchFamily="34" charset="0"/>
              <a:cs typeface="Co Text Light" panose="020B0303060202020204" pitchFamily="34" charset="0"/>
            </a:endParaRPr>
          </a:p>
        </p:txBody>
      </p:sp>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881501" y="1922647"/>
            <a:ext cx="4342437" cy="1103312"/>
          </a:xfrm>
        </p:spPr>
        <p:txBody>
          <a:bodyPr/>
          <a:lstStyle>
            <a:lvl1pPr marL="0" indent="0">
              <a:spcAft>
                <a:spcPts val="600"/>
              </a:spcAft>
              <a:buFont typeface="Arial" panose="020B0604020202020204" pitchFamily="34" charset="0"/>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12741" y="680053"/>
            <a:ext cx="509128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numbered bullets and quote</a:t>
            </a:r>
          </a:p>
        </p:txBody>
      </p:sp>
      <p:sp>
        <p:nvSpPr>
          <p:cNvPr id="46" name="Text Placeholder 2">
            <a:extLst>
              <a:ext uri="{FF2B5EF4-FFF2-40B4-BE49-F238E27FC236}">
                <a16:creationId xmlns:a16="http://schemas.microsoft.com/office/drawing/2014/main" id="{86A729D3-766D-4C33-8529-9596B37ED640}"/>
              </a:ext>
            </a:extLst>
          </p:cNvPr>
          <p:cNvSpPr>
            <a:spLocks noGrp="1"/>
          </p:cNvSpPr>
          <p:nvPr>
            <p:ph type="body" sz="quarter" idx="14" hasCustomPrompt="1"/>
          </p:nvPr>
        </p:nvSpPr>
        <p:spPr>
          <a:xfrm>
            <a:off x="1237549" y="4728357"/>
            <a:ext cx="4191701" cy="342900"/>
          </a:xfrm>
        </p:spPr>
        <p:txBody>
          <a:bodyPr>
            <a:normAutofit/>
          </a:bodyPr>
          <a:lstStyle>
            <a:lvl1pPr marL="0" indent="0">
              <a:buNone/>
              <a:defRPr sz="1600">
                <a:solidFill>
                  <a:schemeClr val="accent1"/>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5" name="Text Placeholder 21">
            <a:extLst>
              <a:ext uri="{FF2B5EF4-FFF2-40B4-BE49-F238E27FC236}">
                <a16:creationId xmlns:a16="http://schemas.microsoft.com/office/drawing/2014/main" id="{DE948A11-EAB5-4D30-8C0D-2292591A2308}"/>
              </a:ext>
            </a:extLst>
          </p:cNvPr>
          <p:cNvSpPr>
            <a:spLocks noGrp="1"/>
          </p:cNvSpPr>
          <p:nvPr>
            <p:ph type="body" sz="quarter" idx="13" hasCustomPrompt="1"/>
          </p:nvPr>
        </p:nvSpPr>
        <p:spPr>
          <a:xfrm>
            <a:off x="1237549" y="3008703"/>
            <a:ext cx="4191701" cy="1627196"/>
          </a:xfrm>
        </p:spPr>
        <p:txBody>
          <a:bodyPr/>
          <a:lstStyle>
            <a:lvl1pPr marL="0" indent="0">
              <a:spcAft>
                <a:spcPts val="600"/>
              </a:spcAft>
              <a:buFont typeface="Arial" panose="020B0604020202020204" pitchFamily="34" charset="0"/>
              <a:buNone/>
              <a:defRPr>
                <a:solidFill>
                  <a:schemeClr val="accent1"/>
                </a:solidFill>
              </a:defRPr>
            </a:lvl1pPr>
          </a:lstStyle>
          <a:p>
            <a:r>
              <a:rPr lang="en-GB" sz="1400" dirty="0">
                <a:solidFill>
                  <a:srgbClr val="E94D1B"/>
                </a:solidFill>
                <a:latin typeface="Co Text Light" panose="020B0303060202020204" pitchFamily="34" charset="0"/>
                <a:cs typeface="Co Text Light" panose="020B0303060202020204" pitchFamily="34" charset="0"/>
              </a:rPr>
              <a:t>Lorem ipsum </a:t>
            </a:r>
            <a:r>
              <a:rPr lang="en-GB" sz="1400" dirty="0" err="1">
                <a:solidFill>
                  <a:srgbClr val="E94D1B"/>
                </a:solidFill>
                <a:latin typeface="Co Text Light" panose="020B0303060202020204" pitchFamily="34" charset="0"/>
                <a:cs typeface="Co Text Light" panose="020B0303060202020204" pitchFamily="34" charset="0"/>
              </a:rPr>
              <a:t>dolor</a:t>
            </a:r>
            <a:r>
              <a:rPr lang="en-GB" sz="1400" dirty="0">
                <a:solidFill>
                  <a:srgbClr val="E94D1B"/>
                </a:solidFill>
                <a:latin typeface="Co Text Light" panose="020B0303060202020204" pitchFamily="34" charset="0"/>
                <a:cs typeface="Co Text Light" panose="020B0303060202020204" pitchFamily="34" charset="0"/>
              </a:rPr>
              <a:t> sit </a:t>
            </a:r>
            <a:r>
              <a:rPr lang="en-GB" sz="1400" dirty="0" err="1">
                <a:solidFill>
                  <a:srgbClr val="E94D1B"/>
                </a:solidFill>
                <a:latin typeface="Co Text Light" panose="020B0303060202020204" pitchFamily="34" charset="0"/>
                <a:cs typeface="Co Text Light" panose="020B0303060202020204" pitchFamily="34" charset="0"/>
              </a:rPr>
              <a:t>amet</a:t>
            </a:r>
            <a:r>
              <a:rPr lang="en-GB" sz="1400" dirty="0">
                <a:solidFill>
                  <a:srgbClr val="E94D1B"/>
                </a:solidFill>
                <a:latin typeface="Co Text Light" panose="020B0303060202020204" pitchFamily="34" charset="0"/>
                <a:cs typeface="Co Text Light" panose="020B0303060202020204" pitchFamily="34" charset="0"/>
              </a:rPr>
              <a:t>. Duis </a:t>
            </a:r>
            <a:r>
              <a:rPr lang="en-GB" sz="1400" dirty="0" err="1">
                <a:solidFill>
                  <a:srgbClr val="E94D1B"/>
                </a:solidFill>
                <a:latin typeface="Co Text Light" panose="020B0303060202020204" pitchFamily="34" charset="0"/>
                <a:cs typeface="Co Text Light" panose="020B0303060202020204" pitchFamily="34" charset="0"/>
              </a:rPr>
              <a:t>ultricies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erat</a:t>
            </a:r>
            <a:r>
              <a:rPr lang="en-GB" sz="1400" dirty="0">
                <a:solidFill>
                  <a:srgbClr val="E94D1B"/>
                </a:solidFill>
                <a:latin typeface="Co Text Light" panose="020B0303060202020204" pitchFamily="34" charset="0"/>
                <a:cs typeface="Co Text Light" panose="020B0303060202020204" pitchFamily="34" charset="0"/>
              </a:rPr>
              <a:t> at </a:t>
            </a:r>
            <a:r>
              <a:rPr lang="en-GB" sz="1400" dirty="0" err="1">
                <a:solidFill>
                  <a:srgbClr val="E94D1B"/>
                </a:solidFill>
                <a:latin typeface="Co Text Light" panose="020B0303060202020204" pitchFamily="34" charset="0"/>
                <a:cs typeface="Co Text Light" panose="020B0303060202020204" pitchFamily="34" charset="0"/>
              </a:rPr>
              <a:t>efficitur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tempor</a:t>
            </a:r>
            <a:r>
              <a:rPr lang="en-GB" sz="1400" dirty="0">
                <a:solidFill>
                  <a:srgbClr val="E94D1B"/>
                </a:solidFill>
                <a:latin typeface="Co Text Light" panose="020B0303060202020204" pitchFamily="34" charset="0"/>
                <a:cs typeface="Co Text Light" panose="020B0303060202020204" pitchFamily="34" charset="0"/>
              </a:rPr>
              <a:t>. Morbi </a:t>
            </a:r>
            <a:r>
              <a:rPr lang="en-GB" sz="1400" dirty="0" err="1">
                <a:solidFill>
                  <a:srgbClr val="E94D1B"/>
                </a:solidFill>
                <a:latin typeface="Co Text Light" panose="020B0303060202020204" pitchFamily="34" charset="0"/>
                <a:cs typeface="Co Text Light" panose="020B0303060202020204" pitchFamily="34" charset="0"/>
              </a:rPr>
              <a:t>molestie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sapien</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sed</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pretiumvestibulum</a:t>
            </a:r>
            <a:r>
              <a:rPr lang="en-GB" sz="1400" dirty="0">
                <a:solidFill>
                  <a:srgbClr val="E94D1B"/>
                </a:solidFill>
                <a:latin typeface="Co Text Light" panose="020B0303060202020204" pitchFamily="34" charset="0"/>
                <a:cs typeface="Co Text Light" panose="020B0303060202020204" pitchFamily="34" charset="0"/>
              </a:rPr>
              <a:t>. Duis cursus, </a:t>
            </a:r>
            <a:r>
              <a:rPr lang="en-GB" sz="1400" dirty="0" err="1">
                <a:solidFill>
                  <a:srgbClr val="E94D1B"/>
                </a:solidFill>
                <a:latin typeface="Co Text Light" panose="020B0303060202020204" pitchFamily="34" charset="0"/>
                <a:cs typeface="Co Text Light" panose="020B0303060202020204" pitchFamily="34" charset="0"/>
              </a:rPr>
              <a:t>tellus</a:t>
            </a:r>
            <a:r>
              <a:rPr lang="en-GB" sz="1400" dirty="0">
                <a:solidFill>
                  <a:srgbClr val="E94D1B"/>
                </a:solidFill>
                <a:latin typeface="Co Text Light" panose="020B0303060202020204" pitchFamily="34" charset="0"/>
                <a:cs typeface="Co Text Light" panose="020B0303060202020204" pitchFamily="34" charset="0"/>
              </a:rPr>
              <a:t> vitae </a:t>
            </a:r>
            <a:r>
              <a:rPr lang="en-GB" sz="1400" dirty="0" err="1">
                <a:solidFill>
                  <a:srgbClr val="E94D1B"/>
                </a:solidFill>
                <a:latin typeface="Co Text Light" panose="020B0303060202020204" pitchFamily="34" charset="0"/>
                <a:cs typeface="Co Text Light" panose="020B0303060202020204" pitchFamily="34" charset="0"/>
              </a:rPr>
              <a:t>varius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posuere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augue</a:t>
            </a:r>
            <a:r>
              <a:rPr lang="en-GB" sz="1400" dirty="0">
                <a:solidFill>
                  <a:srgbClr val="E94D1B"/>
                </a:solidFill>
                <a:latin typeface="Co Text Light" panose="020B0303060202020204" pitchFamily="34" charset="0"/>
                <a:cs typeface="Co Text Light" panose="020B0303060202020204" pitchFamily="34" charset="0"/>
              </a:rPr>
              <a:t> eros </a:t>
            </a:r>
            <a:r>
              <a:rPr lang="en-GB" sz="1400" dirty="0" err="1">
                <a:solidFill>
                  <a:srgbClr val="E94D1B"/>
                </a:solidFill>
                <a:latin typeface="Co Text Light" panose="020B0303060202020204" pitchFamily="34" charset="0"/>
                <a:cs typeface="Co Text Light" panose="020B0303060202020204" pitchFamily="34" charset="0"/>
              </a:rPr>
              <a:t>consectetur</a:t>
            </a:r>
            <a:r>
              <a:rPr lang="en-GB" sz="1400" dirty="0">
                <a:solidFill>
                  <a:srgbClr val="E94D1B"/>
                </a:solidFill>
                <a:latin typeface="Co Text Light" panose="020B0303060202020204" pitchFamily="34" charset="0"/>
                <a:cs typeface="Co Text Light" panose="020B0303060202020204" pitchFamily="34" charset="0"/>
              </a:rPr>
              <a:t> ante, </a:t>
            </a:r>
            <a:r>
              <a:rPr lang="en-GB" sz="1400" dirty="0" err="1">
                <a:solidFill>
                  <a:srgbClr val="E94D1B"/>
                </a:solidFill>
                <a:latin typeface="Co Text Light" panose="020B0303060202020204" pitchFamily="34" charset="0"/>
                <a:cs typeface="Co Text Light" panose="020B0303060202020204" pitchFamily="34" charset="0"/>
              </a:rPr>
              <a:t>ut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laoreet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massa</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tortor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portalibero</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Vivamus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ullamcorper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rhoncus</a:t>
            </a:r>
            <a:r>
              <a:rPr lang="en-GB" sz="1400" dirty="0">
                <a:solidFill>
                  <a:srgbClr val="E94D1B"/>
                </a:solidFill>
                <a:latin typeface="Co Text Light" panose="020B0303060202020204" pitchFamily="34" charset="0"/>
                <a:cs typeface="Co Text Light" panose="020B0303060202020204" pitchFamily="34" charset="0"/>
              </a:rPr>
              <a:t> eros, ac </a:t>
            </a:r>
            <a:r>
              <a:rPr lang="en-GB" sz="1400" dirty="0" err="1">
                <a:solidFill>
                  <a:srgbClr val="E94D1B"/>
                </a:solidFill>
                <a:latin typeface="Co Text Light" panose="020B0303060202020204" pitchFamily="34" charset="0"/>
                <a:cs typeface="Co Text Light" panose="020B0303060202020204" pitchFamily="34" charset="0"/>
              </a:rPr>
              <a:t>ultricies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felis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imperdiet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eu</a:t>
            </a:r>
            <a:r>
              <a:rPr lang="en-GB" sz="1400" dirty="0">
                <a:solidFill>
                  <a:srgbClr val="E94D1B"/>
                </a:solidFill>
                <a:latin typeface="Co Text Light" panose="020B0303060202020204" pitchFamily="34" charset="0"/>
                <a:cs typeface="Co Text Light" panose="020B0303060202020204" pitchFamily="34" charset="0"/>
              </a:rPr>
              <a:t>. Morbi </a:t>
            </a:r>
            <a:r>
              <a:rPr lang="en-GB" sz="1400" dirty="0" err="1">
                <a:solidFill>
                  <a:srgbClr val="E94D1B"/>
                </a:solidFill>
                <a:latin typeface="Co Text Light" panose="020B0303060202020204" pitchFamily="34" charset="0"/>
                <a:cs typeface="Co Text Light" panose="020B0303060202020204" pitchFamily="34" charset="0"/>
              </a:rPr>
              <a:t>molestie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sapien</a:t>
            </a:r>
            <a:r>
              <a:rPr lang="en-GB" sz="1400" dirty="0">
                <a:solidFill>
                  <a:srgbClr val="E94D1B"/>
                </a:solidFill>
                <a:latin typeface="Co Text Light" panose="020B0303060202020204" pitchFamily="34" charset="0"/>
                <a:cs typeface="Co Text Light" panose="020B0303060202020204" pitchFamily="34" charset="0"/>
              </a:rPr>
              <a:t>.</a:t>
            </a:r>
          </a:p>
        </p:txBody>
      </p:sp>
      <p:pic>
        <p:nvPicPr>
          <p:cNvPr id="40" name="Picture 39" descr="Icon&#10;&#10;Description automatically generated">
            <a:extLst>
              <a:ext uri="{FF2B5EF4-FFF2-40B4-BE49-F238E27FC236}">
                <a16:creationId xmlns:a16="http://schemas.microsoft.com/office/drawing/2014/main" id="{0EE2ADEB-B52F-4C5B-9E7A-BC5FA13982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270" y="2393567"/>
            <a:ext cx="515530" cy="390514"/>
          </a:xfrm>
          <a:prstGeom prst="rect">
            <a:avLst/>
          </a:prstGeom>
        </p:spPr>
      </p:pic>
      <p:pic>
        <p:nvPicPr>
          <p:cNvPr id="41" name="Picture 40" descr="Icon&#10;&#10;Description automatically generated">
            <a:extLst>
              <a:ext uri="{FF2B5EF4-FFF2-40B4-BE49-F238E27FC236}">
                <a16:creationId xmlns:a16="http://schemas.microsoft.com/office/drawing/2014/main" id="{E3E7D5BA-E10A-46C1-ADC8-E389CFE35F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5273024" y="4771769"/>
            <a:ext cx="515530" cy="390514"/>
          </a:xfrm>
          <a:prstGeom prst="rect">
            <a:avLst/>
          </a:prstGeom>
        </p:spPr>
      </p:pic>
    </p:spTree>
    <p:extLst>
      <p:ext uri="{BB962C8B-B14F-4D97-AF65-F5344CB8AC3E}">
        <p14:creationId xmlns:p14="http://schemas.microsoft.com/office/powerpoint/2010/main" val="25240063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46" name="Text Placeholder 2">
            <a:extLst>
              <a:ext uri="{FF2B5EF4-FFF2-40B4-BE49-F238E27FC236}">
                <a16:creationId xmlns:a16="http://schemas.microsoft.com/office/drawing/2014/main" id="{86A729D3-766D-4C33-8529-9596B37ED640}"/>
              </a:ext>
            </a:extLst>
          </p:cNvPr>
          <p:cNvSpPr>
            <a:spLocks noGrp="1"/>
          </p:cNvSpPr>
          <p:nvPr>
            <p:ph type="body" sz="quarter" idx="14" hasCustomPrompt="1"/>
          </p:nvPr>
        </p:nvSpPr>
        <p:spPr>
          <a:xfrm>
            <a:off x="6805096" y="5312792"/>
            <a:ext cx="4191701" cy="342900"/>
          </a:xfrm>
        </p:spPr>
        <p:txBody>
          <a:bodyPr>
            <a:normAutofit/>
          </a:bodyPr>
          <a:lstStyle>
            <a:lvl1pPr marL="0" indent="0">
              <a:buNone/>
              <a:defRPr sz="1600">
                <a:solidFill>
                  <a:schemeClr val="accent1"/>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5" name="Text Placeholder 21">
            <a:extLst>
              <a:ext uri="{FF2B5EF4-FFF2-40B4-BE49-F238E27FC236}">
                <a16:creationId xmlns:a16="http://schemas.microsoft.com/office/drawing/2014/main" id="{DE948A11-EAB5-4D30-8C0D-2292591A2308}"/>
              </a:ext>
            </a:extLst>
          </p:cNvPr>
          <p:cNvSpPr>
            <a:spLocks noGrp="1"/>
          </p:cNvSpPr>
          <p:nvPr>
            <p:ph type="body" sz="quarter" idx="13" hasCustomPrompt="1"/>
          </p:nvPr>
        </p:nvSpPr>
        <p:spPr>
          <a:xfrm>
            <a:off x="6805096" y="3593138"/>
            <a:ext cx="4191701" cy="1627196"/>
          </a:xfrm>
        </p:spPr>
        <p:txBody>
          <a:bodyPr/>
          <a:lstStyle>
            <a:lvl1pPr marL="0" indent="0">
              <a:spcAft>
                <a:spcPts val="600"/>
              </a:spcAft>
              <a:buFont typeface="Arial" panose="020B0604020202020204" pitchFamily="34" charset="0"/>
              <a:buNone/>
              <a:defRPr>
                <a:solidFill>
                  <a:schemeClr val="accent1"/>
                </a:solidFill>
              </a:defRPr>
            </a:lvl1pPr>
          </a:lstStyle>
          <a:p>
            <a:r>
              <a:rPr lang="en-GB" sz="1400" dirty="0">
                <a:solidFill>
                  <a:srgbClr val="E94D1B"/>
                </a:solidFill>
                <a:latin typeface="Co Text Light" panose="020B0303060202020204" pitchFamily="34" charset="0"/>
                <a:cs typeface="Co Text Light" panose="020B0303060202020204" pitchFamily="34" charset="0"/>
              </a:rPr>
              <a:t>Lorem ipsum </a:t>
            </a:r>
            <a:r>
              <a:rPr lang="en-GB" sz="1400" dirty="0" err="1">
                <a:solidFill>
                  <a:srgbClr val="E94D1B"/>
                </a:solidFill>
                <a:latin typeface="Co Text Light" panose="020B0303060202020204" pitchFamily="34" charset="0"/>
                <a:cs typeface="Co Text Light" panose="020B0303060202020204" pitchFamily="34" charset="0"/>
              </a:rPr>
              <a:t>dolor</a:t>
            </a:r>
            <a:r>
              <a:rPr lang="en-GB" sz="1400" dirty="0">
                <a:solidFill>
                  <a:srgbClr val="E94D1B"/>
                </a:solidFill>
                <a:latin typeface="Co Text Light" panose="020B0303060202020204" pitchFamily="34" charset="0"/>
                <a:cs typeface="Co Text Light" panose="020B0303060202020204" pitchFamily="34" charset="0"/>
              </a:rPr>
              <a:t> sit </a:t>
            </a:r>
            <a:r>
              <a:rPr lang="en-GB" sz="1400" dirty="0" err="1">
                <a:solidFill>
                  <a:srgbClr val="E94D1B"/>
                </a:solidFill>
                <a:latin typeface="Co Text Light" panose="020B0303060202020204" pitchFamily="34" charset="0"/>
                <a:cs typeface="Co Text Light" panose="020B0303060202020204" pitchFamily="34" charset="0"/>
              </a:rPr>
              <a:t>amet</a:t>
            </a:r>
            <a:r>
              <a:rPr lang="en-GB" sz="1400" dirty="0">
                <a:solidFill>
                  <a:srgbClr val="E94D1B"/>
                </a:solidFill>
                <a:latin typeface="Co Text Light" panose="020B0303060202020204" pitchFamily="34" charset="0"/>
                <a:cs typeface="Co Text Light" panose="020B0303060202020204" pitchFamily="34" charset="0"/>
              </a:rPr>
              <a:t>. Duis </a:t>
            </a:r>
            <a:r>
              <a:rPr lang="en-GB" sz="1400" dirty="0" err="1">
                <a:solidFill>
                  <a:srgbClr val="E94D1B"/>
                </a:solidFill>
                <a:latin typeface="Co Text Light" panose="020B0303060202020204" pitchFamily="34" charset="0"/>
                <a:cs typeface="Co Text Light" panose="020B0303060202020204" pitchFamily="34" charset="0"/>
              </a:rPr>
              <a:t>ultricies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erat</a:t>
            </a:r>
            <a:r>
              <a:rPr lang="en-GB" sz="1400" dirty="0">
                <a:solidFill>
                  <a:srgbClr val="E94D1B"/>
                </a:solidFill>
                <a:latin typeface="Co Text Light" panose="020B0303060202020204" pitchFamily="34" charset="0"/>
                <a:cs typeface="Co Text Light" panose="020B0303060202020204" pitchFamily="34" charset="0"/>
              </a:rPr>
              <a:t> at </a:t>
            </a:r>
            <a:r>
              <a:rPr lang="en-GB" sz="1400" dirty="0" err="1">
                <a:solidFill>
                  <a:srgbClr val="E94D1B"/>
                </a:solidFill>
                <a:latin typeface="Co Text Light" panose="020B0303060202020204" pitchFamily="34" charset="0"/>
                <a:cs typeface="Co Text Light" panose="020B0303060202020204" pitchFamily="34" charset="0"/>
              </a:rPr>
              <a:t>efficitur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tempor</a:t>
            </a:r>
            <a:r>
              <a:rPr lang="en-GB" sz="1400" dirty="0">
                <a:solidFill>
                  <a:srgbClr val="E94D1B"/>
                </a:solidFill>
                <a:latin typeface="Co Text Light" panose="020B0303060202020204" pitchFamily="34" charset="0"/>
                <a:cs typeface="Co Text Light" panose="020B0303060202020204" pitchFamily="34" charset="0"/>
              </a:rPr>
              <a:t>. Morbi </a:t>
            </a:r>
            <a:r>
              <a:rPr lang="en-GB" sz="1400" dirty="0" err="1">
                <a:solidFill>
                  <a:srgbClr val="E94D1B"/>
                </a:solidFill>
                <a:latin typeface="Co Text Light" panose="020B0303060202020204" pitchFamily="34" charset="0"/>
                <a:cs typeface="Co Text Light" panose="020B0303060202020204" pitchFamily="34" charset="0"/>
              </a:rPr>
              <a:t>molestie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sapien</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sed</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pretiumvestibulum</a:t>
            </a:r>
            <a:r>
              <a:rPr lang="en-GB" sz="1400" dirty="0">
                <a:solidFill>
                  <a:srgbClr val="E94D1B"/>
                </a:solidFill>
                <a:latin typeface="Co Text Light" panose="020B0303060202020204" pitchFamily="34" charset="0"/>
                <a:cs typeface="Co Text Light" panose="020B0303060202020204" pitchFamily="34" charset="0"/>
              </a:rPr>
              <a:t>. Duis cursus, </a:t>
            </a:r>
            <a:r>
              <a:rPr lang="en-GB" sz="1400" dirty="0" err="1">
                <a:solidFill>
                  <a:srgbClr val="E94D1B"/>
                </a:solidFill>
                <a:latin typeface="Co Text Light" panose="020B0303060202020204" pitchFamily="34" charset="0"/>
                <a:cs typeface="Co Text Light" panose="020B0303060202020204" pitchFamily="34" charset="0"/>
              </a:rPr>
              <a:t>tellus</a:t>
            </a:r>
            <a:r>
              <a:rPr lang="en-GB" sz="1400" dirty="0">
                <a:solidFill>
                  <a:srgbClr val="E94D1B"/>
                </a:solidFill>
                <a:latin typeface="Co Text Light" panose="020B0303060202020204" pitchFamily="34" charset="0"/>
                <a:cs typeface="Co Text Light" panose="020B0303060202020204" pitchFamily="34" charset="0"/>
              </a:rPr>
              <a:t> vitae </a:t>
            </a:r>
            <a:r>
              <a:rPr lang="en-GB" sz="1400" dirty="0" err="1">
                <a:solidFill>
                  <a:srgbClr val="E94D1B"/>
                </a:solidFill>
                <a:latin typeface="Co Text Light" panose="020B0303060202020204" pitchFamily="34" charset="0"/>
                <a:cs typeface="Co Text Light" panose="020B0303060202020204" pitchFamily="34" charset="0"/>
              </a:rPr>
              <a:t>varius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posuere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augue</a:t>
            </a:r>
            <a:r>
              <a:rPr lang="en-GB" sz="1400" dirty="0">
                <a:solidFill>
                  <a:srgbClr val="E94D1B"/>
                </a:solidFill>
                <a:latin typeface="Co Text Light" panose="020B0303060202020204" pitchFamily="34" charset="0"/>
                <a:cs typeface="Co Text Light" panose="020B0303060202020204" pitchFamily="34" charset="0"/>
              </a:rPr>
              <a:t> eros </a:t>
            </a:r>
            <a:r>
              <a:rPr lang="en-GB" sz="1400" dirty="0" err="1">
                <a:solidFill>
                  <a:srgbClr val="E94D1B"/>
                </a:solidFill>
                <a:latin typeface="Co Text Light" panose="020B0303060202020204" pitchFamily="34" charset="0"/>
                <a:cs typeface="Co Text Light" panose="020B0303060202020204" pitchFamily="34" charset="0"/>
              </a:rPr>
              <a:t>consectetur</a:t>
            </a:r>
            <a:r>
              <a:rPr lang="en-GB" sz="1400" dirty="0">
                <a:solidFill>
                  <a:srgbClr val="E94D1B"/>
                </a:solidFill>
                <a:latin typeface="Co Text Light" panose="020B0303060202020204" pitchFamily="34" charset="0"/>
                <a:cs typeface="Co Text Light" panose="020B0303060202020204" pitchFamily="34" charset="0"/>
              </a:rPr>
              <a:t> ante, </a:t>
            </a:r>
            <a:r>
              <a:rPr lang="en-GB" sz="1400" dirty="0" err="1">
                <a:solidFill>
                  <a:srgbClr val="E94D1B"/>
                </a:solidFill>
                <a:latin typeface="Co Text Light" panose="020B0303060202020204" pitchFamily="34" charset="0"/>
                <a:cs typeface="Co Text Light" panose="020B0303060202020204" pitchFamily="34" charset="0"/>
              </a:rPr>
              <a:t>ut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laoreet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massa</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tortor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portalibero</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Vivamus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ullamcorper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rhoncus</a:t>
            </a:r>
            <a:r>
              <a:rPr lang="en-GB" sz="1400" dirty="0">
                <a:solidFill>
                  <a:srgbClr val="E94D1B"/>
                </a:solidFill>
                <a:latin typeface="Co Text Light" panose="020B0303060202020204" pitchFamily="34" charset="0"/>
                <a:cs typeface="Co Text Light" panose="020B0303060202020204" pitchFamily="34" charset="0"/>
              </a:rPr>
              <a:t> eros, ac </a:t>
            </a:r>
            <a:r>
              <a:rPr lang="en-GB" sz="1400" dirty="0" err="1">
                <a:solidFill>
                  <a:srgbClr val="E94D1B"/>
                </a:solidFill>
                <a:latin typeface="Co Text Light" panose="020B0303060202020204" pitchFamily="34" charset="0"/>
                <a:cs typeface="Co Text Light" panose="020B0303060202020204" pitchFamily="34" charset="0"/>
              </a:rPr>
              <a:t>ultricies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felis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imperdiet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eu</a:t>
            </a:r>
            <a:r>
              <a:rPr lang="en-GB" sz="1400" dirty="0">
                <a:solidFill>
                  <a:srgbClr val="E94D1B"/>
                </a:solidFill>
                <a:latin typeface="Co Text Light" panose="020B0303060202020204" pitchFamily="34" charset="0"/>
                <a:cs typeface="Co Text Light" panose="020B0303060202020204" pitchFamily="34" charset="0"/>
              </a:rPr>
              <a:t>. Morbi </a:t>
            </a:r>
            <a:r>
              <a:rPr lang="en-GB" sz="1400" dirty="0" err="1">
                <a:solidFill>
                  <a:srgbClr val="E94D1B"/>
                </a:solidFill>
                <a:latin typeface="Co Text Light" panose="020B0303060202020204" pitchFamily="34" charset="0"/>
                <a:cs typeface="Co Text Light" panose="020B0303060202020204" pitchFamily="34" charset="0"/>
              </a:rPr>
              <a:t>molestie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sapien</a:t>
            </a:r>
            <a:r>
              <a:rPr lang="en-GB" sz="1400" dirty="0">
                <a:solidFill>
                  <a:srgbClr val="E94D1B"/>
                </a:solidFill>
                <a:latin typeface="Co Text Light" panose="020B0303060202020204" pitchFamily="34" charset="0"/>
                <a:cs typeface="Co Text Light" panose="020B0303060202020204" pitchFamily="34" charset="0"/>
              </a:rPr>
              <a:t>.</a:t>
            </a:r>
          </a:p>
        </p:txBody>
      </p:sp>
      <p:pic>
        <p:nvPicPr>
          <p:cNvPr id="40" name="Picture 39" descr="Icon&#10;&#10;Description automatically generated">
            <a:extLst>
              <a:ext uri="{FF2B5EF4-FFF2-40B4-BE49-F238E27FC236}">
                <a16:creationId xmlns:a16="http://schemas.microsoft.com/office/drawing/2014/main" id="{0EE2ADEB-B52F-4C5B-9E7A-BC5FA13982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95817" y="2978002"/>
            <a:ext cx="515530" cy="390514"/>
          </a:xfrm>
          <a:prstGeom prst="rect">
            <a:avLst/>
          </a:prstGeom>
        </p:spPr>
      </p:pic>
      <p:pic>
        <p:nvPicPr>
          <p:cNvPr id="41" name="Picture 40" descr="Icon&#10;&#10;Description automatically generated">
            <a:extLst>
              <a:ext uri="{FF2B5EF4-FFF2-40B4-BE49-F238E27FC236}">
                <a16:creationId xmlns:a16="http://schemas.microsoft.com/office/drawing/2014/main" id="{E3E7D5BA-E10A-46C1-ADC8-E389CFE35F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10840571" y="5356204"/>
            <a:ext cx="515530" cy="390514"/>
          </a:xfrm>
          <a:prstGeom prst="rect">
            <a:avLst/>
          </a:prstGeom>
        </p:spPr>
      </p:pic>
      <p:sp>
        <p:nvSpPr>
          <p:cNvPr id="47" name="Text Placeholder 21">
            <a:extLst>
              <a:ext uri="{FF2B5EF4-FFF2-40B4-BE49-F238E27FC236}">
                <a16:creationId xmlns:a16="http://schemas.microsoft.com/office/drawing/2014/main" id="{753F9072-CE24-48EC-965D-C481D7F3D7D5}"/>
              </a:ext>
            </a:extLst>
          </p:cNvPr>
          <p:cNvSpPr>
            <a:spLocks noGrp="1"/>
          </p:cNvSpPr>
          <p:nvPr>
            <p:ph type="body" sz="quarter" idx="15" hasCustomPrompt="1"/>
          </p:nvPr>
        </p:nvSpPr>
        <p:spPr>
          <a:xfrm>
            <a:off x="18217312" y="4306472"/>
            <a:ext cx="4342437" cy="1103312"/>
          </a:xfrm>
        </p:spPr>
        <p:txBody>
          <a:bodyPr/>
          <a:lstStyle>
            <a:lvl1pPr marL="0" indent="0">
              <a:spcAft>
                <a:spcPts val="600"/>
              </a:spcAft>
              <a:buFont typeface="Arial" panose="020B0604020202020204" pitchFamily="34" charset="0"/>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a:t>
            </a:r>
          </a:p>
        </p:txBody>
      </p:sp>
      <p:sp>
        <p:nvSpPr>
          <p:cNvPr id="3" name="Text Placeholder 2">
            <a:extLst>
              <a:ext uri="{FF2B5EF4-FFF2-40B4-BE49-F238E27FC236}">
                <a16:creationId xmlns:a16="http://schemas.microsoft.com/office/drawing/2014/main" id="{BD3C1D91-0640-4CC8-9F00-B048C67C9B30}"/>
              </a:ext>
            </a:extLst>
          </p:cNvPr>
          <p:cNvSpPr>
            <a:spLocks noGrp="1"/>
          </p:cNvSpPr>
          <p:nvPr>
            <p:ph type="body" sz="quarter" idx="12" hasCustomPrompt="1"/>
          </p:nvPr>
        </p:nvSpPr>
        <p:spPr>
          <a:xfrm>
            <a:off x="18217312" y="2616581"/>
            <a:ext cx="4671263" cy="342900"/>
          </a:xfrm>
        </p:spPr>
        <p:txBody>
          <a:bodyPr>
            <a:normAutofit/>
          </a:bodyPr>
          <a:lstStyle>
            <a:lvl1pPr marL="0" indent="0">
              <a:buNone/>
              <a:defRPr sz="1600">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2" name="Text Placeholder 21">
            <a:extLst>
              <a:ext uri="{FF2B5EF4-FFF2-40B4-BE49-F238E27FC236}">
                <a16:creationId xmlns:a16="http://schemas.microsoft.com/office/drawing/2014/main" id="{2A577220-44C7-4BF1-B796-79E9E58B470A}"/>
              </a:ext>
            </a:extLst>
          </p:cNvPr>
          <p:cNvSpPr>
            <a:spLocks noGrp="1"/>
          </p:cNvSpPr>
          <p:nvPr>
            <p:ph type="body" sz="quarter" idx="11" hasCustomPrompt="1"/>
          </p:nvPr>
        </p:nvSpPr>
        <p:spPr>
          <a:xfrm>
            <a:off x="18217312" y="2995205"/>
            <a:ext cx="4671263" cy="1209284"/>
          </a:xfrm>
        </p:spPr>
        <p:txBody>
          <a:bodyPr/>
          <a:lstStyle>
            <a:lvl1pPr marL="0" indent="0">
              <a:spcBef>
                <a:spcPts val="0"/>
              </a:spcBef>
              <a:spcAft>
                <a:spcPts val="0"/>
              </a:spcAft>
              <a:buFont typeface="Arial" panose="020B0604020202020204" pitchFamily="34" charset="0"/>
              <a:buNone/>
              <a:defRPr/>
            </a:lvl1pPr>
          </a:lstStyle>
          <a:p>
            <a:pPr marL="342900" indent="-342900">
              <a:buFont typeface="+mj-lt"/>
              <a:buAutoNum type="arabicPeriod"/>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342900" indent="-342900">
              <a:buFont typeface="+mj-lt"/>
              <a:buAutoNum type="arabicPeriod"/>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a:t>
            </a:r>
          </a:p>
          <a:p>
            <a:pPr marL="342900" indent="-342900">
              <a:buFont typeface="+mj-lt"/>
              <a:buAutoNum type="arabicPeriod"/>
            </a:pP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endParaRPr lang="en-GB" sz="1400" dirty="0">
              <a:solidFill>
                <a:srgbClr val="5B686E"/>
              </a:solidFill>
              <a:latin typeface="Co Text Light" panose="020B0303060202020204" pitchFamily="34" charset="0"/>
              <a:cs typeface="Co Text Light" panose="020B0303060202020204" pitchFamily="34" charset="0"/>
            </a:endParaRPr>
          </a:p>
        </p:txBody>
      </p:sp>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12741" y="1359244"/>
            <a:ext cx="10743360" cy="688777"/>
          </a:xfrm>
        </p:spPr>
        <p:txBody>
          <a:bodyPr/>
          <a:lstStyle>
            <a:lvl1pPr marL="0" indent="0">
              <a:spcAft>
                <a:spcPts val="600"/>
              </a:spcAft>
              <a:buFont typeface="Arial" panose="020B0604020202020204" pitchFamily="34" charset="0"/>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12741" y="673098"/>
            <a:ext cx="5091280" cy="553998"/>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Quote with image</a:t>
            </a:r>
          </a:p>
        </p:txBody>
      </p:sp>
    </p:spTree>
    <p:extLst>
      <p:ext uri="{BB962C8B-B14F-4D97-AF65-F5344CB8AC3E}">
        <p14:creationId xmlns:p14="http://schemas.microsoft.com/office/powerpoint/2010/main" val="11871893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vy copy slide with bullet points on the right">
    <p:spTree>
      <p:nvGrpSpPr>
        <p:cNvPr id="1" name=""/>
        <p:cNvGrpSpPr/>
        <p:nvPr/>
      </p:nvGrpSpPr>
      <p:grpSpPr>
        <a:xfrm>
          <a:off x="0" y="0"/>
          <a:ext cx="0" cy="0"/>
          <a:chOff x="0" y="0"/>
          <a:chExt cx="0" cy="0"/>
        </a:xfrm>
      </p:grpSpPr>
      <p:sp>
        <p:nvSpPr>
          <p:cNvPr id="21" name="Text Placeholder 2">
            <a:extLst>
              <a:ext uri="{FF2B5EF4-FFF2-40B4-BE49-F238E27FC236}">
                <a16:creationId xmlns:a16="http://schemas.microsoft.com/office/drawing/2014/main" id="{FDDCAF46-E13D-490C-9FD5-3D9B8FE67064}"/>
              </a:ext>
            </a:extLst>
          </p:cNvPr>
          <p:cNvSpPr>
            <a:spLocks noGrp="1"/>
          </p:cNvSpPr>
          <p:nvPr>
            <p:ph type="body" sz="quarter" idx="13" hasCustomPrompt="1"/>
          </p:nvPr>
        </p:nvSpPr>
        <p:spPr>
          <a:xfrm>
            <a:off x="6365908" y="2444508"/>
            <a:ext cx="5083142" cy="3914376"/>
          </a:xfrm>
        </p:spPr>
        <p:txBody>
          <a:bodyPr/>
          <a:lstStyle/>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cursus, </a:t>
            </a:r>
            <a:r>
              <a:rPr lang="en-GB" sz="1400" dirty="0" err="1">
                <a:solidFill>
                  <a:srgbClr val="5B686E"/>
                </a:solidFill>
                <a:latin typeface="Co Text Light" panose="020B0303060202020204" pitchFamily="34" charset="0"/>
                <a:cs typeface="Co Text Light" panose="020B0303060202020204" pitchFamily="34" charset="0"/>
              </a:rPr>
              <a:t>tellus</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varius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posuere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augueeros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consectetur</a:t>
            </a:r>
            <a:r>
              <a:rPr lang="en-GB" sz="1400" dirty="0">
                <a:solidFill>
                  <a:srgbClr val="5B686E"/>
                </a:solidFill>
                <a:latin typeface="Co Text Light" panose="020B0303060202020204" pitchFamily="34" charset="0"/>
                <a:cs typeface="Co Text Light" panose="020B0303060202020204" pitchFamily="34" charset="0"/>
              </a:rPr>
              <a:t> ante, </a:t>
            </a:r>
            <a:r>
              <a:rPr lang="en-GB" sz="1400" dirty="0" err="1">
                <a:solidFill>
                  <a:srgbClr val="5B686E"/>
                </a:solidFill>
                <a:latin typeface="Co Text Light" panose="020B0303060202020204" pitchFamily="34" charset="0"/>
                <a:cs typeface="Co Text Light" panose="020B0303060202020204" pitchFamily="34" charset="0"/>
              </a:rPr>
              <a:t>ut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massa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tortorporta</a:t>
            </a:r>
            <a:r>
              <a:rPr lang="en-GB" sz="1400" dirty="0">
                <a:solidFill>
                  <a:srgbClr val="5B686E"/>
                </a:solidFill>
                <a:latin typeface="Co Text Light" panose="020B0303060202020204" pitchFamily="34" charset="0"/>
                <a:cs typeface="Co Text Light" panose="020B0303060202020204" pitchFamily="34" charset="0"/>
              </a:rPr>
              <a:t> libero. In </a:t>
            </a:r>
            <a:r>
              <a:rPr lang="en-GB" sz="1400" dirty="0" err="1">
                <a:solidFill>
                  <a:srgbClr val="5B686E"/>
                </a:solidFill>
                <a:latin typeface="Co Text Light" panose="020B0303060202020204" pitchFamily="34" charset="0"/>
                <a:cs typeface="Co Text Light" panose="020B0303060202020204" pitchFamily="34" charset="0"/>
              </a:rPr>
              <a:t>nec</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ultrices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odio</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20" name="Text Placeholder 2">
            <a:extLst>
              <a:ext uri="{FF2B5EF4-FFF2-40B4-BE49-F238E27FC236}">
                <a16:creationId xmlns:a16="http://schemas.microsoft.com/office/drawing/2014/main" id="{31DCE206-388E-440B-AE47-074E4A659EC4}"/>
              </a:ext>
            </a:extLst>
          </p:cNvPr>
          <p:cNvSpPr>
            <a:spLocks noGrp="1"/>
          </p:cNvSpPr>
          <p:nvPr>
            <p:ph type="body" sz="quarter" idx="12" hasCustomPrompt="1"/>
          </p:nvPr>
        </p:nvSpPr>
        <p:spPr>
          <a:xfrm>
            <a:off x="6361570" y="2019873"/>
            <a:ext cx="5054850" cy="342900"/>
          </a:xfrm>
        </p:spPr>
        <p:txBody>
          <a:bodyPr>
            <a:normAutofit/>
          </a:bodyPr>
          <a:lstStyle>
            <a:lvl1pPr marL="0" indent="0">
              <a:buNone/>
              <a:defRPr sz="1600">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12741" y="2019873"/>
            <a:ext cx="5217690" cy="4339011"/>
          </a:xfrm>
        </p:spPr>
        <p:txBody>
          <a:bodyPr/>
          <a:lstStyle>
            <a:lvl1pPr marL="0" indent="0">
              <a:spcAft>
                <a:spcPts val="600"/>
              </a:spcAft>
              <a:buNone/>
              <a:defRPr>
                <a:solidFill>
                  <a:srgbClr val="5B686E"/>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25508" y="681665"/>
            <a:ext cx="6300948"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Heavy copy slide with bullet points on the right</a:t>
            </a:r>
          </a:p>
        </p:txBody>
      </p:sp>
      <p:pic>
        <p:nvPicPr>
          <p:cNvPr id="11" name="Picture 10" descr="Icon&#10;&#10;Description automatically generated">
            <a:extLst>
              <a:ext uri="{FF2B5EF4-FFF2-40B4-BE49-F238E27FC236}">
                <a16:creationId xmlns:a16="http://schemas.microsoft.com/office/drawing/2014/main" id="{FA6C5031-5847-4BAE-90CF-9D8C36B623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42505" y="390907"/>
            <a:ext cx="1628966" cy="1628966"/>
          </a:xfrm>
          <a:prstGeom prst="rect">
            <a:avLst/>
          </a:prstGeom>
        </p:spPr>
      </p:pic>
    </p:spTree>
    <p:extLst>
      <p:ext uri="{BB962C8B-B14F-4D97-AF65-F5344CB8AC3E}">
        <p14:creationId xmlns:p14="http://schemas.microsoft.com/office/powerpoint/2010/main" val="15824620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vy copy slide with bullet points on the lef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6E1C08-7AEF-4A37-A060-8DE1324A0305}"/>
              </a:ext>
            </a:extLst>
          </p:cNvPr>
          <p:cNvSpPr>
            <a:spLocks noGrp="1"/>
          </p:cNvSpPr>
          <p:nvPr>
            <p:ph type="body" sz="quarter" idx="13" hasCustomPrompt="1"/>
          </p:nvPr>
        </p:nvSpPr>
        <p:spPr>
          <a:xfrm>
            <a:off x="625508" y="2441040"/>
            <a:ext cx="5050512" cy="3914376"/>
          </a:xfrm>
        </p:spPr>
        <p:txBody>
          <a:bodyPr/>
          <a:lstStyle/>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cursus, </a:t>
            </a:r>
            <a:r>
              <a:rPr lang="en-GB" sz="1400" dirty="0" err="1">
                <a:solidFill>
                  <a:srgbClr val="5B686E"/>
                </a:solidFill>
                <a:latin typeface="Co Text Light" panose="020B0303060202020204" pitchFamily="34" charset="0"/>
                <a:cs typeface="Co Text Light" panose="020B0303060202020204" pitchFamily="34" charset="0"/>
              </a:rPr>
              <a:t>tellus</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varius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posuere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augueeros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consectetur</a:t>
            </a:r>
            <a:r>
              <a:rPr lang="en-GB" sz="1400" dirty="0">
                <a:solidFill>
                  <a:srgbClr val="5B686E"/>
                </a:solidFill>
                <a:latin typeface="Co Text Light" panose="020B0303060202020204" pitchFamily="34" charset="0"/>
                <a:cs typeface="Co Text Light" panose="020B0303060202020204" pitchFamily="34" charset="0"/>
              </a:rPr>
              <a:t> ante, </a:t>
            </a:r>
            <a:r>
              <a:rPr lang="en-GB" sz="1400" dirty="0" err="1">
                <a:solidFill>
                  <a:srgbClr val="5B686E"/>
                </a:solidFill>
                <a:latin typeface="Co Text Light" panose="020B0303060202020204" pitchFamily="34" charset="0"/>
                <a:cs typeface="Co Text Light" panose="020B0303060202020204" pitchFamily="34" charset="0"/>
              </a:rPr>
              <a:t>ut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massa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tortorporta</a:t>
            </a:r>
            <a:r>
              <a:rPr lang="en-GB" sz="1400" dirty="0">
                <a:solidFill>
                  <a:srgbClr val="5B686E"/>
                </a:solidFill>
                <a:latin typeface="Co Text Light" panose="020B0303060202020204" pitchFamily="34" charset="0"/>
                <a:cs typeface="Co Text Light" panose="020B0303060202020204" pitchFamily="34" charset="0"/>
              </a:rPr>
              <a:t> libero. In </a:t>
            </a:r>
            <a:r>
              <a:rPr lang="en-GB" sz="1400" dirty="0" err="1">
                <a:solidFill>
                  <a:srgbClr val="5B686E"/>
                </a:solidFill>
                <a:latin typeface="Co Text Light" panose="020B0303060202020204" pitchFamily="34" charset="0"/>
                <a:cs typeface="Co Text Light" panose="020B0303060202020204" pitchFamily="34" charset="0"/>
              </a:rPr>
              <a:t>nec</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ultrices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odio</a:t>
            </a:r>
            <a:r>
              <a:rPr lang="en-GB" sz="1400" dirty="0">
                <a:solidFill>
                  <a:srgbClr val="5B686E"/>
                </a:solidFill>
                <a:latin typeface="Co Text Light" panose="020B0303060202020204" pitchFamily="34" charset="0"/>
                <a:cs typeface="Co Text Light" panose="020B0303060202020204" pitchFamily="34" charset="0"/>
              </a:rPr>
              <a:t>.</a:t>
            </a:r>
          </a:p>
        </p:txBody>
      </p:sp>
      <p:pic>
        <p:nvPicPr>
          <p:cNvPr id="23" name="Picture 22" descr="Icon&#10;&#10;Description automatically generated">
            <a:extLst>
              <a:ext uri="{FF2B5EF4-FFF2-40B4-BE49-F238E27FC236}">
                <a16:creationId xmlns:a16="http://schemas.microsoft.com/office/drawing/2014/main" id="{4B5FBCEE-0618-4393-9F5A-34B659E4BF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53782" y="287817"/>
            <a:ext cx="1838118" cy="1838118"/>
          </a:xfrm>
          <a:prstGeom prst="rect">
            <a:avLst/>
          </a:prstGeom>
        </p:spPr>
      </p:pic>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365841" y="2440467"/>
            <a:ext cx="5217690" cy="3914949"/>
          </a:xfrm>
        </p:spPr>
        <p:txBody>
          <a:bodyPr/>
          <a:lstStyle>
            <a:lvl1pPr marL="0" indent="0">
              <a:spcAft>
                <a:spcPts val="600"/>
              </a:spcAft>
              <a:buNone/>
              <a:defRPr>
                <a:solidFill>
                  <a:srgbClr val="5B686E"/>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p:txBody>
      </p:sp>
      <p:sp>
        <p:nvSpPr>
          <p:cNvPr id="20" name="Text Placeholder 2">
            <a:extLst>
              <a:ext uri="{FF2B5EF4-FFF2-40B4-BE49-F238E27FC236}">
                <a16:creationId xmlns:a16="http://schemas.microsoft.com/office/drawing/2014/main" id="{31DCE206-388E-440B-AE47-074E4A659EC4}"/>
              </a:ext>
            </a:extLst>
          </p:cNvPr>
          <p:cNvSpPr>
            <a:spLocks noGrp="1"/>
          </p:cNvSpPr>
          <p:nvPr>
            <p:ph type="body" sz="quarter" idx="12" hasCustomPrompt="1"/>
          </p:nvPr>
        </p:nvSpPr>
        <p:spPr>
          <a:xfrm>
            <a:off x="621170" y="2019873"/>
            <a:ext cx="5054850" cy="342900"/>
          </a:xfrm>
        </p:spPr>
        <p:txBody>
          <a:bodyPr>
            <a:normAutofit/>
          </a:bodyPr>
          <a:lstStyle>
            <a:lvl1pPr marL="0" indent="0">
              <a:buNone/>
              <a:defRPr sz="1600">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25508" y="681665"/>
            <a:ext cx="6300948"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Heavy copy slide with bullet points on the left</a:t>
            </a:r>
          </a:p>
        </p:txBody>
      </p:sp>
    </p:spTree>
    <p:extLst>
      <p:ext uri="{BB962C8B-B14F-4D97-AF65-F5344CB8AC3E}">
        <p14:creationId xmlns:p14="http://schemas.microsoft.com/office/powerpoint/2010/main" val="34507508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with highlighted section">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811598" y="2830567"/>
            <a:ext cx="5210652" cy="3427412"/>
          </a:xfrm>
        </p:spPr>
        <p:txBody>
          <a:bodyPr/>
          <a:lstStyle>
            <a:lvl1pPr marL="0" indent="0">
              <a:spcAft>
                <a:spcPts val="600"/>
              </a:spcAft>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endParaRPr lang="en-GB" dirty="0"/>
          </a:p>
        </p:txBody>
      </p:sp>
      <p:sp>
        <p:nvSpPr>
          <p:cNvPr id="19" name="Text Placeholder 21">
            <a:extLst>
              <a:ext uri="{FF2B5EF4-FFF2-40B4-BE49-F238E27FC236}">
                <a16:creationId xmlns:a16="http://schemas.microsoft.com/office/drawing/2014/main" id="{70F17D42-B423-4287-8870-5F7C59933E85}"/>
              </a:ext>
            </a:extLst>
          </p:cNvPr>
          <p:cNvSpPr>
            <a:spLocks noGrp="1"/>
          </p:cNvSpPr>
          <p:nvPr>
            <p:ph type="body" sz="quarter" idx="11" hasCustomPrompt="1"/>
          </p:nvPr>
        </p:nvSpPr>
        <p:spPr>
          <a:xfrm>
            <a:off x="811598" y="1678356"/>
            <a:ext cx="5805815" cy="842902"/>
          </a:xfrm>
        </p:spPr>
        <p:txBody>
          <a:bodyPr/>
          <a:lstStyle>
            <a:lvl1pPr marL="0" indent="0">
              <a:spcAft>
                <a:spcPts val="600"/>
              </a:spcAft>
              <a:buNone/>
              <a:defRPr>
                <a:latin typeface="Co Text" panose="020B050306020202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consectet</a:t>
            </a:r>
            <a:r>
              <a:rPr lang="en-GB" dirty="0"/>
              <a:t> </a:t>
            </a:r>
            <a:r>
              <a:rPr lang="en-GB" dirty="0" err="1"/>
              <a:t>uradipiscing</a:t>
            </a:r>
            <a:r>
              <a:rPr lang="en-GB" dirty="0"/>
              <a:t> </a:t>
            </a:r>
            <a:r>
              <a:rPr lang="en-GB" dirty="0" err="1"/>
              <a:t>elit</a:t>
            </a:r>
            <a:r>
              <a:rPr lang="en-GB" dirty="0"/>
              <a:t>. </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811598" y="684752"/>
            <a:ext cx="6048141" cy="553998"/>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Text with highlighted section</a:t>
            </a:r>
          </a:p>
        </p:txBody>
      </p:sp>
    </p:spTree>
    <p:extLst>
      <p:ext uri="{BB962C8B-B14F-4D97-AF65-F5344CB8AC3E}">
        <p14:creationId xmlns:p14="http://schemas.microsoft.com/office/powerpoint/2010/main" val="1171124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py slide with sub-headings">
    <p:spTree>
      <p:nvGrpSpPr>
        <p:cNvPr id="1" name=""/>
        <p:cNvGrpSpPr/>
        <p:nvPr/>
      </p:nvGrpSpPr>
      <p:grpSpPr>
        <a:xfrm>
          <a:off x="0" y="0"/>
          <a:ext cx="0" cy="0"/>
          <a:chOff x="0" y="0"/>
          <a:chExt cx="0" cy="0"/>
        </a:xfrm>
      </p:grpSpPr>
      <p:sp>
        <p:nvSpPr>
          <p:cNvPr id="39" name="Text Placeholder 2">
            <a:extLst>
              <a:ext uri="{FF2B5EF4-FFF2-40B4-BE49-F238E27FC236}">
                <a16:creationId xmlns:a16="http://schemas.microsoft.com/office/drawing/2014/main" id="{84B90C90-51B0-4672-809B-A065B7B981FC}"/>
              </a:ext>
            </a:extLst>
          </p:cNvPr>
          <p:cNvSpPr>
            <a:spLocks noGrp="1"/>
          </p:cNvSpPr>
          <p:nvPr>
            <p:ph type="body" sz="quarter" idx="24" hasCustomPrompt="1"/>
          </p:nvPr>
        </p:nvSpPr>
        <p:spPr>
          <a:xfrm>
            <a:off x="6199076" y="4764096"/>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40" name="Text Placeholder 21">
            <a:extLst>
              <a:ext uri="{FF2B5EF4-FFF2-40B4-BE49-F238E27FC236}">
                <a16:creationId xmlns:a16="http://schemas.microsoft.com/office/drawing/2014/main" id="{B0E0DBAB-1B66-4BAB-A3AE-7C4397AA2446}"/>
              </a:ext>
            </a:extLst>
          </p:cNvPr>
          <p:cNvSpPr>
            <a:spLocks noGrp="1"/>
          </p:cNvSpPr>
          <p:nvPr>
            <p:ph type="body" sz="quarter" idx="25" hasCustomPrompt="1"/>
          </p:nvPr>
        </p:nvSpPr>
        <p:spPr>
          <a:xfrm>
            <a:off x="6199076" y="5080455"/>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37" name="Text Placeholder 2">
            <a:extLst>
              <a:ext uri="{FF2B5EF4-FFF2-40B4-BE49-F238E27FC236}">
                <a16:creationId xmlns:a16="http://schemas.microsoft.com/office/drawing/2014/main" id="{3803B4A7-9707-4B37-BBFE-D86868D65599}"/>
              </a:ext>
            </a:extLst>
          </p:cNvPr>
          <p:cNvSpPr>
            <a:spLocks noGrp="1"/>
          </p:cNvSpPr>
          <p:nvPr>
            <p:ph type="body" sz="quarter" idx="22" hasCustomPrompt="1"/>
          </p:nvPr>
        </p:nvSpPr>
        <p:spPr>
          <a:xfrm>
            <a:off x="6199076" y="3290549"/>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8" name="Text Placeholder 21">
            <a:extLst>
              <a:ext uri="{FF2B5EF4-FFF2-40B4-BE49-F238E27FC236}">
                <a16:creationId xmlns:a16="http://schemas.microsoft.com/office/drawing/2014/main" id="{76BE8C93-8442-41F5-9E95-0FAF9CF0A011}"/>
              </a:ext>
            </a:extLst>
          </p:cNvPr>
          <p:cNvSpPr>
            <a:spLocks noGrp="1"/>
          </p:cNvSpPr>
          <p:nvPr>
            <p:ph type="body" sz="quarter" idx="23" hasCustomPrompt="1"/>
          </p:nvPr>
        </p:nvSpPr>
        <p:spPr>
          <a:xfrm>
            <a:off x="6199076" y="3606908"/>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33" name="Text Placeholder 2">
            <a:extLst>
              <a:ext uri="{FF2B5EF4-FFF2-40B4-BE49-F238E27FC236}">
                <a16:creationId xmlns:a16="http://schemas.microsoft.com/office/drawing/2014/main" id="{FEA22597-A270-4BCB-AC8C-8AD75ADBF147}"/>
              </a:ext>
            </a:extLst>
          </p:cNvPr>
          <p:cNvSpPr>
            <a:spLocks noGrp="1"/>
          </p:cNvSpPr>
          <p:nvPr>
            <p:ph type="body" sz="quarter" idx="20" hasCustomPrompt="1"/>
          </p:nvPr>
        </p:nvSpPr>
        <p:spPr>
          <a:xfrm>
            <a:off x="6199076" y="1828512"/>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4" name="Text Placeholder 21">
            <a:extLst>
              <a:ext uri="{FF2B5EF4-FFF2-40B4-BE49-F238E27FC236}">
                <a16:creationId xmlns:a16="http://schemas.microsoft.com/office/drawing/2014/main" id="{C9954B38-B9C9-4C63-91DE-6E9B9E91DF6E}"/>
              </a:ext>
            </a:extLst>
          </p:cNvPr>
          <p:cNvSpPr>
            <a:spLocks noGrp="1"/>
          </p:cNvSpPr>
          <p:nvPr>
            <p:ph type="body" sz="quarter" idx="21" hasCustomPrompt="1"/>
          </p:nvPr>
        </p:nvSpPr>
        <p:spPr>
          <a:xfrm>
            <a:off x="6199076" y="2144871"/>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31" name="Text Placeholder 2">
            <a:extLst>
              <a:ext uri="{FF2B5EF4-FFF2-40B4-BE49-F238E27FC236}">
                <a16:creationId xmlns:a16="http://schemas.microsoft.com/office/drawing/2014/main" id="{A9DB1E0A-BAF5-4F9A-BFD5-2A8E703E17D5}"/>
              </a:ext>
            </a:extLst>
          </p:cNvPr>
          <p:cNvSpPr>
            <a:spLocks noGrp="1"/>
          </p:cNvSpPr>
          <p:nvPr>
            <p:ph type="body" sz="quarter" idx="18" hasCustomPrompt="1"/>
          </p:nvPr>
        </p:nvSpPr>
        <p:spPr>
          <a:xfrm>
            <a:off x="731634" y="4764096"/>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2" name="Text Placeholder 21">
            <a:extLst>
              <a:ext uri="{FF2B5EF4-FFF2-40B4-BE49-F238E27FC236}">
                <a16:creationId xmlns:a16="http://schemas.microsoft.com/office/drawing/2014/main" id="{6645C2B3-134F-43CE-9A22-A7FEECCC01A2}"/>
              </a:ext>
            </a:extLst>
          </p:cNvPr>
          <p:cNvSpPr>
            <a:spLocks noGrp="1"/>
          </p:cNvSpPr>
          <p:nvPr>
            <p:ph type="body" sz="quarter" idx="19" hasCustomPrompt="1"/>
          </p:nvPr>
        </p:nvSpPr>
        <p:spPr>
          <a:xfrm>
            <a:off x="731634" y="5080455"/>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27" name="Text Placeholder 2">
            <a:extLst>
              <a:ext uri="{FF2B5EF4-FFF2-40B4-BE49-F238E27FC236}">
                <a16:creationId xmlns:a16="http://schemas.microsoft.com/office/drawing/2014/main" id="{B6249EE3-A0EB-46F5-8250-3D7D56B8493F}"/>
              </a:ext>
            </a:extLst>
          </p:cNvPr>
          <p:cNvSpPr>
            <a:spLocks noGrp="1"/>
          </p:cNvSpPr>
          <p:nvPr>
            <p:ph type="body" sz="quarter" idx="16" hasCustomPrompt="1"/>
          </p:nvPr>
        </p:nvSpPr>
        <p:spPr>
          <a:xfrm>
            <a:off x="731634" y="3290549"/>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8" name="Text Placeholder 21">
            <a:extLst>
              <a:ext uri="{FF2B5EF4-FFF2-40B4-BE49-F238E27FC236}">
                <a16:creationId xmlns:a16="http://schemas.microsoft.com/office/drawing/2014/main" id="{27CE55F7-0877-45D7-9D96-7F7FEE3BC3E3}"/>
              </a:ext>
            </a:extLst>
          </p:cNvPr>
          <p:cNvSpPr>
            <a:spLocks noGrp="1"/>
          </p:cNvSpPr>
          <p:nvPr>
            <p:ph type="body" sz="quarter" idx="17" hasCustomPrompt="1"/>
          </p:nvPr>
        </p:nvSpPr>
        <p:spPr>
          <a:xfrm>
            <a:off x="731634" y="3606908"/>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26" name="Text Placeholder 2">
            <a:extLst>
              <a:ext uri="{FF2B5EF4-FFF2-40B4-BE49-F238E27FC236}">
                <a16:creationId xmlns:a16="http://schemas.microsoft.com/office/drawing/2014/main" id="{6E796ECC-838F-46AD-A59E-718DA371083D}"/>
              </a:ext>
            </a:extLst>
          </p:cNvPr>
          <p:cNvSpPr>
            <a:spLocks noGrp="1"/>
          </p:cNvSpPr>
          <p:nvPr>
            <p:ph type="body" sz="quarter" idx="12" hasCustomPrompt="1"/>
          </p:nvPr>
        </p:nvSpPr>
        <p:spPr>
          <a:xfrm>
            <a:off x="731634" y="1828512"/>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5" name="Text Placeholder 21">
            <a:extLst>
              <a:ext uri="{FF2B5EF4-FFF2-40B4-BE49-F238E27FC236}">
                <a16:creationId xmlns:a16="http://schemas.microsoft.com/office/drawing/2014/main" id="{4D05C770-5118-44DB-BF81-DF25B1F6961C}"/>
              </a:ext>
            </a:extLst>
          </p:cNvPr>
          <p:cNvSpPr>
            <a:spLocks noGrp="1"/>
          </p:cNvSpPr>
          <p:nvPr>
            <p:ph type="body" sz="quarter" idx="15" hasCustomPrompt="1"/>
          </p:nvPr>
        </p:nvSpPr>
        <p:spPr>
          <a:xfrm>
            <a:off x="731634" y="2144871"/>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99082" y="665600"/>
            <a:ext cx="6048141"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sub-headings</a:t>
            </a:r>
          </a:p>
        </p:txBody>
      </p:sp>
    </p:spTree>
    <p:extLst>
      <p:ext uri="{BB962C8B-B14F-4D97-AF65-F5344CB8AC3E}">
        <p14:creationId xmlns:p14="http://schemas.microsoft.com/office/powerpoint/2010/main" val="27677456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ain title icon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6C33F51-EC0B-4CCE-8B98-810C108B10B1}"/>
              </a:ext>
            </a:extLst>
          </p:cNvPr>
          <p:cNvSpPr/>
          <p:nvPr userDrawn="1"/>
        </p:nvSpPr>
        <p:spPr>
          <a:xfrm>
            <a:off x="8281850" y="0"/>
            <a:ext cx="3910149"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21">
            <a:extLst>
              <a:ext uri="{FF2B5EF4-FFF2-40B4-BE49-F238E27FC236}">
                <a16:creationId xmlns:a16="http://schemas.microsoft.com/office/drawing/2014/main" id="{27CE55F7-0877-45D7-9D96-7F7FEE3BC3E3}"/>
              </a:ext>
            </a:extLst>
          </p:cNvPr>
          <p:cNvSpPr>
            <a:spLocks noGrp="1"/>
          </p:cNvSpPr>
          <p:nvPr>
            <p:ph type="body" sz="quarter" idx="17" hasCustomPrompt="1"/>
          </p:nvPr>
        </p:nvSpPr>
        <p:spPr>
          <a:xfrm>
            <a:off x="8891452" y="1711271"/>
            <a:ext cx="2739830" cy="1103312"/>
          </a:xfrm>
        </p:spPr>
        <p:txBody>
          <a:bodyPr>
            <a:noAutofit/>
          </a:bodyPr>
          <a:lstStyle>
            <a:lvl1pPr marL="0" indent="0">
              <a:spcAft>
                <a:spcPts val="600"/>
              </a:spcAft>
              <a:buFont typeface="Arial" panose="020B0604020202020204" pitchFamily="34" charset="0"/>
              <a:buNone/>
              <a:defRPr sz="1600"/>
            </a:lvl1pPr>
          </a:lstStyle>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endParaRPr lang="en-GB" sz="1400" dirty="0">
              <a:solidFill>
                <a:srgbClr val="5B686E"/>
              </a:solidFill>
              <a:latin typeface="Co Text Light" panose="020B0303060202020204" pitchFamily="34" charset="0"/>
              <a:cs typeface="Co Text Light" panose="020B0303060202020204" pitchFamily="34" charset="0"/>
            </a:endParaRPr>
          </a:p>
        </p:txBody>
      </p:sp>
      <p:sp>
        <p:nvSpPr>
          <p:cNvPr id="51" name="Text Placeholder 2">
            <a:extLst>
              <a:ext uri="{FF2B5EF4-FFF2-40B4-BE49-F238E27FC236}">
                <a16:creationId xmlns:a16="http://schemas.microsoft.com/office/drawing/2014/main" id="{6E5C9AFE-C2C7-4843-9F65-28F4551CA40B}"/>
              </a:ext>
            </a:extLst>
          </p:cNvPr>
          <p:cNvSpPr>
            <a:spLocks noGrp="1"/>
          </p:cNvSpPr>
          <p:nvPr>
            <p:ph type="body" sz="quarter" idx="35" hasCustomPrompt="1"/>
          </p:nvPr>
        </p:nvSpPr>
        <p:spPr>
          <a:xfrm>
            <a:off x="5803636" y="4760187"/>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52" name="Text Placeholder 2">
            <a:extLst>
              <a:ext uri="{FF2B5EF4-FFF2-40B4-BE49-F238E27FC236}">
                <a16:creationId xmlns:a16="http://schemas.microsoft.com/office/drawing/2014/main" id="{EDF47AD7-37CF-4DCC-99C1-34E7737ADF0C}"/>
              </a:ext>
            </a:extLst>
          </p:cNvPr>
          <p:cNvSpPr>
            <a:spLocks noGrp="1"/>
          </p:cNvSpPr>
          <p:nvPr>
            <p:ph type="body" sz="quarter" idx="36" hasCustomPrompt="1"/>
          </p:nvPr>
        </p:nvSpPr>
        <p:spPr>
          <a:xfrm>
            <a:off x="5803278" y="5200726"/>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5" name="Text Placeholder 2">
            <a:extLst>
              <a:ext uri="{FF2B5EF4-FFF2-40B4-BE49-F238E27FC236}">
                <a16:creationId xmlns:a16="http://schemas.microsoft.com/office/drawing/2014/main" id="{FCFF7CF2-3E8B-4E79-845F-5F4775BE2527}"/>
              </a:ext>
            </a:extLst>
          </p:cNvPr>
          <p:cNvSpPr>
            <a:spLocks noGrp="1"/>
          </p:cNvSpPr>
          <p:nvPr>
            <p:ph type="body" sz="quarter" idx="29" hasCustomPrompt="1"/>
          </p:nvPr>
        </p:nvSpPr>
        <p:spPr>
          <a:xfrm>
            <a:off x="5803278" y="1866522"/>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46" name="Text Placeholder 2">
            <a:extLst>
              <a:ext uri="{FF2B5EF4-FFF2-40B4-BE49-F238E27FC236}">
                <a16:creationId xmlns:a16="http://schemas.microsoft.com/office/drawing/2014/main" id="{EDD0613B-9F9C-4E57-AFFA-4DDAE3BFB147}"/>
              </a:ext>
            </a:extLst>
          </p:cNvPr>
          <p:cNvSpPr>
            <a:spLocks noGrp="1"/>
          </p:cNvSpPr>
          <p:nvPr>
            <p:ph type="body" sz="quarter" idx="30" hasCustomPrompt="1"/>
          </p:nvPr>
        </p:nvSpPr>
        <p:spPr>
          <a:xfrm>
            <a:off x="5802920" y="2307061"/>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3" name="Text Placeholder 2">
            <a:extLst>
              <a:ext uri="{FF2B5EF4-FFF2-40B4-BE49-F238E27FC236}">
                <a16:creationId xmlns:a16="http://schemas.microsoft.com/office/drawing/2014/main" id="{42AA5C2E-EA2F-4488-AD05-BB57CA8B5565}"/>
              </a:ext>
            </a:extLst>
          </p:cNvPr>
          <p:cNvSpPr>
            <a:spLocks noGrp="1"/>
          </p:cNvSpPr>
          <p:nvPr>
            <p:ph type="body" sz="quarter" idx="27" hasCustomPrompt="1"/>
          </p:nvPr>
        </p:nvSpPr>
        <p:spPr>
          <a:xfrm>
            <a:off x="3164869" y="1866522"/>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44" name="Text Placeholder 2">
            <a:extLst>
              <a:ext uri="{FF2B5EF4-FFF2-40B4-BE49-F238E27FC236}">
                <a16:creationId xmlns:a16="http://schemas.microsoft.com/office/drawing/2014/main" id="{B8B9B9AA-F3AB-4C3B-96FF-EA3A11E9FEE3}"/>
              </a:ext>
            </a:extLst>
          </p:cNvPr>
          <p:cNvSpPr>
            <a:spLocks noGrp="1"/>
          </p:cNvSpPr>
          <p:nvPr>
            <p:ph type="body" sz="quarter" idx="28" hasCustomPrompt="1"/>
          </p:nvPr>
        </p:nvSpPr>
        <p:spPr>
          <a:xfrm>
            <a:off x="3164511" y="2307061"/>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26" name="Text Placeholder 2">
            <a:extLst>
              <a:ext uri="{FF2B5EF4-FFF2-40B4-BE49-F238E27FC236}">
                <a16:creationId xmlns:a16="http://schemas.microsoft.com/office/drawing/2014/main" id="{6E796ECC-838F-46AD-A59E-718DA371083D}"/>
              </a:ext>
            </a:extLst>
          </p:cNvPr>
          <p:cNvSpPr>
            <a:spLocks noGrp="1"/>
          </p:cNvSpPr>
          <p:nvPr>
            <p:ph type="body" sz="quarter" idx="12" hasCustomPrompt="1"/>
          </p:nvPr>
        </p:nvSpPr>
        <p:spPr>
          <a:xfrm>
            <a:off x="560719" y="1866522"/>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pic>
        <p:nvPicPr>
          <p:cNvPr id="19" name="Picture 18" descr="Icon&#10;&#10;Description automatically generated">
            <a:extLst>
              <a:ext uri="{FF2B5EF4-FFF2-40B4-BE49-F238E27FC236}">
                <a16:creationId xmlns:a16="http://schemas.microsoft.com/office/drawing/2014/main" id="{E3125AF7-F170-4FCF-AB88-342387A7B2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27927" y="546463"/>
            <a:ext cx="1077219" cy="1077219"/>
          </a:xfrm>
          <a:prstGeom prst="rect">
            <a:avLst/>
          </a:prstGeom>
        </p:spPr>
      </p:pic>
      <p:pic>
        <p:nvPicPr>
          <p:cNvPr id="20" name="Picture 19" descr="Icon&#10;&#10;Description automatically generated">
            <a:extLst>
              <a:ext uri="{FF2B5EF4-FFF2-40B4-BE49-F238E27FC236}">
                <a16:creationId xmlns:a16="http://schemas.microsoft.com/office/drawing/2014/main" id="{2E907D1B-4E94-4068-9C3B-1557D4E282E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9719" y="3437707"/>
            <a:ext cx="1077220" cy="1077220"/>
          </a:xfrm>
          <a:prstGeom prst="rect">
            <a:avLst/>
          </a:prstGeom>
        </p:spPr>
      </p:pic>
      <p:pic>
        <p:nvPicPr>
          <p:cNvPr id="21" name="Picture 20" descr="Icon&#10;&#10;Description automatically generated">
            <a:extLst>
              <a:ext uri="{FF2B5EF4-FFF2-40B4-BE49-F238E27FC236}">
                <a16:creationId xmlns:a16="http://schemas.microsoft.com/office/drawing/2014/main" id="{9DD818CD-ADF8-4802-A666-6FA49A1DA4C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05970" y="3437705"/>
            <a:ext cx="1077221" cy="1077221"/>
          </a:xfrm>
          <a:prstGeom prst="rect">
            <a:avLst/>
          </a:prstGeom>
        </p:spPr>
      </p:pic>
      <p:pic>
        <p:nvPicPr>
          <p:cNvPr id="22" name="Picture 21" descr="Icon&#10;&#10;Description automatically generated">
            <a:extLst>
              <a:ext uri="{FF2B5EF4-FFF2-40B4-BE49-F238E27FC236}">
                <a16:creationId xmlns:a16="http://schemas.microsoft.com/office/drawing/2014/main" id="{FE7118D9-44ED-48F0-8615-8CF5EC3D6EC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222222" y="3432001"/>
            <a:ext cx="1082925" cy="1082925"/>
          </a:xfrm>
          <a:prstGeom prst="rect">
            <a:avLst/>
          </a:prstGeom>
        </p:spPr>
      </p:pic>
      <p:pic>
        <p:nvPicPr>
          <p:cNvPr id="24" name="Picture 23" descr="Icon&#10;&#10;Description automatically generated">
            <a:extLst>
              <a:ext uri="{FF2B5EF4-FFF2-40B4-BE49-F238E27FC236}">
                <a16:creationId xmlns:a16="http://schemas.microsoft.com/office/drawing/2014/main" id="{01FED19A-F965-4D78-A80D-09C9F959748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89720" y="546463"/>
            <a:ext cx="1077219" cy="1077219"/>
          </a:xfrm>
          <a:prstGeom prst="rect">
            <a:avLst/>
          </a:prstGeom>
        </p:spPr>
      </p:pic>
      <p:pic>
        <p:nvPicPr>
          <p:cNvPr id="29" name="Picture 28" descr="Icon&#10;&#10;Description automatically generated">
            <a:extLst>
              <a:ext uri="{FF2B5EF4-FFF2-40B4-BE49-F238E27FC236}">
                <a16:creationId xmlns:a16="http://schemas.microsoft.com/office/drawing/2014/main" id="{E408E787-9AE8-45E8-943C-8AAB9F71D0E9}"/>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605973" y="546463"/>
            <a:ext cx="1077219" cy="1077219"/>
          </a:xfrm>
          <a:prstGeom prst="rect">
            <a:avLst/>
          </a:prstGeom>
        </p:spPr>
      </p:pic>
      <p:sp>
        <p:nvSpPr>
          <p:cNvPr id="3" name="Text Placeholder 2">
            <a:extLst>
              <a:ext uri="{FF2B5EF4-FFF2-40B4-BE49-F238E27FC236}">
                <a16:creationId xmlns:a16="http://schemas.microsoft.com/office/drawing/2014/main" id="{A4878DEE-CEC5-4CF5-ADD3-061A8AA09EE1}"/>
              </a:ext>
            </a:extLst>
          </p:cNvPr>
          <p:cNvSpPr>
            <a:spLocks noGrp="1"/>
          </p:cNvSpPr>
          <p:nvPr>
            <p:ph type="body" sz="quarter" idx="26" hasCustomPrompt="1"/>
          </p:nvPr>
        </p:nvSpPr>
        <p:spPr>
          <a:xfrm>
            <a:off x="560361" y="2307061"/>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7" name="Text Placeholder 2">
            <a:extLst>
              <a:ext uri="{FF2B5EF4-FFF2-40B4-BE49-F238E27FC236}">
                <a16:creationId xmlns:a16="http://schemas.microsoft.com/office/drawing/2014/main" id="{E73976F9-77C1-4E59-B71A-C09D4CA13441}"/>
              </a:ext>
            </a:extLst>
          </p:cNvPr>
          <p:cNvSpPr>
            <a:spLocks noGrp="1"/>
          </p:cNvSpPr>
          <p:nvPr>
            <p:ph type="body" sz="quarter" idx="31" hasCustomPrompt="1"/>
          </p:nvPr>
        </p:nvSpPr>
        <p:spPr>
          <a:xfrm>
            <a:off x="560719" y="4757859"/>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48" name="Text Placeholder 2">
            <a:extLst>
              <a:ext uri="{FF2B5EF4-FFF2-40B4-BE49-F238E27FC236}">
                <a16:creationId xmlns:a16="http://schemas.microsoft.com/office/drawing/2014/main" id="{B10510E7-D804-47D4-B347-EFDEED75D17A}"/>
              </a:ext>
            </a:extLst>
          </p:cNvPr>
          <p:cNvSpPr>
            <a:spLocks noGrp="1"/>
          </p:cNvSpPr>
          <p:nvPr>
            <p:ph type="body" sz="quarter" idx="32" hasCustomPrompt="1"/>
          </p:nvPr>
        </p:nvSpPr>
        <p:spPr>
          <a:xfrm>
            <a:off x="560361" y="5198398"/>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9" name="Text Placeholder 2">
            <a:extLst>
              <a:ext uri="{FF2B5EF4-FFF2-40B4-BE49-F238E27FC236}">
                <a16:creationId xmlns:a16="http://schemas.microsoft.com/office/drawing/2014/main" id="{02BBB5EF-9FD8-4A3A-BE3B-DA10E8BE0769}"/>
              </a:ext>
            </a:extLst>
          </p:cNvPr>
          <p:cNvSpPr>
            <a:spLocks noGrp="1"/>
          </p:cNvSpPr>
          <p:nvPr>
            <p:ph type="body" sz="quarter" idx="33" hasCustomPrompt="1"/>
          </p:nvPr>
        </p:nvSpPr>
        <p:spPr>
          <a:xfrm>
            <a:off x="3167468" y="4757859"/>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50" name="Text Placeholder 2">
            <a:extLst>
              <a:ext uri="{FF2B5EF4-FFF2-40B4-BE49-F238E27FC236}">
                <a16:creationId xmlns:a16="http://schemas.microsoft.com/office/drawing/2014/main" id="{52BEEFED-D6E2-46AC-80EF-CE082749A282}"/>
              </a:ext>
            </a:extLst>
          </p:cNvPr>
          <p:cNvSpPr>
            <a:spLocks noGrp="1"/>
          </p:cNvSpPr>
          <p:nvPr>
            <p:ph type="body" sz="quarter" idx="34" hasCustomPrompt="1"/>
          </p:nvPr>
        </p:nvSpPr>
        <p:spPr>
          <a:xfrm>
            <a:off x="3167110" y="5198398"/>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8891452" y="681941"/>
            <a:ext cx="2478639"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Main title icon slide</a:t>
            </a:r>
          </a:p>
        </p:txBody>
      </p:sp>
    </p:spTree>
    <p:extLst>
      <p:ext uri="{BB962C8B-B14F-4D97-AF65-F5344CB8AC3E}">
        <p14:creationId xmlns:p14="http://schemas.microsoft.com/office/powerpoint/2010/main" val="14393910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py in boxes">
    <p:spTree>
      <p:nvGrpSpPr>
        <p:cNvPr id="1" name=""/>
        <p:cNvGrpSpPr/>
        <p:nvPr/>
      </p:nvGrpSpPr>
      <p:grpSpPr>
        <a:xfrm>
          <a:off x="0" y="0"/>
          <a:ext cx="0" cy="0"/>
          <a:chOff x="0" y="0"/>
          <a:chExt cx="0" cy="0"/>
        </a:xfrm>
      </p:grpSpPr>
      <p:sp>
        <p:nvSpPr>
          <p:cNvPr id="35" name="Text Placeholder 21">
            <a:extLst>
              <a:ext uri="{FF2B5EF4-FFF2-40B4-BE49-F238E27FC236}">
                <a16:creationId xmlns:a16="http://schemas.microsoft.com/office/drawing/2014/main" id="{0481DFC1-11AA-4955-83BC-035EBF862D09}"/>
              </a:ext>
            </a:extLst>
          </p:cNvPr>
          <p:cNvSpPr>
            <a:spLocks noGrp="1"/>
          </p:cNvSpPr>
          <p:nvPr>
            <p:ph type="body" sz="quarter" idx="28" hasCustomPrompt="1"/>
          </p:nvPr>
        </p:nvSpPr>
        <p:spPr>
          <a:xfrm>
            <a:off x="8478148" y="2463844"/>
            <a:ext cx="3078557" cy="2855847"/>
          </a:xfrm>
        </p:spPr>
        <p:txBody>
          <a:bodyPr/>
          <a:lstStyle>
            <a:lvl1pPr marL="0" indent="0">
              <a:spcAft>
                <a:spcPts val="600"/>
              </a:spcAft>
              <a:buFont typeface="Arial" panose="020B0604020202020204" pitchFamily="34" charset="0"/>
              <a:buNone/>
              <a:defRPr/>
            </a:lvl1pPr>
          </a:lstStyle>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 </a:t>
            </a: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vel. </a:t>
            </a:r>
          </a:p>
          <a:p>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p>
        </p:txBody>
      </p:sp>
      <p:sp>
        <p:nvSpPr>
          <p:cNvPr id="36" name="Text Placeholder 2">
            <a:extLst>
              <a:ext uri="{FF2B5EF4-FFF2-40B4-BE49-F238E27FC236}">
                <a16:creationId xmlns:a16="http://schemas.microsoft.com/office/drawing/2014/main" id="{59CEC101-28FB-4604-93F9-DC224B7C01BA}"/>
              </a:ext>
            </a:extLst>
          </p:cNvPr>
          <p:cNvSpPr>
            <a:spLocks noGrp="1"/>
          </p:cNvSpPr>
          <p:nvPr>
            <p:ph type="body" sz="quarter" idx="29" hasCustomPrompt="1"/>
          </p:nvPr>
        </p:nvSpPr>
        <p:spPr>
          <a:xfrm>
            <a:off x="8478149" y="1953266"/>
            <a:ext cx="3078556" cy="342900"/>
          </a:xfrm>
        </p:spPr>
        <p:txBody>
          <a:bodyPr>
            <a:normAutofit/>
          </a:bodyPr>
          <a:lstStyle>
            <a:lvl1pPr marL="0" indent="0">
              <a:buNone/>
              <a:defRPr sz="1600">
                <a:solidFill>
                  <a:srgbClr val="5B686E"/>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9" name="Text Placeholder 21">
            <a:extLst>
              <a:ext uri="{FF2B5EF4-FFF2-40B4-BE49-F238E27FC236}">
                <a16:creationId xmlns:a16="http://schemas.microsoft.com/office/drawing/2014/main" id="{338F1C80-4514-4FEF-90F0-2FCE9F6998A4}"/>
              </a:ext>
            </a:extLst>
          </p:cNvPr>
          <p:cNvSpPr>
            <a:spLocks noGrp="1"/>
          </p:cNvSpPr>
          <p:nvPr>
            <p:ph type="body" sz="quarter" idx="26" hasCustomPrompt="1"/>
          </p:nvPr>
        </p:nvSpPr>
        <p:spPr>
          <a:xfrm>
            <a:off x="4721413" y="2463844"/>
            <a:ext cx="3078557" cy="2855847"/>
          </a:xfrm>
        </p:spPr>
        <p:txBody>
          <a:bodyPr/>
          <a:lstStyle>
            <a:lvl1pPr marL="0" indent="0">
              <a:spcAft>
                <a:spcPts val="600"/>
              </a:spcAft>
              <a:buFont typeface="Arial" panose="020B0604020202020204" pitchFamily="34" charset="0"/>
              <a:buNone/>
              <a:defRPr/>
            </a:lvl1pPr>
          </a:lstStyle>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 </a:t>
            </a: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vel. </a:t>
            </a:r>
          </a:p>
          <a:p>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p>
        </p:txBody>
      </p:sp>
      <p:sp>
        <p:nvSpPr>
          <p:cNvPr id="30" name="Text Placeholder 2">
            <a:extLst>
              <a:ext uri="{FF2B5EF4-FFF2-40B4-BE49-F238E27FC236}">
                <a16:creationId xmlns:a16="http://schemas.microsoft.com/office/drawing/2014/main" id="{E899A974-94A6-4A1A-AEE8-AFC2D292CEF0}"/>
              </a:ext>
            </a:extLst>
          </p:cNvPr>
          <p:cNvSpPr>
            <a:spLocks noGrp="1"/>
          </p:cNvSpPr>
          <p:nvPr>
            <p:ph type="body" sz="quarter" idx="27" hasCustomPrompt="1"/>
          </p:nvPr>
        </p:nvSpPr>
        <p:spPr>
          <a:xfrm>
            <a:off x="4721414" y="1953266"/>
            <a:ext cx="3078556" cy="342900"/>
          </a:xfrm>
        </p:spPr>
        <p:txBody>
          <a:bodyPr>
            <a:normAutofit/>
          </a:bodyPr>
          <a:lstStyle>
            <a:lvl1pPr marL="0" indent="0">
              <a:buNone/>
              <a:defRPr sz="1600">
                <a:solidFill>
                  <a:srgbClr val="5B686E"/>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5" name="Text Placeholder 21">
            <a:extLst>
              <a:ext uri="{FF2B5EF4-FFF2-40B4-BE49-F238E27FC236}">
                <a16:creationId xmlns:a16="http://schemas.microsoft.com/office/drawing/2014/main" id="{4D05C770-5118-44DB-BF81-DF25B1F6961C}"/>
              </a:ext>
            </a:extLst>
          </p:cNvPr>
          <p:cNvSpPr>
            <a:spLocks noGrp="1"/>
          </p:cNvSpPr>
          <p:nvPr>
            <p:ph type="body" sz="quarter" idx="15" hasCustomPrompt="1"/>
          </p:nvPr>
        </p:nvSpPr>
        <p:spPr>
          <a:xfrm>
            <a:off x="938047" y="2463844"/>
            <a:ext cx="3078557" cy="2855847"/>
          </a:xfrm>
        </p:spPr>
        <p:txBody>
          <a:bodyPr/>
          <a:lstStyle>
            <a:lvl1pPr marL="0" indent="0">
              <a:spcAft>
                <a:spcPts val="600"/>
              </a:spcAft>
              <a:buFont typeface="Arial" panose="020B0604020202020204" pitchFamily="34" charset="0"/>
              <a:buNone/>
              <a:defRPr/>
            </a:lvl1pPr>
          </a:lstStyle>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 </a:t>
            </a: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vel. </a:t>
            </a:r>
          </a:p>
          <a:p>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p>
        </p:txBody>
      </p:sp>
      <p:sp>
        <p:nvSpPr>
          <p:cNvPr id="26" name="Text Placeholder 2">
            <a:extLst>
              <a:ext uri="{FF2B5EF4-FFF2-40B4-BE49-F238E27FC236}">
                <a16:creationId xmlns:a16="http://schemas.microsoft.com/office/drawing/2014/main" id="{6E796ECC-838F-46AD-A59E-718DA371083D}"/>
              </a:ext>
            </a:extLst>
          </p:cNvPr>
          <p:cNvSpPr>
            <a:spLocks noGrp="1"/>
          </p:cNvSpPr>
          <p:nvPr>
            <p:ph type="body" sz="quarter" idx="12" hasCustomPrompt="1"/>
          </p:nvPr>
        </p:nvSpPr>
        <p:spPr>
          <a:xfrm>
            <a:off x="938048" y="1953266"/>
            <a:ext cx="3078556" cy="342900"/>
          </a:xfrm>
        </p:spPr>
        <p:txBody>
          <a:bodyPr>
            <a:normAutofit/>
          </a:bodyPr>
          <a:lstStyle>
            <a:lvl1pPr marL="0" indent="0">
              <a:buNone/>
              <a:defRPr sz="1600">
                <a:solidFill>
                  <a:srgbClr val="5B686E"/>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12741" y="680265"/>
            <a:ext cx="6048141" cy="553998"/>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in boxes</a:t>
            </a:r>
          </a:p>
        </p:txBody>
      </p:sp>
      <p:sp>
        <p:nvSpPr>
          <p:cNvPr id="16" name="TextBox 15">
            <a:extLst>
              <a:ext uri="{FF2B5EF4-FFF2-40B4-BE49-F238E27FC236}">
                <a16:creationId xmlns:a16="http://schemas.microsoft.com/office/drawing/2014/main" id="{6599B7F9-45F2-4236-8FAE-4B91F0B46845}"/>
              </a:ext>
            </a:extLst>
          </p:cNvPr>
          <p:cNvSpPr txBox="1"/>
          <p:nvPr userDrawn="1"/>
        </p:nvSpPr>
        <p:spPr>
          <a:xfrm>
            <a:off x="612741" y="680265"/>
            <a:ext cx="5483259" cy="553998"/>
          </a:xfrm>
          <a:prstGeom prst="rect">
            <a:avLst/>
          </a:prstGeom>
          <a:noFill/>
        </p:spPr>
        <p:txBody>
          <a:bodyPr wrap="square" rtlCol="0">
            <a:spAutoFit/>
          </a:bodyPr>
          <a:lstStyle/>
          <a:p>
            <a:r>
              <a:rPr lang="en-US" sz="3000" dirty="0">
                <a:solidFill>
                  <a:srgbClr val="5B686E"/>
                </a:solidFill>
                <a:latin typeface="Co Text Light" panose="020B0303060202020204" pitchFamily="34" charset="0"/>
                <a:cs typeface="Co Text Light" panose="020B0303060202020204" pitchFamily="34" charset="0"/>
              </a:rPr>
              <a:t>Copy in boxes</a:t>
            </a:r>
          </a:p>
        </p:txBody>
      </p:sp>
    </p:spTree>
    <p:extLst>
      <p:ext uri="{BB962C8B-B14F-4D97-AF65-F5344CB8AC3E}">
        <p14:creationId xmlns:p14="http://schemas.microsoft.com/office/powerpoint/2010/main" val="8869282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 for table">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6CC5AB43-FF40-498D-B982-0A880FB7BA0F}"/>
              </a:ext>
            </a:extLst>
          </p:cNvPr>
          <p:cNvSpPr/>
          <p:nvPr userDrawn="1"/>
        </p:nvSpPr>
        <p:spPr>
          <a:xfrm>
            <a:off x="9754403" y="341101"/>
            <a:ext cx="1822968" cy="1822968"/>
          </a:xfrm>
          <a:prstGeom prst="ellipse">
            <a:avLst/>
          </a:prstGeom>
          <a:solidFill>
            <a:srgbClr val="E94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08E61197-5EFD-4ED6-B853-72BD1D2A05DF}"/>
              </a:ext>
            </a:extLst>
          </p:cNvPr>
          <p:cNvSpPr>
            <a:spLocks noGrp="1"/>
          </p:cNvSpPr>
          <p:nvPr>
            <p:ph type="body" sz="quarter" idx="12" hasCustomPrompt="1"/>
          </p:nvPr>
        </p:nvSpPr>
        <p:spPr>
          <a:xfrm>
            <a:off x="9996344" y="746830"/>
            <a:ext cx="1555215" cy="1093761"/>
          </a:xfrm>
        </p:spPr>
        <p:txBody>
          <a:bodyPr>
            <a:noAutofit/>
          </a:bodyPr>
          <a:lstStyle>
            <a:lvl1pPr marL="0" indent="0">
              <a:spcBef>
                <a:spcPts val="0"/>
              </a:spcBef>
              <a:spcAft>
                <a:spcPts val="0"/>
              </a:spcAft>
              <a:buNone/>
              <a:defRPr sz="1400">
                <a:solidFill>
                  <a:schemeClr val="bg1"/>
                </a:solidFill>
                <a:latin typeface="+mj-lt"/>
              </a:defRPr>
            </a:lvl1pPr>
          </a:lstStyle>
          <a:p>
            <a:pPr>
              <a:spcAft>
                <a:spcPts val="200"/>
              </a:spcAft>
            </a:pPr>
            <a:r>
              <a:rPr lang="en-GB" sz="1400" dirty="0">
                <a:solidFill>
                  <a:schemeClr val="bg1"/>
                </a:solidFill>
                <a:latin typeface="Co Text Light" panose="020B0303060202020204" pitchFamily="34" charset="0"/>
                <a:cs typeface="Co Text Light" panose="020B0303060202020204" pitchFamily="34" charset="0"/>
              </a:rPr>
              <a:t>Lorem ipsum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dolor</a:t>
            </a:r>
            <a:r>
              <a:rPr lang="en-GB" sz="1400" dirty="0">
                <a:solidFill>
                  <a:schemeClr val="bg1"/>
                </a:solidFill>
                <a:latin typeface="Co Text Light" panose="020B0303060202020204" pitchFamily="34" charset="0"/>
                <a:cs typeface="Co Text Light" panose="020B0303060202020204" pitchFamily="34" charset="0"/>
              </a:rPr>
              <a:t> sit </a:t>
            </a:r>
            <a:r>
              <a:rPr lang="en-GB" sz="1400" dirty="0" err="1">
                <a:solidFill>
                  <a:schemeClr val="bg1"/>
                </a:solidFill>
                <a:latin typeface="Co Text Light" panose="020B0303060202020204" pitchFamily="34" charset="0"/>
                <a:cs typeface="Co Text Light" panose="020B0303060202020204" pitchFamily="34" charset="0"/>
              </a:rPr>
              <a:t>amet</a:t>
            </a:r>
            <a:r>
              <a:rPr lang="en-GB" sz="1400" dirty="0">
                <a:solidFill>
                  <a:schemeClr val="bg1"/>
                </a:solidFill>
                <a:latin typeface="Co Text Light" panose="020B0303060202020204" pitchFamily="34" charset="0"/>
                <a:cs typeface="Co Text Light" panose="020B0303060202020204" pitchFamily="34" charset="0"/>
              </a:rPr>
              <a:t>,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consectetur</a:t>
            </a:r>
            <a:r>
              <a:rPr lang="en-GB" sz="1400" dirty="0">
                <a:solidFill>
                  <a:schemeClr val="bg1"/>
                </a:solidFill>
                <a:latin typeface="Co Text Light" panose="020B0303060202020204" pitchFamily="34" charset="0"/>
                <a:cs typeface="Co Text Light" panose="020B0303060202020204" pitchFamily="34" charset="0"/>
              </a:rPr>
              <a:t>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adipiscing</a:t>
            </a:r>
            <a:r>
              <a:rPr lang="en-GB" sz="1400" dirty="0">
                <a:solidFill>
                  <a:schemeClr val="bg1"/>
                </a:solidFill>
                <a:latin typeface="Co Text Light" panose="020B0303060202020204" pitchFamily="34" charset="0"/>
                <a:cs typeface="Co Text Light" panose="020B0303060202020204" pitchFamily="34" charset="0"/>
              </a:rPr>
              <a:t> </a:t>
            </a:r>
            <a:r>
              <a:rPr lang="en-GB" sz="1400" dirty="0" err="1">
                <a:solidFill>
                  <a:schemeClr val="bg1"/>
                </a:solidFill>
                <a:latin typeface="Co Text Light" panose="020B0303060202020204" pitchFamily="34" charset="0"/>
                <a:cs typeface="Co Text Light" panose="020B0303060202020204" pitchFamily="34" charset="0"/>
              </a:rPr>
              <a:t>elit</a:t>
            </a:r>
            <a:r>
              <a:rPr lang="en-GB" sz="1400" dirty="0">
                <a:solidFill>
                  <a:schemeClr val="bg1"/>
                </a:solidFill>
                <a:latin typeface="Co Text Light" panose="020B0303060202020204" pitchFamily="34" charset="0"/>
                <a:cs typeface="Co Text Light" panose="020B0303060202020204" pitchFamily="34" charset="0"/>
              </a:rPr>
              <a:t>.</a:t>
            </a:r>
          </a:p>
        </p:txBody>
      </p:sp>
      <p:sp>
        <p:nvSpPr>
          <p:cNvPr id="13" name="Subtitle 2">
            <a:extLst>
              <a:ext uri="{FF2B5EF4-FFF2-40B4-BE49-F238E27FC236}">
                <a16:creationId xmlns:a16="http://schemas.microsoft.com/office/drawing/2014/main" id="{ED136ACB-62B9-4A5F-A19F-46A086CC738D}"/>
              </a:ext>
            </a:extLst>
          </p:cNvPr>
          <p:cNvSpPr>
            <a:spLocks noGrp="1"/>
          </p:cNvSpPr>
          <p:nvPr>
            <p:ph type="subTitle" idx="1" hasCustomPrompt="1"/>
          </p:nvPr>
        </p:nvSpPr>
        <p:spPr>
          <a:xfrm>
            <a:off x="612741" y="1376809"/>
            <a:ext cx="4264059"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12741" y="667140"/>
            <a:ext cx="6048141" cy="553998"/>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Slide for table</a:t>
            </a:r>
          </a:p>
        </p:txBody>
      </p:sp>
      <p:sp>
        <p:nvSpPr>
          <p:cNvPr id="16" name="Oval 15">
            <a:extLst>
              <a:ext uri="{FF2B5EF4-FFF2-40B4-BE49-F238E27FC236}">
                <a16:creationId xmlns:a16="http://schemas.microsoft.com/office/drawing/2014/main" id="{3B474926-F61B-4C50-BB1E-ECE334F2F185}"/>
              </a:ext>
            </a:extLst>
          </p:cNvPr>
          <p:cNvSpPr/>
          <p:nvPr userDrawn="1"/>
        </p:nvSpPr>
        <p:spPr>
          <a:xfrm>
            <a:off x="18993320" y="664654"/>
            <a:ext cx="5571565" cy="5571565"/>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ughnut 10">
            <a:extLst>
              <a:ext uri="{FF2B5EF4-FFF2-40B4-BE49-F238E27FC236}">
                <a16:creationId xmlns:a16="http://schemas.microsoft.com/office/drawing/2014/main" id="{4FC70A7E-677E-45E2-B1EB-A2B2A549127F}"/>
              </a:ext>
            </a:extLst>
          </p:cNvPr>
          <p:cNvSpPr/>
          <p:nvPr userDrawn="1"/>
        </p:nvSpPr>
        <p:spPr>
          <a:xfrm>
            <a:off x="18993320" y="664654"/>
            <a:ext cx="5571565" cy="5571565"/>
          </a:xfrm>
          <a:prstGeom prst="donut">
            <a:avLst>
              <a:gd name="adj" fmla="val 12500"/>
            </a:avLst>
          </a:prstGeom>
          <a:solidFill>
            <a:srgbClr val="88C7C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0" name="Table 8">
            <a:extLst>
              <a:ext uri="{FF2B5EF4-FFF2-40B4-BE49-F238E27FC236}">
                <a16:creationId xmlns:a16="http://schemas.microsoft.com/office/drawing/2014/main" id="{2C4BFE9F-9EA1-4830-B0BB-FBB69E122509}"/>
              </a:ext>
            </a:extLst>
          </p:cNvPr>
          <p:cNvGraphicFramePr>
            <a:graphicFrameLocks noGrp="1"/>
          </p:cNvGraphicFramePr>
          <p:nvPr userDrawn="1">
            <p:extLst>
              <p:ext uri="{D42A27DB-BD31-4B8C-83A1-F6EECF244321}">
                <p14:modId xmlns:p14="http://schemas.microsoft.com/office/powerpoint/2010/main" val="2642798420"/>
              </p:ext>
            </p:extLst>
          </p:nvPr>
        </p:nvGraphicFramePr>
        <p:xfrm>
          <a:off x="693393" y="2482478"/>
          <a:ext cx="10885864" cy="3895794"/>
        </p:xfrm>
        <a:graphic>
          <a:graphicData uri="http://schemas.openxmlformats.org/drawingml/2006/table">
            <a:tbl>
              <a:tblPr firstRow="1" bandRow="1">
                <a:tableStyleId>{5C22544A-7EE6-4342-B048-85BDC9FD1C3A}</a:tableStyleId>
              </a:tblPr>
              <a:tblGrid>
                <a:gridCol w="2721466">
                  <a:extLst>
                    <a:ext uri="{9D8B030D-6E8A-4147-A177-3AD203B41FA5}">
                      <a16:colId xmlns:a16="http://schemas.microsoft.com/office/drawing/2014/main" val="3782526024"/>
                    </a:ext>
                  </a:extLst>
                </a:gridCol>
                <a:gridCol w="2721466">
                  <a:extLst>
                    <a:ext uri="{9D8B030D-6E8A-4147-A177-3AD203B41FA5}">
                      <a16:colId xmlns:a16="http://schemas.microsoft.com/office/drawing/2014/main" val="2881339177"/>
                    </a:ext>
                  </a:extLst>
                </a:gridCol>
                <a:gridCol w="2721466">
                  <a:extLst>
                    <a:ext uri="{9D8B030D-6E8A-4147-A177-3AD203B41FA5}">
                      <a16:colId xmlns:a16="http://schemas.microsoft.com/office/drawing/2014/main" val="1687496125"/>
                    </a:ext>
                  </a:extLst>
                </a:gridCol>
                <a:gridCol w="2721466">
                  <a:extLst>
                    <a:ext uri="{9D8B030D-6E8A-4147-A177-3AD203B41FA5}">
                      <a16:colId xmlns:a16="http://schemas.microsoft.com/office/drawing/2014/main" val="3712663140"/>
                    </a:ext>
                  </a:extLst>
                </a:gridCol>
              </a:tblGrid>
              <a:tr h="649299">
                <a:tc>
                  <a:txBody>
                    <a:bodyPr/>
                    <a:lstStyle/>
                    <a:p>
                      <a:pPr lvl="0" algn="ctr"/>
                      <a:r>
                        <a:rPr lang="en-US" sz="1400" b="0" i="0" dirty="0">
                          <a:solidFill>
                            <a:srgbClr val="5B686E"/>
                          </a:solidFill>
                          <a:latin typeface="Co Text Light" panose="020B0303060202020204" pitchFamily="34" charset="0"/>
                          <a:cs typeface="Co Text Light" panose="020B0303060202020204" pitchFamily="34" charset="0"/>
                        </a:rPr>
                        <a:t>Item 1</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D5E8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rgbClr val="5B686E"/>
                          </a:solidFill>
                          <a:latin typeface="Co Text Light" panose="020B0303060202020204" pitchFamily="34" charset="0"/>
                          <a:cs typeface="Co Text Light" panose="020B0303060202020204" pitchFamily="34" charset="0"/>
                        </a:rPr>
                        <a:t>Item 2</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D5E8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rgbClr val="5B686E"/>
                          </a:solidFill>
                          <a:latin typeface="Co Text Light" panose="020B0303060202020204" pitchFamily="34" charset="0"/>
                          <a:cs typeface="Co Text Light" panose="020B0303060202020204" pitchFamily="34" charset="0"/>
                        </a:rPr>
                        <a:t>Item 3</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D5E8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rgbClr val="5B686E"/>
                          </a:solidFill>
                          <a:latin typeface="Co Text Light" panose="020B0303060202020204" pitchFamily="34" charset="0"/>
                          <a:cs typeface="Co Text Light" panose="020B0303060202020204" pitchFamily="34" charset="0"/>
                        </a:rPr>
                        <a:t>Item 4</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D5E8EB"/>
                    </a:solidFill>
                  </a:tcPr>
                </a:tc>
                <a:extLst>
                  <a:ext uri="{0D108BD9-81ED-4DB2-BD59-A6C34878D82A}">
                    <a16:rowId xmlns:a16="http://schemas.microsoft.com/office/drawing/2014/main" val="2109885232"/>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22431384"/>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70434884"/>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74259062"/>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103982227"/>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552407737"/>
                  </a:ext>
                </a:extLst>
              </a:tr>
            </a:tbl>
          </a:graphicData>
        </a:graphic>
      </p:graphicFrame>
      <p:sp>
        <p:nvSpPr>
          <p:cNvPr id="3" name="Table Placeholder 2">
            <a:extLst>
              <a:ext uri="{FF2B5EF4-FFF2-40B4-BE49-F238E27FC236}">
                <a16:creationId xmlns:a16="http://schemas.microsoft.com/office/drawing/2014/main" id="{49418EFF-B1B7-4582-85E2-20950B905BC3}"/>
              </a:ext>
            </a:extLst>
          </p:cNvPr>
          <p:cNvSpPr>
            <a:spLocks noGrp="1"/>
          </p:cNvSpPr>
          <p:nvPr>
            <p:ph type="tbl" sz="quarter" idx="13"/>
          </p:nvPr>
        </p:nvSpPr>
        <p:spPr>
          <a:xfrm>
            <a:off x="693737" y="2482850"/>
            <a:ext cx="10885519" cy="3895725"/>
          </a:xfrm>
        </p:spPr>
        <p:txBody>
          <a:bodyPr/>
          <a:lstStyle/>
          <a:p>
            <a:endParaRPr lang="en-GB" dirty="0"/>
          </a:p>
        </p:txBody>
      </p:sp>
    </p:spTree>
    <p:extLst>
      <p:ext uri="{BB962C8B-B14F-4D97-AF65-F5344CB8AC3E}">
        <p14:creationId xmlns:p14="http://schemas.microsoft.com/office/powerpoint/2010/main" val="19999921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5EB5FB-220D-476D-A164-3DD3EE8A2102}"/>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2C615DD-D952-4730-923C-D2F89EC6C3B6}"/>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7C8753-B207-496B-851E-09F024362A30}"/>
              </a:ext>
            </a:extLst>
          </p:cNvPr>
          <p:cNvSpPr>
            <a:spLocks noGrp="1"/>
          </p:cNvSpPr>
          <p:nvPr>
            <p:ph type="title" hasCustomPrompt="1"/>
          </p:nvPr>
        </p:nvSpPr>
        <p:spPr>
          <a:xfrm>
            <a:off x="6998524" y="1766734"/>
            <a:ext cx="4264059" cy="1325563"/>
          </a:xfrm>
        </p:spPr>
        <p:txBody>
          <a:bodyPr>
            <a:normAutofit/>
          </a:bodyPr>
          <a:lstStyle>
            <a:lvl1pPr>
              <a:defRPr sz="3600"/>
            </a:lvl1pPr>
          </a:lstStyle>
          <a:p>
            <a:r>
              <a:rPr lang="en-US" dirty="0"/>
              <a:t>Thank you</a:t>
            </a:r>
            <a:endParaRPr lang="en-GB" dirty="0"/>
          </a:p>
        </p:txBody>
      </p:sp>
      <p:sp>
        <p:nvSpPr>
          <p:cNvPr id="26" name="Text Placeholder 2">
            <a:extLst>
              <a:ext uri="{FF2B5EF4-FFF2-40B4-BE49-F238E27FC236}">
                <a16:creationId xmlns:a16="http://schemas.microsoft.com/office/drawing/2014/main" id="{6E796ECC-838F-46AD-A59E-718DA371083D}"/>
              </a:ext>
            </a:extLst>
          </p:cNvPr>
          <p:cNvSpPr>
            <a:spLocks noGrp="1"/>
          </p:cNvSpPr>
          <p:nvPr>
            <p:ph type="body" sz="quarter" idx="12" hasCustomPrompt="1"/>
          </p:nvPr>
        </p:nvSpPr>
        <p:spPr>
          <a:xfrm>
            <a:off x="7013580" y="4434563"/>
            <a:ext cx="3078556" cy="342900"/>
          </a:xfrm>
        </p:spPr>
        <p:txBody>
          <a:bodyPr>
            <a:normAutofit/>
          </a:bodyPr>
          <a:lstStyle>
            <a:lvl1pPr marL="0" indent="0">
              <a:buNone/>
              <a:defRPr sz="1600">
                <a:solidFill>
                  <a:srgbClr val="5B686E"/>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www.westfieldhealth.com</a:t>
            </a:r>
          </a:p>
        </p:txBody>
      </p:sp>
      <p:sp>
        <p:nvSpPr>
          <p:cNvPr id="19" name="Subtitle 2">
            <a:extLst>
              <a:ext uri="{FF2B5EF4-FFF2-40B4-BE49-F238E27FC236}">
                <a16:creationId xmlns:a16="http://schemas.microsoft.com/office/drawing/2014/main" id="{125DC894-0888-4857-AA27-0FC4C2CC0334}"/>
              </a:ext>
            </a:extLst>
          </p:cNvPr>
          <p:cNvSpPr>
            <a:spLocks noGrp="1"/>
          </p:cNvSpPr>
          <p:nvPr>
            <p:ph type="subTitle" idx="1" hasCustomPrompt="1"/>
          </p:nvPr>
        </p:nvSpPr>
        <p:spPr>
          <a:xfrm>
            <a:off x="6998524" y="2971021"/>
            <a:ext cx="4264059" cy="1569660"/>
          </a:xfrm>
          <a:noFill/>
        </p:spPr>
        <p:txBody>
          <a:bodyPr wrap="square" rtlCol="0">
            <a:spAutoFit/>
          </a:bodyPr>
          <a:lstStyle>
            <a:lvl1pPr marL="0" indent="0">
              <a:lnSpc>
                <a:spcPct val="100000"/>
              </a:lnSpc>
              <a:spcBef>
                <a:spcPts val="0"/>
              </a:spcBef>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Address line 1</a:t>
            </a:r>
          </a:p>
          <a:p>
            <a:r>
              <a:rPr lang="en-GB" sz="1600" dirty="0">
                <a:solidFill>
                  <a:srgbClr val="5B686E"/>
                </a:solidFill>
                <a:latin typeface="Co Text Light" panose="020B0303060202020204" pitchFamily="34" charset="0"/>
                <a:cs typeface="Co Text Light" panose="020B0303060202020204" pitchFamily="34" charset="0"/>
              </a:rPr>
              <a:t>Address line 2</a:t>
            </a:r>
          </a:p>
          <a:p>
            <a:r>
              <a:rPr lang="en-GB" sz="1600" dirty="0">
                <a:solidFill>
                  <a:srgbClr val="5B686E"/>
                </a:solidFill>
                <a:latin typeface="Co Text Light" panose="020B0303060202020204" pitchFamily="34" charset="0"/>
                <a:cs typeface="Co Text Light" panose="020B0303060202020204" pitchFamily="34" charset="0"/>
              </a:rPr>
              <a:t>Sheffield</a:t>
            </a:r>
          </a:p>
          <a:p>
            <a:r>
              <a:rPr lang="en-GB" sz="1600" dirty="0">
                <a:solidFill>
                  <a:srgbClr val="5B686E"/>
                </a:solidFill>
                <a:latin typeface="Co Text Light" panose="020B0303060202020204" pitchFamily="34" charset="0"/>
                <a:cs typeface="Co Text Light" panose="020B0303060202020204" pitchFamily="34" charset="0"/>
              </a:rPr>
              <a:t>Postcode</a:t>
            </a:r>
          </a:p>
          <a:p>
            <a:endParaRPr lang="en-GB" sz="1600" dirty="0">
              <a:solidFill>
                <a:srgbClr val="5B686E"/>
              </a:solidFill>
              <a:latin typeface="Co Text Light" panose="020B0303060202020204" pitchFamily="34" charset="0"/>
              <a:cs typeface="Co Text Light" panose="020B0303060202020204" pitchFamily="34" charset="0"/>
            </a:endParaRPr>
          </a:p>
          <a:p>
            <a:r>
              <a:rPr lang="en-GB" sz="1600" dirty="0">
                <a:solidFill>
                  <a:srgbClr val="5B686E"/>
                </a:solidFill>
                <a:latin typeface="Co Text Light" panose="020B0303060202020204" pitchFamily="34" charset="0"/>
                <a:cs typeface="Co Text Light" panose="020B0303060202020204" pitchFamily="34" charset="0"/>
              </a:rPr>
              <a:t>Contact number</a:t>
            </a:r>
          </a:p>
        </p:txBody>
      </p:sp>
    </p:spTree>
    <p:extLst>
      <p:ext uri="{BB962C8B-B14F-4D97-AF65-F5344CB8AC3E}">
        <p14:creationId xmlns:p14="http://schemas.microsoft.com/office/powerpoint/2010/main" val="1208291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title for chapter slid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5EB5FB-220D-476D-A164-3DD3EE8A2102}"/>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04C5C630-6E92-4580-9A0D-334A68E54A97}"/>
              </a:ext>
            </a:extLst>
          </p:cNvPr>
          <p:cNvSpPr>
            <a:spLocks noGrp="1"/>
          </p:cNvSpPr>
          <p:nvPr>
            <p:ph type="body" sz="quarter" idx="15" hasCustomPrompt="1"/>
          </p:nvPr>
        </p:nvSpPr>
        <p:spPr>
          <a:xfrm>
            <a:off x="7733451" y="2590792"/>
            <a:ext cx="3813175" cy="1034129"/>
          </a:xfrm>
          <a:noFill/>
        </p:spPr>
        <p:txBody>
          <a:bodyPr wrap="square" rtlCol="0">
            <a:spAutoFit/>
          </a:bodyPr>
          <a:lstStyle>
            <a:lvl1pPr marL="0" indent="0">
              <a:buNone/>
              <a:defRPr lang="en-US" sz="3400" dirty="0" smtClean="0">
                <a:solidFill>
                  <a:srgbClr val="5B686E"/>
                </a:solidFill>
                <a:latin typeface="Co Text Light" panose="020B0303060202020204" pitchFamily="34" charset="0"/>
                <a:cs typeface="Co Text Light" panose="020B0303060202020204" pitchFamily="34" charset="0"/>
              </a:defRPr>
            </a:lvl1pPr>
            <a:lvl2pPr>
              <a:defRPr lang="en-US" sz="1800" dirty="0" smtClean="0"/>
            </a:lvl2pPr>
            <a:lvl3pPr>
              <a:defRPr lang="en-US" sz="1800" dirty="0" smtClean="0"/>
            </a:lvl3pPr>
            <a:lvl4pPr>
              <a:defRPr lang="en-US" dirty="0" smtClean="0"/>
            </a:lvl4pPr>
            <a:lvl5pPr>
              <a:defRPr lang="en-GB" dirty="0"/>
            </a:lvl5pPr>
          </a:lstStyle>
          <a:p>
            <a:pPr marL="0" lvl="0"/>
            <a:r>
              <a:rPr lang="en-US" dirty="0"/>
              <a:t>Chapter title for chapter slide</a:t>
            </a:r>
          </a:p>
        </p:txBody>
      </p:sp>
      <p:sp>
        <p:nvSpPr>
          <p:cNvPr id="16" name="Subtitle 2">
            <a:extLst>
              <a:ext uri="{FF2B5EF4-FFF2-40B4-BE49-F238E27FC236}">
                <a16:creationId xmlns:a16="http://schemas.microsoft.com/office/drawing/2014/main" id="{C2815E9A-3E82-446E-90C3-FAECD61ED26D}"/>
              </a:ext>
            </a:extLst>
          </p:cNvPr>
          <p:cNvSpPr>
            <a:spLocks noGrp="1"/>
          </p:cNvSpPr>
          <p:nvPr>
            <p:ph type="subTitle" idx="13" hasCustomPrompt="1"/>
          </p:nvPr>
        </p:nvSpPr>
        <p:spPr>
          <a:xfrm>
            <a:off x="7733451" y="3863809"/>
            <a:ext cx="4270254"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sp>
        <p:nvSpPr>
          <p:cNvPr id="10" name="Oval 9">
            <a:extLst>
              <a:ext uri="{FF2B5EF4-FFF2-40B4-BE49-F238E27FC236}">
                <a16:creationId xmlns:a16="http://schemas.microsoft.com/office/drawing/2014/main" id="{7256FBD9-047B-47ED-8E7C-B30FE2D79130}"/>
              </a:ext>
            </a:extLst>
          </p:cNvPr>
          <p:cNvSpPr/>
          <p:nvPr userDrawn="1"/>
        </p:nvSpPr>
        <p:spPr>
          <a:xfrm>
            <a:off x="886552" y="1048786"/>
            <a:ext cx="5742661" cy="5742661"/>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ughnut 4">
            <a:extLst>
              <a:ext uri="{FF2B5EF4-FFF2-40B4-BE49-F238E27FC236}">
                <a16:creationId xmlns:a16="http://schemas.microsoft.com/office/drawing/2014/main" id="{E4A1DE93-FF85-415E-872E-A355C155239D}"/>
              </a:ext>
            </a:extLst>
          </p:cNvPr>
          <p:cNvSpPr/>
          <p:nvPr userDrawn="1"/>
        </p:nvSpPr>
        <p:spPr>
          <a:xfrm>
            <a:off x="886551" y="1048786"/>
            <a:ext cx="5742662" cy="5742662"/>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descr="Icon&#10;&#10;Description automatically generated">
            <a:extLst>
              <a:ext uri="{FF2B5EF4-FFF2-40B4-BE49-F238E27FC236}">
                <a16:creationId xmlns:a16="http://schemas.microsoft.com/office/drawing/2014/main" id="{5A4A811D-2EB3-404A-AA03-975183D26D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06454" y="4382309"/>
            <a:ext cx="2245522" cy="2245522"/>
          </a:xfrm>
          <a:prstGeom prst="rect">
            <a:avLst/>
          </a:prstGeom>
        </p:spPr>
      </p:pic>
    </p:spTree>
    <p:extLst>
      <p:ext uri="{BB962C8B-B14F-4D97-AF65-F5344CB8AC3E}">
        <p14:creationId xmlns:p14="http://schemas.microsoft.com/office/powerpoint/2010/main" val="25505467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lain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96EF96-948F-4521-8204-8CBFEF5A8625}"/>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71533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Plain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16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 slide with image on right">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723965" y="1906588"/>
            <a:ext cx="4732631" cy="4125912"/>
          </a:xfrm>
        </p:spPr>
        <p:txBody>
          <a:bodyPr/>
          <a:lstStyle>
            <a:lvl1pPr marL="0" indent="0">
              <a:spcAft>
                <a:spcPts val="600"/>
              </a:spcAft>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endParaRPr lang="en-GB" dirty="0"/>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723966" y="681665"/>
            <a:ext cx="473702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Image on right</a:t>
            </a:r>
          </a:p>
        </p:txBody>
      </p:sp>
      <p:sp>
        <p:nvSpPr>
          <p:cNvPr id="13" name="Oval 12">
            <a:extLst>
              <a:ext uri="{FF2B5EF4-FFF2-40B4-BE49-F238E27FC236}">
                <a16:creationId xmlns:a16="http://schemas.microsoft.com/office/drawing/2014/main" id="{1FF5E6A0-793A-4D84-A37C-B49540086481}"/>
              </a:ext>
            </a:extLst>
          </p:cNvPr>
          <p:cNvSpPr/>
          <p:nvPr userDrawn="1"/>
        </p:nvSpPr>
        <p:spPr>
          <a:xfrm>
            <a:off x="6289518" y="354904"/>
            <a:ext cx="6162775" cy="6162775"/>
          </a:xfrm>
          <a:prstGeom prst="ellipse">
            <a:avLst/>
          </a:prstGeom>
          <a:solidFill>
            <a:srgbClr val="88C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2CCF714-201E-4E61-AFA4-7571006A75D2}"/>
              </a:ext>
            </a:extLst>
          </p:cNvPr>
          <p:cNvSpPr/>
          <p:nvPr userDrawn="1"/>
        </p:nvSpPr>
        <p:spPr>
          <a:xfrm>
            <a:off x="6773225" y="838611"/>
            <a:ext cx="5193246" cy="51932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F8D98BB-2417-4AF3-9546-03804CD6ACD1}"/>
              </a:ext>
            </a:extLst>
          </p:cNvPr>
          <p:cNvSpPr/>
          <p:nvPr userDrawn="1"/>
        </p:nvSpPr>
        <p:spPr>
          <a:xfrm>
            <a:off x="7028010" y="1093396"/>
            <a:ext cx="4682558" cy="4682558"/>
          </a:xfrm>
          <a:prstGeom prst="ellipse">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Icon&#10;&#10;Description automatically generated">
            <a:extLst>
              <a:ext uri="{FF2B5EF4-FFF2-40B4-BE49-F238E27FC236}">
                <a16:creationId xmlns:a16="http://schemas.microsoft.com/office/drawing/2014/main" id="{D49D79FC-1B21-45ED-82F1-4622AC51DC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16889" y="4874130"/>
            <a:ext cx="1628966" cy="1628966"/>
          </a:xfrm>
          <a:prstGeom prst="rect">
            <a:avLst/>
          </a:prstGeom>
        </p:spPr>
      </p:pic>
    </p:spTree>
    <p:extLst>
      <p:ext uri="{BB962C8B-B14F-4D97-AF65-F5344CB8AC3E}">
        <p14:creationId xmlns:p14="http://schemas.microsoft.com/office/powerpoint/2010/main" val="1869955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py slide with image on left">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838890A9-83AB-4115-9B20-1FD6FC8E695D}"/>
              </a:ext>
            </a:extLst>
          </p:cNvPr>
          <p:cNvSpPr/>
          <p:nvPr userDrawn="1"/>
        </p:nvSpPr>
        <p:spPr>
          <a:xfrm flipH="1">
            <a:off x="529388" y="582243"/>
            <a:ext cx="5203113" cy="5203614"/>
          </a:xfrm>
          <a:prstGeom prst="ellipse">
            <a:avLst/>
          </a:prstGeom>
          <a:blipFill dpi="0" rotWithShape="1">
            <a:blip r:embed="rId2" cstate="print">
              <a:extLst>
                <a:ext uri="{28A0092B-C50C-407E-A947-70E740481C1C}">
                  <a14:useLocalDpi xmlns:a14="http://schemas.microsoft.com/office/drawing/2010/main"/>
                </a:ext>
              </a:extLst>
            </a:blip>
            <a:srcRect/>
            <a:stretch>
              <a:fillRect b="14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778410" y="1909966"/>
            <a:ext cx="4732631" cy="4125912"/>
          </a:xfrm>
        </p:spPr>
        <p:txBody>
          <a:bodyPr/>
          <a:lstStyle>
            <a:lvl1pPr marL="0" indent="0">
              <a:spcAft>
                <a:spcPts val="600"/>
              </a:spcAft>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endParaRPr lang="en-GB" dirty="0"/>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778411" y="685043"/>
            <a:ext cx="473702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Image on left</a:t>
            </a:r>
          </a:p>
        </p:txBody>
      </p:sp>
      <p:sp>
        <p:nvSpPr>
          <p:cNvPr id="12" name="Doughnut 10">
            <a:extLst>
              <a:ext uri="{FF2B5EF4-FFF2-40B4-BE49-F238E27FC236}">
                <a16:creationId xmlns:a16="http://schemas.microsoft.com/office/drawing/2014/main" id="{77B11ECE-656D-4357-BD75-5FA2FFAA3A3F}"/>
              </a:ext>
            </a:extLst>
          </p:cNvPr>
          <p:cNvSpPr/>
          <p:nvPr userDrawn="1"/>
        </p:nvSpPr>
        <p:spPr>
          <a:xfrm flipH="1">
            <a:off x="532704" y="582243"/>
            <a:ext cx="5203113" cy="5203614"/>
          </a:xfrm>
          <a:prstGeom prst="donut">
            <a:avLst>
              <a:gd name="adj" fmla="val 12500"/>
            </a:avLst>
          </a:prstGeom>
          <a:solidFill>
            <a:srgbClr val="88C7C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15">
            <a:extLst>
              <a:ext uri="{FF2B5EF4-FFF2-40B4-BE49-F238E27FC236}">
                <a16:creationId xmlns:a16="http://schemas.microsoft.com/office/drawing/2014/main" id="{4B77B5A2-E8BE-4779-95DE-27ADBDD5FB70}"/>
              </a:ext>
            </a:extLst>
          </p:cNvPr>
          <p:cNvSpPr/>
          <p:nvPr userDrawn="1"/>
        </p:nvSpPr>
        <p:spPr>
          <a:xfrm>
            <a:off x="4043957" y="4797223"/>
            <a:ext cx="2228505" cy="2228505"/>
          </a:xfrm>
          <a:prstGeom prst="ellipse">
            <a:avLst/>
          </a:prstGeom>
          <a:solidFill>
            <a:srgbClr val="88C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 name="Text Placeholder 2">
            <a:extLst>
              <a:ext uri="{FF2B5EF4-FFF2-40B4-BE49-F238E27FC236}">
                <a16:creationId xmlns:a16="http://schemas.microsoft.com/office/drawing/2014/main" id="{D2AB1827-189C-4CE4-855A-92F66E4A3406}"/>
              </a:ext>
            </a:extLst>
          </p:cNvPr>
          <p:cNvSpPr>
            <a:spLocks noGrp="1"/>
          </p:cNvSpPr>
          <p:nvPr>
            <p:ph type="body" sz="quarter" idx="11" hasCustomPrompt="1"/>
          </p:nvPr>
        </p:nvSpPr>
        <p:spPr>
          <a:xfrm>
            <a:off x="4356099" y="5159375"/>
            <a:ext cx="1301750" cy="522288"/>
          </a:xfrm>
        </p:spPr>
        <p:txBody>
          <a:bodyPr>
            <a:noAutofit/>
          </a:bodyPr>
          <a:lstStyle>
            <a:lvl1pPr marL="0" indent="0">
              <a:buNone/>
              <a:defRPr sz="2800">
                <a:solidFill>
                  <a:schemeClr val="bg1"/>
                </a:solidFill>
                <a:latin typeface="Co Text" panose="020B0503060202020204" pitchFamily="34" charset="0"/>
              </a:defRPr>
            </a:lvl1pPr>
          </a:lstStyle>
          <a:p>
            <a:pPr lvl="0"/>
            <a:r>
              <a:rPr lang="en-US" dirty="0"/>
              <a:t>42%</a:t>
            </a:r>
            <a:endParaRPr lang="en-GB" dirty="0"/>
          </a:p>
        </p:txBody>
      </p:sp>
      <p:sp>
        <p:nvSpPr>
          <p:cNvPr id="25" name="Text Placeholder 2">
            <a:extLst>
              <a:ext uri="{FF2B5EF4-FFF2-40B4-BE49-F238E27FC236}">
                <a16:creationId xmlns:a16="http://schemas.microsoft.com/office/drawing/2014/main" id="{EF87C21A-7CEF-41E1-AAAA-D73F4AFBB2D0}"/>
              </a:ext>
            </a:extLst>
          </p:cNvPr>
          <p:cNvSpPr>
            <a:spLocks noGrp="1"/>
          </p:cNvSpPr>
          <p:nvPr>
            <p:ph type="body" sz="quarter" idx="12" hasCustomPrompt="1"/>
          </p:nvPr>
        </p:nvSpPr>
        <p:spPr>
          <a:xfrm>
            <a:off x="4374097" y="5630888"/>
            <a:ext cx="1555215" cy="1093761"/>
          </a:xfrm>
        </p:spPr>
        <p:txBody>
          <a:bodyPr>
            <a:noAutofit/>
          </a:bodyPr>
          <a:lstStyle>
            <a:lvl1pPr marL="0" indent="0">
              <a:spcBef>
                <a:spcPts val="0"/>
              </a:spcBef>
              <a:spcAft>
                <a:spcPts val="0"/>
              </a:spcAft>
              <a:buNone/>
              <a:defRPr sz="1400">
                <a:solidFill>
                  <a:schemeClr val="bg1"/>
                </a:solidFill>
                <a:latin typeface="+mj-lt"/>
              </a:defRPr>
            </a:lvl1pPr>
          </a:lstStyle>
          <a:p>
            <a:pPr>
              <a:spcAft>
                <a:spcPts val="200"/>
              </a:spcAft>
            </a:pPr>
            <a:r>
              <a:rPr lang="en-GB" sz="1400" dirty="0">
                <a:solidFill>
                  <a:schemeClr val="bg1"/>
                </a:solidFill>
                <a:latin typeface="Co Text Light" panose="020B0303060202020204" pitchFamily="34" charset="0"/>
                <a:cs typeface="Co Text Light" panose="020B0303060202020204" pitchFamily="34" charset="0"/>
              </a:rPr>
              <a:t>Lorem ipsum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dolor</a:t>
            </a:r>
            <a:r>
              <a:rPr lang="en-GB" sz="1400" dirty="0">
                <a:solidFill>
                  <a:schemeClr val="bg1"/>
                </a:solidFill>
                <a:latin typeface="Co Text Light" panose="020B0303060202020204" pitchFamily="34" charset="0"/>
                <a:cs typeface="Co Text Light" panose="020B0303060202020204" pitchFamily="34" charset="0"/>
              </a:rPr>
              <a:t> sit </a:t>
            </a:r>
            <a:r>
              <a:rPr lang="en-GB" sz="1400" dirty="0" err="1">
                <a:solidFill>
                  <a:schemeClr val="bg1"/>
                </a:solidFill>
                <a:latin typeface="Co Text Light" panose="020B0303060202020204" pitchFamily="34" charset="0"/>
                <a:cs typeface="Co Text Light" panose="020B0303060202020204" pitchFamily="34" charset="0"/>
              </a:rPr>
              <a:t>amet</a:t>
            </a:r>
            <a:r>
              <a:rPr lang="en-GB" sz="1400" dirty="0">
                <a:solidFill>
                  <a:schemeClr val="bg1"/>
                </a:solidFill>
                <a:latin typeface="Co Text Light" panose="020B0303060202020204" pitchFamily="34" charset="0"/>
                <a:cs typeface="Co Text Light" panose="020B0303060202020204" pitchFamily="34" charset="0"/>
              </a:rPr>
              <a:t>,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consectetur</a:t>
            </a:r>
            <a:r>
              <a:rPr lang="en-GB" sz="1400" dirty="0">
                <a:solidFill>
                  <a:schemeClr val="bg1"/>
                </a:solidFill>
                <a:latin typeface="Co Text Light" panose="020B0303060202020204" pitchFamily="34" charset="0"/>
                <a:cs typeface="Co Text Light" panose="020B0303060202020204" pitchFamily="34" charset="0"/>
              </a:rPr>
              <a:t>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adipiscing</a:t>
            </a:r>
            <a:r>
              <a:rPr lang="en-GB" sz="1400" dirty="0">
                <a:solidFill>
                  <a:schemeClr val="bg1"/>
                </a:solidFill>
                <a:latin typeface="Co Text Light" panose="020B0303060202020204" pitchFamily="34" charset="0"/>
                <a:cs typeface="Co Text Light" panose="020B0303060202020204" pitchFamily="34" charset="0"/>
              </a:rPr>
              <a:t> </a:t>
            </a:r>
            <a:r>
              <a:rPr lang="en-GB" sz="1400" dirty="0" err="1">
                <a:solidFill>
                  <a:schemeClr val="bg1"/>
                </a:solidFill>
                <a:latin typeface="Co Text Light" panose="020B0303060202020204" pitchFamily="34" charset="0"/>
                <a:cs typeface="Co Text Light" panose="020B0303060202020204" pitchFamily="34" charset="0"/>
              </a:rPr>
              <a:t>elit</a:t>
            </a:r>
            <a:r>
              <a:rPr lang="en-GB" sz="1400" dirty="0">
                <a:solidFill>
                  <a:schemeClr val="bg1"/>
                </a:solidFill>
                <a:latin typeface="Co Text Light" panose="020B0303060202020204" pitchFamily="34" charset="0"/>
                <a:cs typeface="Co Text Light" panose="020B0303060202020204" pitchFamily="34" charset="0"/>
              </a:rPr>
              <a:t>.</a:t>
            </a:r>
          </a:p>
        </p:txBody>
      </p:sp>
    </p:spTree>
    <p:extLst>
      <p:ext uri="{BB962C8B-B14F-4D97-AF65-F5344CB8AC3E}">
        <p14:creationId xmlns:p14="http://schemas.microsoft.com/office/powerpoint/2010/main" val="3162062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py slide with bullets on right">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778410" y="1909966"/>
            <a:ext cx="4732631" cy="4125912"/>
          </a:xfrm>
        </p:spPr>
        <p:txBody>
          <a:bodyPr/>
          <a:lstStyle>
            <a:lvl1pPr marL="0" indent="0">
              <a:spcAft>
                <a:spcPts val="600"/>
              </a:spcAft>
              <a:buFont typeface="Arial" panose="020B0604020202020204" pitchFamily="34" charset="0"/>
              <a:buNone/>
              <a:defRPr/>
            </a:lvl1pPr>
          </a:lstStyle>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cursus, </a:t>
            </a:r>
            <a:r>
              <a:rPr lang="en-GB" sz="1400" dirty="0" err="1">
                <a:solidFill>
                  <a:srgbClr val="5B686E"/>
                </a:solidFill>
                <a:latin typeface="Co Text Light" panose="020B0303060202020204" pitchFamily="34" charset="0"/>
                <a:cs typeface="Co Text Light" panose="020B0303060202020204" pitchFamily="34" charset="0"/>
              </a:rPr>
              <a:t>tellus</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varius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posuere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augueeros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consectetur</a:t>
            </a:r>
            <a:r>
              <a:rPr lang="en-GB" sz="1400" dirty="0">
                <a:solidFill>
                  <a:srgbClr val="5B686E"/>
                </a:solidFill>
                <a:latin typeface="Co Text Light" panose="020B0303060202020204" pitchFamily="34" charset="0"/>
                <a:cs typeface="Co Text Light" panose="020B0303060202020204" pitchFamily="34" charset="0"/>
              </a:rPr>
              <a:t> ante, </a:t>
            </a:r>
            <a:r>
              <a:rPr lang="en-GB" sz="1400" dirty="0" err="1">
                <a:solidFill>
                  <a:srgbClr val="5B686E"/>
                </a:solidFill>
                <a:latin typeface="Co Text Light" panose="020B0303060202020204" pitchFamily="34" charset="0"/>
                <a:cs typeface="Co Text Light" panose="020B0303060202020204" pitchFamily="34" charset="0"/>
              </a:rPr>
              <a:t>ut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massa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tortorporta</a:t>
            </a:r>
            <a:r>
              <a:rPr lang="en-GB" sz="1400" dirty="0">
                <a:solidFill>
                  <a:srgbClr val="5B686E"/>
                </a:solidFill>
                <a:latin typeface="Co Text Light" panose="020B0303060202020204" pitchFamily="34" charset="0"/>
                <a:cs typeface="Co Text Light" panose="020B0303060202020204" pitchFamily="34" charset="0"/>
              </a:rPr>
              <a:t> libero. In </a:t>
            </a:r>
            <a:r>
              <a:rPr lang="en-GB" sz="1400" dirty="0" err="1">
                <a:solidFill>
                  <a:srgbClr val="5B686E"/>
                </a:solidFill>
                <a:latin typeface="Co Text Light" panose="020B0303060202020204" pitchFamily="34" charset="0"/>
                <a:cs typeface="Co Text Light" panose="020B0303060202020204" pitchFamily="34" charset="0"/>
              </a:rPr>
              <a:t>nec</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ultrices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odio</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778411" y="685043"/>
            <a:ext cx="473702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bullet points on right</a:t>
            </a:r>
          </a:p>
        </p:txBody>
      </p:sp>
      <p:sp>
        <p:nvSpPr>
          <p:cNvPr id="24" name="Oval 23">
            <a:extLst>
              <a:ext uri="{FF2B5EF4-FFF2-40B4-BE49-F238E27FC236}">
                <a16:creationId xmlns:a16="http://schemas.microsoft.com/office/drawing/2014/main" id="{0C05453D-4643-483C-8D16-A2AB7D61A408}"/>
              </a:ext>
            </a:extLst>
          </p:cNvPr>
          <p:cNvSpPr/>
          <p:nvPr userDrawn="1"/>
        </p:nvSpPr>
        <p:spPr>
          <a:xfrm flipH="1">
            <a:off x="-437406" y="1181011"/>
            <a:ext cx="6185642" cy="6185642"/>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ughnut 10">
            <a:extLst>
              <a:ext uri="{FF2B5EF4-FFF2-40B4-BE49-F238E27FC236}">
                <a16:creationId xmlns:a16="http://schemas.microsoft.com/office/drawing/2014/main" id="{479E9374-8AF6-4CFB-8C22-E20BF4E49385}"/>
              </a:ext>
            </a:extLst>
          </p:cNvPr>
          <p:cNvSpPr/>
          <p:nvPr userDrawn="1"/>
        </p:nvSpPr>
        <p:spPr>
          <a:xfrm flipH="1">
            <a:off x="-437406" y="1181011"/>
            <a:ext cx="6185642" cy="6185642"/>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63543E63-D3A6-41C7-BF51-BEF7D7522880}"/>
              </a:ext>
            </a:extLst>
          </p:cNvPr>
          <p:cNvSpPr/>
          <p:nvPr userDrawn="1"/>
        </p:nvSpPr>
        <p:spPr>
          <a:xfrm>
            <a:off x="3985653" y="574483"/>
            <a:ext cx="1822968" cy="1822968"/>
          </a:xfrm>
          <a:prstGeom prst="ellipse">
            <a:avLst/>
          </a:prstGeom>
          <a:solidFill>
            <a:srgbClr val="88C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2">
            <a:extLst>
              <a:ext uri="{FF2B5EF4-FFF2-40B4-BE49-F238E27FC236}">
                <a16:creationId xmlns:a16="http://schemas.microsoft.com/office/drawing/2014/main" id="{726CCE42-19AE-42FE-AA70-590BADE9E3C0}"/>
              </a:ext>
            </a:extLst>
          </p:cNvPr>
          <p:cNvSpPr>
            <a:spLocks noGrp="1"/>
          </p:cNvSpPr>
          <p:nvPr>
            <p:ph type="body" sz="quarter" idx="12" hasCustomPrompt="1"/>
          </p:nvPr>
        </p:nvSpPr>
        <p:spPr>
          <a:xfrm>
            <a:off x="4193021" y="941313"/>
            <a:ext cx="1555215" cy="1160436"/>
          </a:xfrm>
        </p:spPr>
        <p:txBody>
          <a:bodyPr>
            <a:noAutofit/>
          </a:bodyPr>
          <a:lstStyle>
            <a:lvl1pPr marL="0" indent="0">
              <a:spcBef>
                <a:spcPts val="0"/>
              </a:spcBef>
              <a:spcAft>
                <a:spcPts val="0"/>
              </a:spcAft>
              <a:buNone/>
              <a:defRPr sz="1400">
                <a:solidFill>
                  <a:schemeClr val="bg1"/>
                </a:solidFill>
                <a:latin typeface="+mj-lt"/>
              </a:defRPr>
            </a:lvl1pPr>
          </a:lstStyle>
          <a:p>
            <a:pPr>
              <a:spcAft>
                <a:spcPts val="200"/>
              </a:spcAft>
            </a:pPr>
            <a:r>
              <a:rPr lang="en-GB" sz="1400" dirty="0">
                <a:solidFill>
                  <a:schemeClr val="bg1"/>
                </a:solidFill>
                <a:latin typeface="Co Text Light" panose="020B0303060202020204" pitchFamily="34" charset="0"/>
                <a:cs typeface="Co Text Light" panose="020B0303060202020204" pitchFamily="34" charset="0"/>
              </a:rPr>
              <a:t>Lorem ipsum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dolor</a:t>
            </a:r>
            <a:r>
              <a:rPr lang="en-GB" sz="1400" dirty="0">
                <a:solidFill>
                  <a:schemeClr val="bg1"/>
                </a:solidFill>
                <a:latin typeface="Co Text Light" panose="020B0303060202020204" pitchFamily="34" charset="0"/>
                <a:cs typeface="Co Text Light" panose="020B0303060202020204" pitchFamily="34" charset="0"/>
              </a:rPr>
              <a:t> sit </a:t>
            </a:r>
            <a:r>
              <a:rPr lang="en-GB" sz="1400" dirty="0" err="1">
                <a:solidFill>
                  <a:schemeClr val="bg1"/>
                </a:solidFill>
                <a:latin typeface="Co Text Light" panose="020B0303060202020204" pitchFamily="34" charset="0"/>
                <a:cs typeface="Co Text Light" panose="020B0303060202020204" pitchFamily="34" charset="0"/>
              </a:rPr>
              <a:t>amet</a:t>
            </a:r>
            <a:r>
              <a:rPr lang="en-GB" sz="1400" dirty="0">
                <a:solidFill>
                  <a:schemeClr val="bg1"/>
                </a:solidFill>
                <a:latin typeface="Co Text Light" panose="020B0303060202020204" pitchFamily="34" charset="0"/>
                <a:cs typeface="Co Text Light" panose="020B0303060202020204" pitchFamily="34" charset="0"/>
              </a:rPr>
              <a:t>,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consectetur</a:t>
            </a:r>
            <a:r>
              <a:rPr lang="en-GB" sz="1400" dirty="0">
                <a:solidFill>
                  <a:schemeClr val="bg1"/>
                </a:solidFill>
                <a:latin typeface="Co Text Light" panose="020B0303060202020204" pitchFamily="34" charset="0"/>
                <a:cs typeface="Co Text Light" panose="020B0303060202020204" pitchFamily="34" charset="0"/>
              </a:rPr>
              <a:t>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adipiscing</a:t>
            </a:r>
            <a:r>
              <a:rPr lang="en-GB" sz="1400" dirty="0">
                <a:solidFill>
                  <a:schemeClr val="bg1"/>
                </a:solidFill>
                <a:latin typeface="Co Text Light" panose="020B0303060202020204" pitchFamily="34" charset="0"/>
                <a:cs typeface="Co Text Light" panose="020B0303060202020204" pitchFamily="34" charset="0"/>
              </a:rPr>
              <a:t> </a:t>
            </a:r>
            <a:r>
              <a:rPr lang="en-GB" sz="1400" dirty="0" err="1">
                <a:solidFill>
                  <a:schemeClr val="bg1"/>
                </a:solidFill>
                <a:latin typeface="Co Text Light" panose="020B0303060202020204" pitchFamily="34" charset="0"/>
                <a:cs typeface="Co Text Light" panose="020B0303060202020204" pitchFamily="34" charset="0"/>
              </a:rPr>
              <a:t>elit</a:t>
            </a:r>
            <a:r>
              <a:rPr lang="en-GB" sz="1400" dirty="0">
                <a:solidFill>
                  <a:schemeClr val="bg1"/>
                </a:solidFill>
                <a:latin typeface="Co Text Light" panose="020B0303060202020204" pitchFamily="34" charset="0"/>
                <a:cs typeface="Co Text Light" panose="020B0303060202020204" pitchFamily="34" charset="0"/>
              </a:rPr>
              <a:t>.</a:t>
            </a:r>
          </a:p>
        </p:txBody>
      </p:sp>
    </p:spTree>
    <p:extLst>
      <p:ext uri="{BB962C8B-B14F-4D97-AF65-F5344CB8AC3E}">
        <p14:creationId xmlns:p14="http://schemas.microsoft.com/office/powerpoint/2010/main" val="62770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py slide with image on right 2">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723965" y="1906588"/>
            <a:ext cx="4732631" cy="4125912"/>
          </a:xfrm>
        </p:spPr>
        <p:txBody>
          <a:bodyPr/>
          <a:lstStyle>
            <a:lvl1pPr marL="285750" indent="-285750">
              <a:spcAft>
                <a:spcPts val="600"/>
              </a:spcAft>
              <a:buFont typeface="Arial" panose="020B0604020202020204" pitchFamily="34" charset="0"/>
              <a:buChar char="•"/>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p>
          <a:p>
            <a:pPr lvl="0"/>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p>
          <a:p>
            <a:pPr lvl="0"/>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endParaRPr lang="en-GB" dirty="0"/>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723966" y="681665"/>
            <a:ext cx="473702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Image on right</a:t>
            </a:r>
          </a:p>
        </p:txBody>
      </p:sp>
      <p:sp>
        <p:nvSpPr>
          <p:cNvPr id="21" name="Oval 20">
            <a:extLst>
              <a:ext uri="{FF2B5EF4-FFF2-40B4-BE49-F238E27FC236}">
                <a16:creationId xmlns:a16="http://schemas.microsoft.com/office/drawing/2014/main" id="{6BA73B0C-D8AE-4106-B621-3E6AFD5C384F}"/>
              </a:ext>
            </a:extLst>
          </p:cNvPr>
          <p:cNvSpPr/>
          <p:nvPr userDrawn="1"/>
        </p:nvSpPr>
        <p:spPr>
          <a:xfrm>
            <a:off x="6289518" y="354904"/>
            <a:ext cx="6162775" cy="6162775"/>
          </a:xfrm>
          <a:prstGeom prst="ellipse">
            <a:avLst/>
          </a:prstGeom>
          <a:solidFill>
            <a:srgbClr val="88C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569973F-D688-4270-9BCB-3005B8FBD005}"/>
              </a:ext>
            </a:extLst>
          </p:cNvPr>
          <p:cNvSpPr/>
          <p:nvPr userDrawn="1"/>
        </p:nvSpPr>
        <p:spPr>
          <a:xfrm>
            <a:off x="6773225" y="838611"/>
            <a:ext cx="5193246" cy="51932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3AB4B2B-908F-4533-9BC5-3F3C1ADB12BD}"/>
              </a:ext>
            </a:extLst>
          </p:cNvPr>
          <p:cNvSpPr/>
          <p:nvPr userDrawn="1"/>
        </p:nvSpPr>
        <p:spPr>
          <a:xfrm>
            <a:off x="7028010" y="1093396"/>
            <a:ext cx="4682558" cy="4682558"/>
          </a:xfrm>
          <a:prstGeom prst="ellipse">
            <a:avLst/>
          </a:prstGeom>
          <a:blipFill dpi="0" rotWithShape="1">
            <a:blip r:embed="rId2" cstate="print">
              <a:extLst>
                <a:ext uri="{28A0092B-C50C-407E-A947-70E740481C1C}">
                  <a14:useLocalDpi xmlns:a14="http://schemas.microsoft.com/office/drawing/2010/main"/>
                </a:ext>
              </a:extLst>
            </a:blip>
            <a:srcRect/>
            <a:stretch>
              <a:fillRect t="21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Icon&#10;&#10;Description automatically generated">
            <a:extLst>
              <a:ext uri="{FF2B5EF4-FFF2-40B4-BE49-F238E27FC236}">
                <a16:creationId xmlns:a16="http://schemas.microsoft.com/office/drawing/2014/main" id="{FD171380-EC32-421B-8695-224EF5592E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96633" y="497439"/>
            <a:ext cx="1628966" cy="1628966"/>
          </a:xfrm>
          <a:prstGeom prst="rect">
            <a:avLst/>
          </a:prstGeom>
        </p:spPr>
      </p:pic>
    </p:spTree>
    <p:extLst>
      <p:ext uri="{BB962C8B-B14F-4D97-AF65-F5344CB8AC3E}">
        <p14:creationId xmlns:p14="http://schemas.microsoft.com/office/powerpoint/2010/main" val="628288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 slide with numbered bullets and quo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147FA97-D10F-4026-8F1A-E3EFBD86257D}"/>
              </a:ext>
            </a:extLst>
          </p:cNvPr>
          <p:cNvSpPr/>
          <p:nvPr userDrawn="1"/>
        </p:nvSpPr>
        <p:spPr>
          <a:xfrm>
            <a:off x="736847" y="1975915"/>
            <a:ext cx="5359153" cy="3830083"/>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 Placeholder 21">
            <a:extLst>
              <a:ext uri="{FF2B5EF4-FFF2-40B4-BE49-F238E27FC236}">
                <a16:creationId xmlns:a16="http://schemas.microsoft.com/office/drawing/2014/main" id="{753F9072-CE24-48EC-965D-C481D7F3D7D5}"/>
              </a:ext>
            </a:extLst>
          </p:cNvPr>
          <p:cNvSpPr>
            <a:spLocks noGrp="1"/>
          </p:cNvSpPr>
          <p:nvPr>
            <p:ph type="body" sz="quarter" idx="15" hasCustomPrompt="1"/>
          </p:nvPr>
        </p:nvSpPr>
        <p:spPr>
          <a:xfrm>
            <a:off x="6881501" y="4737882"/>
            <a:ext cx="4342437" cy="1103312"/>
          </a:xfrm>
        </p:spPr>
        <p:txBody>
          <a:bodyPr/>
          <a:lstStyle>
            <a:lvl1pPr marL="0" indent="0">
              <a:spcAft>
                <a:spcPts val="600"/>
              </a:spcAft>
              <a:buFont typeface="Arial" panose="020B0604020202020204" pitchFamily="34" charset="0"/>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a:t>
            </a:r>
          </a:p>
        </p:txBody>
      </p:sp>
      <p:sp>
        <p:nvSpPr>
          <p:cNvPr id="3" name="Text Placeholder 2">
            <a:extLst>
              <a:ext uri="{FF2B5EF4-FFF2-40B4-BE49-F238E27FC236}">
                <a16:creationId xmlns:a16="http://schemas.microsoft.com/office/drawing/2014/main" id="{BD3C1D91-0640-4CC8-9F00-B048C67C9B30}"/>
              </a:ext>
            </a:extLst>
          </p:cNvPr>
          <p:cNvSpPr>
            <a:spLocks noGrp="1"/>
          </p:cNvSpPr>
          <p:nvPr>
            <p:ph type="body" sz="quarter" idx="12" hasCustomPrompt="1"/>
          </p:nvPr>
        </p:nvSpPr>
        <p:spPr>
          <a:xfrm>
            <a:off x="6881501" y="3047991"/>
            <a:ext cx="4342437" cy="342900"/>
          </a:xfrm>
        </p:spPr>
        <p:txBody>
          <a:bodyPr>
            <a:normAutofit/>
          </a:bodyPr>
          <a:lstStyle>
            <a:lvl1pPr marL="0" indent="0">
              <a:buNone/>
              <a:defRPr sz="1600">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2" name="Text Placeholder 21">
            <a:extLst>
              <a:ext uri="{FF2B5EF4-FFF2-40B4-BE49-F238E27FC236}">
                <a16:creationId xmlns:a16="http://schemas.microsoft.com/office/drawing/2014/main" id="{2A577220-44C7-4BF1-B796-79E9E58B470A}"/>
              </a:ext>
            </a:extLst>
          </p:cNvPr>
          <p:cNvSpPr>
            <a:spLocks noGrp="1"/>
          </p:cNvSpPr>
          <p:nvPr>
            <p:ph type="body" sz="quarter" idx="11" hasCustomPrompt="1"/>
          </p:nvPr>
        </p:nvSpPr>
        <p:spPr>
          <a:xfrm>
            <a:off x="6881501" y="3426615"/>
            <a:ext cx="4342437" cy="1209284"/>
          </a:xfrm>
        </p:spPr>
        <p:txBody>
          <a:bodyPr/>
          <a:lstStyle>
            <a:lvl1pPr marL="0" indent="0">
              <a:spcBef>
                <a:spcPts val="0"/>
              </a:spcBef>
              <a:spcAft>
                <a:spcPts val="0"/>
              </a:spcAft>
              <a:buFont typeface="Arial" panose="020B0604020202020204" pitchFamily="34" charset="0"/>
              <a:buNone/>
              <a:defRPr/>
            </a:lvl1pPr>
          </a:lstStyle>
          <a:p>
            <a:pPr marL="342900" indent="-342900">
              <a:buFont typeface="+mj-lt"/>
              <a:buAutoNum type="arabicPeriod"/>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342900" indent="-342900">
              <a:buFont typeface="+mj-lt"/>
              <a:buAutoNum type="arabicPeriod"/>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a:t>
            </a:r>
          </a:p>
          <a:p>
            <a:pPr marL="342900" indent="-342900">
              <a:buFont typeface="+mj-lt"/>
              <a:buAutoNum type="arabicPeriod"/>
            </a:pP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endParaRPr lang="en-GB" sz="1400" dirty="0">
              <a:solidFill>
                <a:srgbClr val="5B686E"/>
              </a:solidFill>
              <a:latin typeface="Co Text Light" panose="020B0303060202020204" pitchFamily="34" charset="0"/>
              <a:cs typeface="Co Text Light" panose="020B0303060202020204" pitchFamily="34" charset="0"/>
            </a:endParaRPr>
          </a:p>
        </p:txBody>
      </p:sp>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881501" y="1922647"/>
            <a:ext cx="4342437" cy="1103312"/>
          </a:xfrm>
        </p:spPr>
        <p:txBody>
          <a:bodyPr/>
          <a:lstStyle>
            <a:lvl1pPr marL="0" indent="0">
              <a:spcAft>
                <a:spcPts val="600"/>
              </a:spcAft>
              <a:buFont typeface="Arial" panose="020B0604020202020204" pitchFamily="34" charset="0"/>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12741" y="680053"/>
            <a:ext cx="509128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numbered bullets and quote</a:t>
            </a:r>
          </a:p>
        </p:txBody>
      </p:sp>
      <p:sp>
        <p:nvSpPr>
          <p:cNvPr id="46" name="Text Placeholder 2">
            <a:extLst>
              <a:ext uri="{FF2B5EF4-FFF2-40B4-BE49-F238E27FC236}">
                <a16:creationId xmlns:a16="http://schemas.microsoft.com/office/drawing/2014/main" id="{86A729D3-766D-4C33-8529-9596B37ED640}"/>
              </a:ext>
            </a:extLst>
          </p:cNvPr>
          <p:cNvSpPr>
            <a:spLocks noGrp="1"/>
          </p:cNvSpPr>
          <p:nvPr>
            <p:ph type="body" sz="quarter" idx="14" hasCustomPrompt="1"/>
          </p:nvPr>
        </p:nvSpPr>
        <p:spPr>
          <a:xfrm>
            <a:off x="1237549" y="4728357"/>
            <a:ext cx="4191701" cy="342900"/>
          </a:xfrm>
        </p:spPr>
        <p:txBody>
          <a:bodyPr>
            <a:normAutofit/>
          </a:bodyPr>
          <a:lstStyle>
            <a:lvl1pPr marL="0" indent="0">
              <a:buNone/>
              <a:defRPr sz="1600">
                <a:solidFill>
                  <a:schemeClr val="accent1"/>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5" name="Text Placeholder 21">
            <a:extLst>
              <a:ext uri="{FF2B5EF4-FFF2-40B4-BE49-F238E27FC236}">
                <a16:creationId xmlns:a16="http://schemas.microsoft.com/office/drawing/2014/main" id="{DE948A11-EAB5-4D30-8C0D-2292591A2308}"/>
              </a:ext>
            </a:extLst>
          </p:cNvPr>
          <p:cNvSpPr>
            <a:spLocks noGrp="1"/>
          </p:cNvSpPr>
          <p:nvPr>
            <p:ph type="body" sz="quarter" idx="13" hasCustomPrompt="1"/>
          </p:nvPr>
        </p:nvSpPr>
        <p:spPr>
          <a:xfrm>
            <a:off x="1237549" y="3008703"/>
            <a:ext cx="4191701" cy="1627196"/>
          </a:xfrm>
        </p:spPr>
        <p:txBody>
          <a:bodyPr/>
          <a:lstStyle>
            <a:lvl1pPr marL="0" indent="0">
              <a:spcAft>
                <a:spcPts val="600"/>
              </a:spcAft>
              <a:buFont typeface="Arial" panose="020B0604020202020204" pitchFamily="34" charset="0"/>
              <a:buNone/>
              <a:defRPr>
                <a:solidFill>
                  <a:schemeClr val="accent1"/>
                </a:solidFill>
              </a:defRPr>
            </a:lvl1pPr>
          </a:lstStyle>
          <a:p>
            <a:r>
              <a:rPr lang="en-GB" sz="1400" dirty="0">
                <a:solidFill>
                  <a:srgbClr val="E94D1B"/>
                </a:solidFill>
                <a:latin typeface="Co Text Light" panose="020B0303060202020204" pitchFamily="34" charset="0"/>
                <a:cs typeface="Co Text Light" panose="020B0303060202020204" pitchFamily="34" charset="0"/>
              </a:rPr>
              <a:t>Lorem ipsum </a:t>
            </a:r>
            <a:r>
              <a:rPr lang="en-GB" sz="1400" dirty="0" err="1">
                <a:solidFill>
                  <a:srgbClr val="E94D1B"/>
                </a:solidFill>
                <a:latin typeface="Co Text Light" panose="020B0303060202020204" pitchFamily="34" charset="0"/>
                <a:cs typeface="Co Text Light" panose="020B0303060202020204" pitchFamily="34" charset="0"/>
              </a:rPr>
              <a:t>dolor</a:t>
            </a:r>
            <a:r>
              <a:rPr lang="en-GB" sz="1400" dirty="0">
                <a:solidFill>
                  <a:srgbClr val="E94D1B"/>
                </a:solidFill>
                <a:latin typeface="Co Text Light" panose="020B0303060202020204" pitchFamily="34" charset="0"/>
                <a:cs typeface="Co Text Light" panose="020B0303060202020204" pitchFamily="34" charset="0"/>
              </a:rPr>
              <a:t> sit </a:t>
            </a:r>
            <a:r>
              <a:rPr lang="en-GB" sz="1400" dirty="0" err="1">
                <a:solidFill>
                  <a:srgbClr val="E94D1B"/>
                </a:solidFill>
                <a:latin typeface="Co Text Light" panose="020B0303060202020204" pitchFamily="34" charset="0"/>
                <a:cs typeface="Co Text Light" panose="020B0303060202020204" pitchFamily="34" charset="0"/>
              </a:rPr>
              <a:t>amet</a:t>
            </a:r>
            <a:r>
              <a:rPr lang="en-GB" sz="1400" dirty="0">
                <a:solidFill>
                  <a:srgbClr val="E94D1B"/>
                </a:solidFill>
                <a:latin typeface="Co Text Light" panose="020B0303060202020204" pitchFamily="34" charset="0"/>
                <a:cs typeface="Co Text Light" panose="020B0303060202020204" pitchFamily="34" charset="0"/>
              </a:rPr>
              <a:t>. Duis </a:t>
            </a:r>
            <a:r>
              <a:rPr lang="en-GB" sz="1400" dirty="0" err="1">
                <a:solidFill>
                  <a:srgbClr val="E94D1B"/>
                </a:solidFill>
                <a:latin typeface="Co Text Light" panose="020B0303060202020204" pitchFamily="34" charset="0"/>
                <a:cs typeface="Co Text Light" panose="020B0303060202020204" pitchFamily="34" charset="0"/>
              </a:rPr>
              <a:t>ultricies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erat</a:t>
            </a:r>
            <a:r>
              <a:rPr lang="en-GB" sz="1400" dirty="0">
                <a:solidFill>
                  <a:srgbClr val="E94D1B"/>
                </a:solidFill>
                <a:latin typeface="Co Text Light" panose="020B0303060202020204" pitchFamily="34" charset="0"/>
                <a:cs typeface="Co Text Light" panose="020B0303060202020204" pitchFamily="34" charset="0"/>
              </a:rPr>
              <a:t> at </a:t>
            </a:r>
            <a:r>
              <a:rPr lang="en-GB" sz="1400" dirty="0" err="1">
                <a:solidFill>
                  <a:srgbClr val="E94D1B"/>
                </a:solidFill>
                <a:latin typeface="Co Text Light" panose="020B0303060202020204" pitchFamily="34" charset="0"/>
                <a:cs typeface="Co Text Light" panose="020B0303060202020204" pitchFamily="34" charset="0"/>
              </a:rPr>
              <a:t>efficitur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tempor</a:t>
            </a:r>
            <a:r>
              <a:rPr lang="en-GB" sz="1400" dirty="0">
                <a:solidFill>
                  <a:srgbClr val="E94D1B"/>
                </a:solidFill>
                <a:latin typeface="Co Text Light" panose="020B0303060202020204" pitchFamily="34" charset="0"/>
                <a:cs typeface="Co Text Light" panose="020B0303060202020204" pitchFamily="34" charset="0"/>
              </a:rPr>
              <a:t>. Morbi </a:t>
            </a:r>
            <a:r>
              <a:rPr lang="en-GB" sz="1400" dirty="0" err="1">
                <a:solidFill>
                  <a:srgbClr val="E94D1B"/>
                </a:solidFill>
                <a:latin typeface="Co Text Light" panose="020B0303060202020204" pitchFamily="34" charset="0"/>
                <a:cs typeface="Co Text Light" panose="020B0303060202020204" pitchFamily="34" charset="0"/>
              </a:rPr>
              <a:t>molestie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sapien</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sed</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pretiumvestibulum</a:t>
            </a:r>
            <a:r>
              <a:rPr lang="en-GB" sz="1400" dirty="0">
                <a:solidFill>
                  <a:srgbClr val="E94D1B"/>
                </a:solidFill>
                <a:latin typeface="Co Text Light" panose="020B0303060202020204" pitchFamily="34" charset="0"/>
                <a:cs typeface="Co Text Light" panose="020B0303060202020204" pitchFamily="34" charset="0"/>
              </a:rPr>
              <a:t>. Duis cursus, </a:t>
            </a:r>
            <a:r>
              <a:rPr lang="en-GB" sz="1400" dirty="0" err="1">
                <a:solidFill>
                  <a:srgbClr val="E94D1B"/>
                </a:solidFill>
                <a:latin typeface="Co Text Light" panose="020B0303060202020204" pitchFamily="34" charset="0"/>
                <a:cs typeface="Co Text Light" panose="020B0303060202020204" pitchFamily="34" charset="0"/>
              </a:rPr>
              <a:t>tellus</a:t>
            </a:r>
            <a:r>
              <a:rPr lang="en-GB" sz="1400" dirty="0">
                <a:solidFill>
                  <a:srgbClr val="E94D1B"/>
                </a:solidFill>
                <a:latin typeface="Co Text Light" panose="020B0303060202020204" pitchFamily="34" charset="0"/>
                <a:cs typeface="Co Text Light" panose="020B0303060202020204" pitchFamily="34" charset="0"/>
              </a:rPr>
              <a:t> vitae </a:t>
            </a:r>
            <a:r>
              <a:rPr lang="en-GB" sz="1400" dirty="0" err="1">
                <a:solidFill>
                  <a:srgbClr val="E94D1B"/>
                </a:solidFill>
                <a:latin typeface="Co Text Light" panose="020B0303060202020204" pitchFamily="34" charset="0"/>
                <a:cs typeface="Co Text Light" panose="020B0303060202020204" pitchFamily="34" charset="0"/>
              </a:rPr>
              <a:t>varius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posuere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augue</a:t>
            </a:r>
            <a:r>
              <a:rPr lang="en-GB" sz="1400" dirty="0">
                <a:solidFill>
                  <a:srgbClr val="E94D1B"/>
                </a:solidFill>
                <a:latin typeface="Co Text Light" panose="020B0303060202020204" pitchFamily="34" charset="0"/>
                <a:cs typeface="Co Text Light" panose="020B0303060202020204" pitchFamily="34" charset="0"/>
              </a:rPr>
              <a:t> eros </a:t>
            </a:r>
            <a:r>
              <a:rPr lang="en-GB" sz="1400" dirty="0" err="1">
                <a:solidFill>
                  <a:srgbClr val="E94D1B"/>
                </a:solidFill>
                <a:latin typeface="Co Text Light" panose="020B0303060202020204" pitchFamily="34" charset="0"/>
                <a:cs typeface="Co Text Light" panose="020B0303060202020204" pitchFamily="34" charset="0"/>
              </a:rPr>
              <a:t>consectetur</a:t>
            </a:r>
            <a:r>
              <a:rPr lang="en-GB" sz="1400" dirty="0">
                <a:solidFill>
                  <a:srgbClr val="E94D1B"/>
                </a:solidFill>
                <a:latin typeface="Co Text Light" panose="020B0303060202020204" pitchFamily="34" charset="0"/>
                <a:cs typeface="Co Text Light" panose="020B0303060202020204" pitchFamily="34" charset="0"/>
              </a:rPr>
              <a:t> ante, </a:t>
            </a:r>
            <a:r>
              <a:rPr lang="en-GB" sz="1400" dirty="0" err="1">
                <a:solidFill>
                  <a:srgbClr val="E94D1B"/>
                </a:solidFill>
                <a:latin typeface="Co Text Light" panose="020B0303060202020204" pitchFamily="34" charset="0"/>
                <a:cs typeface="Co Text Light" panose="020B0303060202020204" pitchFamily="34" charset="0"/>
              </a:rPr>
              <a:t>ut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laoreet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massa</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tortor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portalibero</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Vivamus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ullamcorper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rhoncus</a:t>
            </a:r>
            <a:r>
              <a:rPr lang="en-GB" sz="1400" dirty="0">
                <a:solidFill>
                  <a:srgbClr val="E94D1B"/>
                </a:solidFill>
                <a:latin typeface="Co Text Light" panose="020B0303060202020204" pitchFamily="34" charset="0"/>
                <a:cs typeface="Co Text Light" panose="020B0303060202020204" pitchFamily="34" charset="0"/>
              </a:rPr>
              <a:t> eros, ac </a:t>
            </a:r>
            <a:r>
              <a:rPr lang="en-GB" sz="1400" dirty="0" err="1">
                <a:solidFill>
                  <a:srgbClr val="E94D1B"/>
                </a:solidFill>
                <a:latin typeface="Co Text Light" panose="020B0303060202020204" pitchFamily="34" charset="0"/>
                <a:cs typeface="Co Text Light" panose="020B0303060202020204" pitchFamily="34" charset="0"/>
              </a:rPr>
              <a:t>ultricies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felis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imperdiet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eu</a:t>
            </a:r>
            <a:r>
              <a:rPr lang="en-GB" sz="1400" dirty="0">
                <a:solidFill>
                  <a:srgbClr val="E94D1B"/>
                </a:solidFill>
                <a:latin typeface="Co Text Light" panose="020B0303060202020204" pitchFamily="34" charset="0"/>
                <a:cs typeface="Co Text Light" panose="020B0303060202020204" pitchFamily="34" charset="0"/>
              </a:rPr>
              <a:t>. Morbi </a:t>
            </a:r>
            <a:r>
              <a:rPr lang="en-GB" sz="1400" dirty="0" err="1">
                <a:solidFill>
                  <a:srgbClr val="E94D1B"/>
                </a:solidFill>
                <a:latin typeface="Co Text Light" panose="020B0303060202020204" pitchFamily="34" charset="0"/>
                <a:cs typeface="Co Text Light" panose="020B0303060202020204" pitchFamily="34" charset="0"/>
              </a:rPr>
              <a:t>molestie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sapien</a:t>
            </a:r>
            <a:r>
              <a:rPr lang="en-GB" sz="1400" dirty="0">
                <a:solidFill>
                  <a:srgbClr val="E94D1B"/>
                </a:solidFill>
                <a:latin typeface="Co Text Light" panose="020B0303060202020204" pitchFamily="34" charset="0"/>
                <a:cs typeface="Co Text Light" panose="020B0303060202020204" pitchFamily="34" charset="0"/>
              </a:rPr>
              <a:t>.</a:t>
            </a:r>
          </a:p>
        </p:txBody>
      </p:sp>
      <p:pic>
        <p:nvPicPr>
          <p:cNvPr id="40" name="Picture 39" descr="Icon&#10;&#10;Description automatically generated">
            <a:extLst>
              <a:ext uri="{FF2B5EF4-FFF2-40B4-BE49-F238E27FC236}">
                <a16:creationId xmlns:a16="http://schemas.microsoft.com/office/drawing/2014/main" id="{0EE2ADEB-B52F-4C5B-9E7A-BC5FA13982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270" y="2393567"/>
            <a:ext cx="515530" cy="390514"/>
          </a:xfrm>
          <a:prstGeom prst="rect">
            <a:avLst/>
          </a:prstGeom>
        </p:spPr>
      </p:pic>
      <p:pic>
        <p:nvPicPr>
          <p:cNvPr id="41" name="Picture 40" descr="Icon&#10;&#10;Description automatically generated">
            <a:extLst>
              <a:ext uri="{FF2B5EF4-FFF2-40B4-BE49-F238E27FC236}">
                <a16:creationId xmlns:a16="http://schemas.microsoft.com/office/drawing/2014/main" id="{E3E7D5BA-E10A-46C1-ADC8-E389CFE35F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5273024" y="4771769"/>
            <a:ext cx="515530" cy="390514"/>
          </a:xfrm>
          <a:prstGeom prst="rect">
            <a:avLst/>
          </a:prstGeom>
        </p:spPr>
      </p:pic>
    </p:spTree>
    <p:extLst>
      <p:ext uri="{BB962C8B-B14F-4D97-AF65-F5344CB8AC3E}">
        <p14:creationId xmlns:p14="http://schemas.microsoft.com/office/powerpoint/2010/main" val="1866971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theme" Target="../theme/theme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1BB321-4EE6-144E-B0CE-F008493894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3CD204-DB1C-0243-AD20-AF2B174B6E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101398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720" r:id="rId21"/>
  </p:sldLayoutIdLst>
  <p:txStyles>
    <p:titleStyle>
      <a:lvl1pPr algn="l" defTabSz="914400" rtl="0" eaLnBrk="1" latinLnBrk="0" hangingPunct="1">
        <a:lnSpc>
          <a:spcPct val="100000"/>
        </a:lnSpc>
        <a:spcBef>
          <a:spcPct val="0"/>
        </a:spcBef>
        <a:buNone/>
        <a:defRPr sz="4400" kern="1200">
          <a:solidFill>
            <a:srgbClr val="5B686E"/>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400" kern="1200">
          <a:solidFill>
            <a:srgbClr val="5B686E"/>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1BB321-4EE6-144E-B0CE-F008493894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83CD204-DB1C-0243-AD20-AF2B174B6E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9936241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Lst>
  <p:txStyles>
    <p:titleStyle>
      <a:lvl1pPr algn="l" defTabSz="914400" rtl="0" eaLnBrk="1" latinLnBrk="0" hangingPunct="1">
        <a:lnSpc>
          <a:spcPct val="100000"/>
        </a:lnSpc>
        <a:spcBef>
          <a:spcPct val="0"/>
        </a:spcBef>
        <a:buNone/>
        <a:defRPr sz="4400" kern="1200">
          <a:solidFill>
            <a:srgbClr val="5B686E"/>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400" kern="1200">
          <a:solidFill>
            <a:srgbClr val="5B686E"/>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1.xml"/><Relationship Id="rId5" Type="http://schemas.openxmlformats.org/officeDocument/2006/relationships/image" Target="../media/image52.png"/><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xml"/><Relationship Id="rId1" Type="http://schemas.openxmlformats.org/officeDocument/2006/relationships/video" Target="https://player.vimeo.com/video/248120852?app_id=122963&amp;h=4b583ece09" TargetMode="Externa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jpeg"/></Relationships>
</file>

<file path=ppt/slides/_rels/slide2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6.jpeg"/><Relationship Id="rId7" Type="http://schemas.openxmlformats.org/officeDocument/2006/relationships/image" Target="../media/image69.jpe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hyperlink" Target="http://www.westfieldhealth.com/my-westfield"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28.sv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notesSlide" Target="../notesSlides/notesSlide4.xml"/><Relationship Id="rId7" Type="http://schemas.openxmlformats.org/officeDocument/2006/relationships/image" Target="../media/image32.png"/><Relationship Id="rId2" Type="http://schemas.openxmlformats.org/officeDocument/2006/relationships/slideLayout" Target="../slideLayouts/slideLayout20.xml"/><Relationship Id="rId1" Type="http://schemas.openxmlformats.org/officeDocument/2006/relationships/video" Target="https://player.vimeo.com/video/592161239?app_id=122963&amp;h=a59576720d" TargetMode="Externa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jpe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9.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sign, tableware, dishware&#10;&#10;Description automatically generated">
            <a:extLst>
              <a:ext uri="{FF2B5EF4-FFF2-40B4-BE49-F238E27FC236}">
                <a16:creationId xmlns:a16="http://schemas.microsoft.com/office/drawing/2014/main" id="{87AA0704-4935-1B4B-BA48-79A85C1F5F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2741" y="568402"/>
            <a:ext cx="2130025" cy="591093"/>
          </a:xfrm>
          <a:prstGeom prst="rect">
            <a:avLst/>
          </a:prstGeom>
        </p:spPr>
      </p:pic>
      <p:sp>
        <p:nvSpPr>
          <p:cNvPr id="7" name="TextBox 6">
            <a:extLst>
              <a:ext uri="{FF2B5EF4-FFF2-40B4-BE49-F238E27FC236}">
                <a16:creationId xmlns:a16="http://schemas.microsoft.com/office/drawing/2014/main" id="{7CC10F91-9763-6F4B-9947-77455657A23F}"/>
              </a:ext>
            </a:extLst>
          </p:cNvPr>
          <p:cNvSpPr txBox="1"/>
          <p:nvPr/>
        </p:nvSpPr>
        <p:spPr>
          <a:xfrm>
            <a:off x="612741" y="2432348"/>
            <a:ext cx="4820393" cy="1200329"/>
          </a:xfrm>
          <a:prstGeom prst="rect">
            <a:avLst/>
          </a:prstGeom>
          <a:noFill/>
        </p:spPr>
        <p:txBody>
          <a:bodyPr wrap="square" rtlCol="0">
            <a:spAutoFit/>
          </a:bodyPr>
          <a:lstStyle/>
          <a:p>
            <a:r>
              <a:rPr lang="en-US" sz="3600" dirty="0">
                <a:solidFill>
                  <a:srgbClr val="5B686E"/>
                </a:solidFill>
                <a:latin typeface="Co Text Light" panose="020B0303060202020204" pitchFamily="34" charset="0"/>
                <a:cs typeface="Co Text Light" panose="020B0303060202020204" pitchFamily="34" charset="0"/>
              </a:rPr>
              <a:t>Introducing</a:t>
            </a:r>
          </a:p>
          <a:p>
            <a:r>
              <a:rPr lang="en-US" sz="3600" dirty="0">
                <a:solidFill>
                  <a:srgbClr val="5B686E"/>
                </a:solidFill>
                <a:latin typeface="Co Text" panose="020B0603060202020204" pitchFamily="34" charset="0"/>
                <a:cs typeface="Co Text" panose="020B0603060202020204" pitchFamily="34" charset="0"/>
              </a:rPr>
              <a:t>your cover</a:t>
            </a:r>
          </a:p>
        </p:txBody>
      </p:sp>
      <p:sp>
        <p:nvSpPr>
          <p:cNvPr id="8" name="TextBox 7">
            <a:extLst>
              <a:ext uri="{FF2B5EF4-FFF2-40B4-BE49-F238E27FC236}">
                <a16:creationId xmlns:a16="http://schemas.microsoft.com/office/drawing/2014/main" id="{A55E8A63-F3FC-3246-A3F5-28AAAE3B2A04}"/>
              </a:ext>
            </a:extLst>
          </p:cNvPr>
          <p:cNvSpPr txBox="1"/>
          <p:nvPr/>
        </p:nvSpPr>
        <p:spPr>
          <a:xfrm>
            <a:off x="612741" y="4016049"/>
            <a:ext cx="4911365" cy="338554"/>
          </a:xfrm>
          <a:prstGeom prst="rect">
            <a:avLst/>
          </a:prstGeom>
          <a:noFill/>
        </p:spPr>
        <p:txBody>
          <a:bodyPr wrap="square" rtlCol="0">
            <a:spAutoFit/>
          </a:bodyPr>
          <a:lstStyle/>
          <a:p>
            <a:r>
              <a:rPr lang="en-GB" sz="1600" dirty="0">
                <a:solidFill>
                  <a:srgbClr val="5B686E"/>
                </a:solidFill>
                <a:latin typeface="Co Text Light" panose="020B0303060202020204" pitchFamily="34" charset="0"/>
                <a:cs typeface="Co Text Light" panose="020B0303060202020204" pitchFamily="34" charset="0"/>
              </a:rPr>
              <a:t>Westfield Flex Health Cash Plan</a:t>
            </a:r>
          </a:p>
        </p:txBody>
      </p:sp>
      <p:sp>
        <p:nvSpPr>
          <p:cNvPr id="3" name="Oval 2">
            <a:extLst>
              <a:ext uri="{FF2B5EF4-FFF2-40B4-BE49-F238E27FC236}">
                <a16:creationId xmlns:a16="http://schemas.microsoft.com/office/drawing/2014/main" id="{35780465-5153-6A45-AF53-7404A48E387D}"/>
              </a:ext>
            </a:extLst>
          </p:cNvPr>
          <p:cNvSpPr/>
          <p:nvPr/>
        </p:nvSpPr>
        <p:spPr>
          <a:xfrm>
            <a:off x="5788383" y="-723182"/>
            <a:ext cx="8304363" cy="8304363"/>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ughnut 4">
            <a:extLst>
              <a:ext uri="{FF2B5EF4-FFF2-40B4-BE49-F238E27FC236}">
                <a16:creationId xmlns:a16="http://schemas.microsoft.com/office/drawing/2014/main" id="{0CB2B18D-1A98-0846-9B00-09950E1D2AEF}"/>
              </a:ext>
            </a:extLst>
          </p:cNvPr>
          <p:cNvSpPr/>
          <p:nvPr/>
        </p:nvSpPr>
        <p:spPr>
          <a:xfrm>
            <a:off x="5788383" y="-723182"/>
            <a:ext cx="8304363" cy="8304363"/>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7124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person&#10;&#10;Description automatically generated">
            <a:extLst>
              <a:ext uri="{FF2B5EF4-FFF2-40B4-BE49-F238E27FC236}">
                <a16:creationId xmlns:a16="http://schemas.microsoft.com/office/drawing/2014/main" id="{EC25B23F-96B7-430C-BBB3-495295150D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38" y="1731705"/>
            <a:ext cx="7564458" cy="5043333"/>
          </a:xfrm>
          <a:prstGeom prst="rect">
            <a:avLst/>
          </a:prstGeom>
        </p:spPr>
      </p:pic>
      <p:sp>
        <p:nvSpPr>
          <p:cNvPr id="13" name="Circle: Hollow 12">
            <a:extLst>
              <a:ext uri="{FF2B5EF4-FFF2-40B4-BE49-F238E27FC236}">
                <a16:creationId xmlns:a16="http://schemas.microsoft.com/office/drawing/2014/main" id="{4972FC35-62F9-453F-8CF9-D765A4FFF888}"/>
              </a:ext>
            </a:extLst>
          </p:cNvPr>
          <p:cNvSpPr/>
          <p:nvPr/>
        </p:nvSpPr>
        <p:spPr>
          <a:xfrm>
            <a:off x="-2743201" y="-1146628"/>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o Text Light" panose="020B0503060202020204" pitchFamily="34" charset="0"/>
            </a:endParaRPr>
          </a:p>
        </p:txBody>
      </p:sp>
      <p:sp>
        <p:nvSpPr>
          <p:cNvPr id="16" name="Circle: Hollow 15">
            <a:extLst>
              <a:ext uri="{FF2B5EF4-FFF2-40B4-BE49-F238E27FC236}">
                <a16:creationId xmlns:a16="http://schemas.microsoft.com/office/drawing/2014/main" id="{2BA87FE2-3081-44A0-BED4-781DEBE736A1}"/>
              </a:ext>
            </a:extLst>
          </p:cNvPr>
          <p:cNvSpPr/>
          <p:nvPr/>
        </p:nvSpPr>
        <p:spPr>
          <a:xfrm>
            <a:off x="-424801" y="1171772"/>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o Text Light" panose="020B0503060202020204" pitchFamily="34" charset="0"/>
            </a:endParaRP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a:normAutofit lnSpcReduction="10000"/>
          </a:bodyPr>
          <a:lstStyle/>
          <a:p>
            <a:pPr>
              <a:spcBef>
                <a:spcPts val="0"/>
              </a:spcBef>
              <a:spcAft>
                <a:spcPts val="1800"/>
              </a:spcAft>
            </a:pPr>
            <a:r>
              <a:rPr lang="en-US" sz="1800" dirty="0">
                <a:latin typeface="Co Text Light" panose="020B0503060202020204" pitchFamily="34" charset="0"/>
              </a:rPr>
              <a:t>Helps cover the cost of routine optical care including: </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Eye tests</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Prescription glasses</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Prescription sunglasses</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Contact lenses &amp; solutions for prescribed contact lenses</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Prescription swimming and safety goggles</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Repairs to prescription glasses</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a:xfrm>
            <a:off x="6778411" y="869709"/>
            <a:ext cx="4737020" cy="646331"/>
          </a:xfrm>
        </p:spPr>
        <p:txBody>
          <a:bodyPr/>
          <a:lstStyle/>
          <a:p>
            <a:r>
              <a:rPr lang="en-GB" sz="3600" dirty="0">
                <a:latin typeface="Co Text Light" panose="020B0503060202020204" pitchFamily="34" charset="0"/>
              </a:rPr>
              <a:t>Optical</a:t>
            </a:r>
          </a:p>
        </p:txBody>
      </p:sp>
      <p:sp>
        <p:nvSpPr>
          <p:cNvPr id="6" name="Oval 5">
            <a:extLst>
              <a:ext uri="{FF2B5EF4-FFF2-40B4-BE49-F238E27FC236}">
                <a16:creationId xmlns:a16="http://schemas.microsoft.com/office/drawing/2014/main" id="{ADCF4325-2B11-4EF9-9690-7A551CA4979B}"/>
              </a:ext>
            </a:extLst>
          </p:cNvPr>
          <p:cNvSpPr/>
          <p:nvPr/>
        </p:nvSpPr>
        <p:spPr>
          <a:xfrm>
            <a:off x="3985653" y="574483"/>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 Text Light" panose="020B0503060202020204" pitchFamily="34" charset="0"/>
            </a:endParaRPr>
          </a:p>
        </p:txBody>
      </p:sp>
      <p:sp>
        <p:nvSpPr>
          <p:cNvPr id="7" name="TextBox 6">
            <a:extLst>
              <a:ext uri="{FF2B5EF4-FFF2-40B4-BE49-F238E27FC236}">
                <a16:creationId xmlns:a16="http://schemas.microsoft.com/office/drawing/2014/main" id="{7D06DCFB-67C3-408B-8D70-C0BB59951DF7}"/>
              </a:ext>
            </a:extLst>
          </p:cNvPr>
          <p:cNvSpPr txBox="1"/>
          <p:nvPr/>
        </p:nvSpPr>
        <p:spPr>
          <a:xfrm>
            <a:off x="4219805" y="970441"/>
            <a:ext cx="1528431" cy="1169551"/>
          </a:xfrm>
          <a:prstGeom prst="rect">
            <a:avLst/>
          </a:prstGeom>
          <a:noFill/>
        </p:spPr>
        <p:txBody>
          <a:bodyPr wrap="square" rtlCol="0">
            <a:spAutoFit/>
          </a:bodyPr>
          <a:lstStyle/>
          <a:p>
            <a:pPr>
              <a:spcAft>
                <a:spcPts val="200"/>
              </a:spcAft>
            </a:pPr>
            <a:r>
              <a:rPr lang="en-GB" sz="1400" dirty="0">
                <a:solidFill>
                  <a:schemeClr val="bg1"/>
                </a:solidFill>
                <a:latin typeface="Co Text Light" panose="020B0503060202020204" pitchFamily="34" charset="0"/>
                <a:cs typeface="Co Text Light" panose="020B0303060202020204" pitchFamily="34" charset="0"/>
              </a:rPr>
              <a:t>Claim 100% cost, up to set limits, over a 1 year benefit period</a:t>
            </a:r>
          </a:p>
        </p:txBody>
      </p:sp>
    </p:spTree>
    <p:extLst>
      <p:ext uri="{BB962C8B-B14F-4D97-AF65-F5344CB8AC3E}">
        <p14:creationId xmlns:p14="http://schemas.microsoft.com/office/powerpoint/2010/main" val="1126572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10;&#10;Description automatically generated">
            <a:extLst>
              <a:ext uri="{FF2B5EF4-FFF2-40B4-BE49-F238E27FC236}">
                <a16:creationId xmlns:a16="http://schemas.microsoft.com/office/drawing/2014/main" id="{2AE57746-3B01-4DD6-AB51-395CE7FA36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19665" y="762402"/>
            <a:ext cx="5907475" cy="5382565"/>
          </a:xfrm>
          <a:prstGeom prst="rect">
            <a:avLst/>
          </a:prstGeom>
        </p:spPr>
      </p:pic>
      <p:sp>
        <p:nvSpPr>
          <p:cNvPr id="13" name="Circle: Hollow 12">
            <a:extLst>
              <a:ext uri="{FF2B5EF4-FFF2-40B4-BE49-F238E27FC236}">
                <a16:creationId xmlns:a16="http://schemas.microsoft.com/office/drawing/2014/main" id="{4972FC35-62F9-453F-8CF9-D765A4FFF888}"/>
              </a:ext>
            </a:extLst>
          </p:cNvPr>
          <p:cNvSpPr/>
          <p:nvPr/>
        </p:nvSpPr>
        <p:spPr>
          <a:xfrm>
            <a:off x="3987939" y="-2012835"/>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o Text Light" panose="020B0503060202020204" pitchFamily="34" charset="0"/>
            </a:endParaRPr>
          </a:p>
        </p:txBody>
      </p:sp>
      <p:sp>
        <p:nvSpPr>
          <p:cNvPr id="16" name="Circle: Hollow 15">
            <a:extLst>
              <a:ext uri="{FF2B5EF4-FFF2-40B4-BE49-F238E27FC236}">
                <a16:creationId xmlns:a16="http://schemas.microsoft.com/office/drawing/2014/main" id="{2BA87FE2-3081-44A0-BED4-781DEBE736A1}"/>
              </a:ext>
            </a:extLst>
          </p:cNvPr>
          <p:cNvSpPr/>
          <p:nvPr/>
        </p:nvSpPr>
        <p:spPr>
          <a:xfrm>
            <a:off x="6306339" y="305565"/>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o Text Light" panose="020B0503060202020204" pitchFamily="34" charset="0"/>
            </a:endParaRP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a:noAutofit/>
          </a:bodyPr>
          <a:lstStyle/>
          <a:p>
            <a:pPr marL="0" indent="0">
              <a:spcBef>
                <a:spcPts val="0"/>
              </a:spcBef>
              <a:spcAft>
                <a:spcPts val="1800"/>
              </a:spcAft>
              <a:buNone/>
            </a:pPr>
            <a:r>
              <a:rPr lang="en-US" sz="1800" dirty="0">
                <a:latin typeface="Co Text Light" panose="020B0503060202020204" pitchFamily="34" charset="0"/>
              </a:rPr>
              <a:t>Helps cover the cost of routine dental healthcare including: </a:t>
            </a:r>
          </a:p>
          <a:p>
            <a:pPr>
              <a:spcBef>
                <a:spcPts val="0"/>
              </a:spcBef>
              <a:spcAft>
                <a:spcPts val="1800"/>
              </a:spcAft>
            </a:pPr>
            <a:r>
              <a:rPr lang="en-US" sz="1800" dirty="0">
                <a:latin typeface="Co Text Light" panose="020B0503060202020204" pitchFamily="34" charset="0"/>
              </a:rPr>
              <a:t>Check ups</a:t>
            </a:r>
          </a:p>
          <a:p>
            <a:pPr>
              <a:spcBef>
                <a:spcPts val="0"/>
              </a:spcBef>
              <a:spcAft>
                <a:spcPts val="1800"/>
              </a:spcAft>
            </a:pPr>
            <a:r>
              <a:rPr lang="en-US" sz="1800" dirty="0">
                <a:latin typeface="Co Text Light" panose="020B0503060202020204" pitchFamily="34" charset="0"/>
              </a:rPr>
              <a:t>Fillings</a:t>
            </a:r>
          </a:p>
          <a:p>
            <a:pPr marL="342900" indent="-342900">
              <a:spcBef>
                <a:spcPts val="0"/>
              </a:spcBef>
              <a:spcAft>
                <a:spcPts val="1800"/>
              </a:spcAft>
              <a:buFont typeface="Arial" panose="020B0604020202020204" pitchFamily="34" charset="0"/>
              <a:buChar char="•"/>
            </a:pPr>
            <a:r>
              <a:rPr lang="en-US" sz="1800" dirty="0">
                <a:latin typeface="Co Text Light" panose="020B0503060202020204" pitchFamily="34" charset="0"/>
              </a:rPr>
              <a:t>Scale and polish</a:t>
            </a:r>
          </a:p>
          <a:p>
            <a:pPr marL="342900" indent="-342900">
              <a:spcBef>
                <a:spcPts val="0"/>
              </a:spcBef>
              <a:spcAft>
                <a:spcPts val="1800"/>
              </a:spcAft>
              <a:buFont typeface="Arial" panose="020B0604020202020204" pitchFamily="34" charset="0"/>
              <a:buChar char="•"/>
            </a:pPr>
            <a:r>
              <a:rPr lang="en-US" sz="1800" dirty="0">
                <a:latin typeface="Co Text Light" panose="020B0503060202020204" pitchFamily="34" charset="0"/>
              </a:rPr>
              <a:t>Technicians’ fees</a:t>
            </a:r>
          </a:p>
          <a:p>
            <a:pPr marL="342900" indent="-342900">
              <a:spcBef>
                <a:spcPts val="0"/>
              </a:spcBef>
              <a:spcAft>
                <a:spcPts val="1800"/>
              </a:spcAft>
              <a:buFont typeface="Arial" panose="020B0604020202020204" pitchFamily="34" charset="0"/>
              <a:buChar char="•"/>
            </a:pPr>
            <a:r>
              <a:rPr lang="en-US" sz="1800" dirty="0">
                <a:latin typeface="Co Text Light" panose="020B0503060202020204" pitchFamily="34" charset="0"/>
              </a:rPr>
              <a:t>Full or partial dentures</a:t>
            </a:r>
          </a:p>
          <a:p>
            <a:pPr marL="342900" indent="-342900">
              <a:spcBef>
                <a:spcPts val="0"/>
              </a:spcBef>
              <a:spcAft>
                <a:spcPts val="1800"/>
              </a:spcAft>
              <a:buFont typeface="Arial" panose="020B0604020202020204" pitchFamily="34" charset="0"/>
              <a:buChar char="•"/>
            </a:pPr>
            <a:r>
              <a:rPr lang="en-US" sz="1800" dirty="0">
                <a:latin typeface="Co Text Light" panose="020B0503060202020204" pitchFamily="34" charset="0"/>
              </a:rPr>
              <a:t>Excludes teeth whitening</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a:xfrm>
            <a:off x="723966" y="866331"/>
            <a:ext cx="4737020" cy="646331"/>
          </a:xfrm>
        </p:spPr>
        <p:txBody>
          <a:bodyPr/>
          <a:lstStyle/>
          <a:p>
            <a:r>
              <a:rPr lang="en-GB" sz="3600" dirty="0">
                <a:latin typeface="Co Text Light" panose="020B0503060202020204" pitchFamily="34" charset="0"/>
              </a:rPr>
              <a:t>Dental</a:t>
            </a:r>
          </a:p>
        </p:txBody>
      </p:sp>
      <p:sp>
        <p:nvSpPr>
          <p:cNvPr id="6" name="Oval 5">
            <a:extLst>
              <a:ext uri="{FF2B5EF4-FFF2-40B4-BE49-F238E27FC236}">
                <a16:creationId xmlns:a16="http://schemas.microsoft.com/office/drawing/2014/main" id="{ADCF4325-2B11-4EF9-9690-7A551CA4979B}"/>
              </a:ext>
            </a:extLst>
          </p:cNvPr>
          <p:cNvSpPr/>
          <p:nvPr/>
        </p:nvSpPr>
        <p:spPr>
          <a:xfrm>
            <a:off x="5370359" y="317075"/>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 Text Light" panose="020B0503060202020204" pitchFamily="34" charset="0"/>
            </a:endParaRPr>
          </a:p>
        </p:txBody>
      </p:sp>
      <p:sp>
        <p:nvSpPr>
          <p:cNvPr id="11" name="TextBox 10">
            <a:extLst>
              <a:ext uri="{FF2B5EF4-FFF2-40B4-BE49-F238E27FC236}">
                <a16:creationId xmlns:a16="http://schemas.microsoft.com/office/drawing/2014/main" id="{1D347D86-B6A7-45FB-A325-30D2CF887E93}"/>
              </a:ext>
            </a:extLst>
          </p:cNvPr>
          <p:cNvSpPr txBox="1"/>
          <p:nvPr/>
        </p:nvSpPr>
        <p:spPr>
          <a:xfrm>
            <a:off x="5604511" y="713033"/>
            <a:ext cx="1528431" cy="1169551"/>
          </a:xfrm>
          <a:prstGeom prst="rect">
            <a:avLst/>
          </a:prstGeom>
          <a:noFill/>
        </p:spPr>
        <p:txBody>
          <a:bodyPr wrap="square" rtlCol="0">
            <a:spAutoFit/>
          </a:bodyPr>
          <a:lstStyle/>
          <a:p>
            <a:pPr>
              <a:spcAft>
                <a:spcPts val="200"/>
              </a:spcAft>
            </a:pPr>
            <a:r>
              <a:rPr lang="en-GB" sz="1400" dirty="0">
                <a:solidFill>
                  <a:schemeClr val="bg1"/>
                </a:solidFill>
                <a:latin typeface="Co Text Light" panose="020B0503060202020204" pitchFamily="34" charset="0"/>
                <a:cs typeface="Co Text Light" panose="020B0303060202020204" pitchFamily="34" charset="0"/>
              </a:rPr>
              <a:t>Claim 100% cost, up to set limits, over a 1 year benefit period</a:t>
            </a:r>
          </a:p>
        </p:txBody>
      </p:sp>
    </p:spTree>
    <p:extLst>
      <p:ext uri="{BB962C8B-B14F-4D97-AF65-F5344CB8AC3E}">
        <p14:creationId xmlns:p14="http://schemas.microsoft.com/office/powerpoint/2010/main" val="1019881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sitting at a table&#10;&#10;Description automatically generated with medium confidence">
            <a:extLst>
              <a:ext uri="{FF2B5EF4-FFF2-40B4-BE49-F238E27FC236}">
                <a16:creationId xmlns:a16="http://schemas.microsoft.com/office/drawing/2014/main" id="{376B22FC-D499-4F18-82FD-1F6E423FDCA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8084" y="365831"/>
            <a:ext cx="5232551" cy="5447308"/>
          </a:xfrm>
          <a:prstGeom prst="rect">
            <a:avLst/>
          </a:prstGeom>
        </p:spPr>
      </p:pic>
      <p:sp>
        <p:nvSpPr>
          <p:cNvPr id="17" name="Circle: Hollow 16">
            <a:extLst>
              <a:ext uri="{FF2B5EF4-FFF2-40B4-BE49-F238E27FC236}">
                <a16:creationId xmlns:a16="http://schemas.microsoft.com/office/drawing/2014/main" id="{607FF733-69FB-4567-BFFF-A661600AF5B0}"/>
              </a:ext>
            </a:extLst>
          </p:cNvPr>
          <p:cNvSpPr/>
          <p:nvPr/>
        </p:nvSpPr>
        <p:spPr>
          <a:xfrm>
            <a:off x="498085" y="580588"/>
            <a:ext cx="5232551" cy="5232551"/>
          </a:xfrm>
          <a:prstGeom prst="donut">
            <a:avLst>
              <a:gd name="adj" fmla="val 12274"/>
            </a:avLst>
          </a:prstGeom>
          <a:solidFill>
            <a:srgbClr val="89C7C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o Text Light" panose="020B0503060202020204" pitchFamily="34" charset="0"/>
            </a:endParaRPr>
          </a:p>
        </p:txBody>
      </p:sp>
      <p:sp>
        <p:nvSpPr>
          <p:cNvPr id="18" name="Circle: Hollow 17">
            <a:extLst>
              <a:ext uri="{FF2B5EF4-FFF2-40B4-BE49-F238E27FC236}">
                <a16:creationId xmlns:a16="http://schemas.microsoft.com/office/drawing/2014/main" id="{F655257D-E032-4319-8F98-830B5AD122FD}"/>
              </a:ext>
            </a:extLst>
          </p:cNvPr>
          <p:cNvSpPr/>
          <p:nvPr/>
        </p:nvSpPr>
        <p:spPr>
          <a:xfrm>
            <a:off x="-2847802" y="-2796662"/>
            <a:ext cx="11978762" cy="11978762"/>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o Text Light" panose="020B0503060202020204" pitchFamily="34" charset="0"/>
            </a:endParaRPr>
          </a:p>
        </p:txBody>
      </p:sp>
      <p:sp>
        <p:nvSpPr>
          <p:cNvPr id="19" name="Oval 18">
            <a:extLst>
              <a:ext uri="{FF2B5EF4-FFF2-40B4-BE49-F238E27FC236}">
                <a16:creationId xmlns:a16="http://schemas.microsoft.com/office/drawing/2014/main" id="{CE4ADF1F-8A85-40D2-9D86-E7B80717614E}"/>
              </a:ext>
            </a:extLst>
          </p:cNvPr>
          <p:cNvSpPr/>
          <p:nvPr/>
        </p:nvSpPr>
        <p:spPr>
          <a:xfrm>
            <a:off x="4398627" y="4763167"/>
            <a:ext cx="1822968" cy="18229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 Text Light" panose="020B0503060202020204" pitchFamily="34" charset="0"/>
            </a:endParaRPr>
          </a:p>
        </p:txBody>
      </p:sp>
      <p:sp>
        <p:nvSpPr>
          <p:cNvPr id="20" name="Text Placeholder 8">
            <a:extLst>
              <a:ext uri="{FF2B5EF4-FFF2-40B4-BE49-F238E27FC236}">
                <a16:creationId xmlns:a16="http://schemas.microsoft.com/office/drawing/2014/main" id="{9F662B86-0303-4964-80EC-1DD38DB05FD6}"/>
              </a:ext>
            </a:extLst>
          </p:cNvPr>
          <p:cNvSpPr txBox="1">
            <a:spLocks/>
          </p:cNvSpPr>
          <p:nvPr/>
        </p:nvSpPr>
        <p:spPr>
          <a:xfrm>
            <a:off x="4666380" y="5059063"/>
            <a:ext cx="1555215" cy="109376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1400" kern="1200">
                <a:solidFill>
                  <a:srgbClr val="5B686E"/>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
              </a:spcAft>
              <a:buNone/>
            </a:pPr>
            <a:r>
              <a:rPr lang="en-GB" sz="1400" dirty="0">
                <a:solidFill>
                  <a:schemeClr val="bg1"/>
                </a:solidFill>
                <a:latin typeface="Co Text Light" panose="020B0503060202020204" pitchFamily="34" charset="0"/>
                <a:cs typeface="Co Text Light" panose="020B0303060202020204" pitchFamily="34" charset="0"/>
              </a:rPr>
              <a:t>Claim 100% cost, up to set limits, over a 1 year benefit period</a:t>
            </a: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spcBef>
                <a:spcPts val="0"/>
              </a:spcBef>
              <a:spcAft>
                <a:spcPts val="1800"/>
              </a:spcAft>
            </a:pPr>
            <a:r>
              <a:rPr lang="en-US" sz="1800" dirty="0">
                <a:latin typeface="Co Text Light" panose="020B0503060202020204" pitchFamily="34" charset="0"/>
              </a:rPr>
              <a:t>Covers dental treatment carried out as a result of accidental injury to teeth, caused by direct impact to the head, including:</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Chipped tooth</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Tooth fractures</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Tooth knocked loose </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Tooth jammed into socket</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Tooth knocked out</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a:xfrm>
            <a:off x="6778411" y="869709"/>
            <a:ext cx="4737020" cy="646331"/>
          </a:xfrm>
        </p:spPr>
        <p:txBody>
          <a:bodyPr/>
          <a:lstStyle/>
          <a:p>
            <a:r>
              <a:rPr lang="en-GB" sz="3600" dirty="0">
                <a:latin typeface="Co Text Light" panose="020B0503060202020204" pitchFamily="34" charset="0"/>
              </a:rPr>
              <a:t>Dental Accident</a:t>
            </a:r>
          </a:p>
        </p:txBody>
      </p:sp>
    </p:spTree>
    <p:extLst>
      <p:ext uri="{BB962C8B-B14F-4D97-AF65-F5344CB8AC3E}">
        <p14:creationId xmlns:p14="http://schemas.microsoft.com/office/powerpoint/2010/main" val="1327095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howing a person something on the computer&#10;&#10;Description automatically generated with medium confidence">
            <a:extLst>
              <a:ext uri="{FF2B5EF4-FFF2-40B4-BE49-F238E27FC236}">
                <a16:creationId xmlns:a16="http://schemas.microsoft.com/office/drawing/2014/main" id="{B231E71C-644F-4119-8C73-605610F8AB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08846"/>
            <a:ext cx="7505700" cy="5004293"/>
          </a:xfrm>
          <a:prstGeom prst="rect">
            <a:avLst/>
          </a:prstGeom>
        </p:spPr>
      </p:pic>
      <p:sp>
        <p:nvSpPr>
          <p:cNvPr id="12" name="Circle: Hollow 11">
            <a:extLst>
              <a:ext uri="{FF2B5EF4-FFF2-40B4-BE49-F238E27FC236}">
                <a16:creationId xmlns:a16="http://schemas.microsoft.com/office/drawing/2014/main" id="{1520130C-3D29-4305-AD55-FB718F9914B1}"/>
              </a:ext>
            </a:extLst>
          </p:cNvPr>
          <p:cNvSpPr/>
          <p:nvPr/>
        </p:nvSpPr>
        <p:spPr>
          <a:xfrm>
            <a:off x="498085" y="580588"/>
            <a:ext cx="5232551" cy="5232551"/>
          </a:xfrm>
          <a:prstGeom prst="donut">
            <a:avLst>
              <a:gd name="adj" fmla="val 12274"/>
            </a:avLst>
          </a:prstGeom>
          <a:solidFill>
            <a:srgbClr val="89C7C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Circle: Hollow 13">
            <a:extLst>
              <a:ext uri="{FF2B5EF4-FFF2-40B4-BE49-F238E27FC236}">
                <a16:creationId xmlns:a16="http://schemas.microsoft.com/office/drawing/2014/main" id="{ECD20E0D-1809-40DE-A3D8-68E891069F72}"/>
              </a:ext>
            </a:extLst>
          </p:cNvPr>
          <p:cNvSpPr/>
          <p:nvPr/>
        </p:nvSpPr>
        <p:spPr>
          <a:xfrm>
            <a:off x="-2847802" y="-2796662"/>
            <a:ext cx="11978762" cy="11978762"/>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Oval 14">
            <a:extLst>
              <a:ext uri="{FF2B5EF4-FFF2-40B4-BE49-F238E27FC236}">
                <a16:creationId xmlns:a16="http://schemas.microsoft.com/office/drawing/2014/main" id="{602DEAA8-0819-412B-BB9A-AED3B6232741}"/>
              </a:ext>
            </a:extLst>
          </p:cNvPr>
          <p:cNvSpPr/>
          <p:nvPr/>
        </p:nvSpPr>
        <p:spPr>
          <a:xfrm>
            <a:off x="4398627" y="4763167"/>
            <a:ext cx="1822968" cy="18229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a:xfrm>
            <a:off x="6797212" y="2249368"/>
            <a:ext cx="4732631" cy="2770688"/>
          </a:xfrm>
        </p:spPr>
        <p:txBody>
          <a:bodyPr vert="horz" lIns="91440" tIns="45720" rIns="91440" bIns="45720" rtlCol="0">
            <a:noAutofit/>
          </a:bodyPr>
          <a:lstStyle/>
          <a:p>
            <a:pPr>
              <a:spcBef>
                <a:spcPts val="0"/>
              </a:spcBef>
              <a:spcAft>
                <a:spcPts val="1800"/>
              </a:spcAft>
            </a:pPr>
            <a:r>
              <a:rPr lang="en-US" sz="1800" dirty="0"/>
              <a:t>Claim money back, up to your plan limits, on visits to private consultants, when referred by your Medical Professional:</a:t>
            </a:r>
          </a:p>
          <a:p>
            <a:pPr marL="285750" indent="-285750">
              <a:spcBef>
                <a:spcPts val="0"/>
              </a:spcBef>
              <a:spcAft>
                <a:spcPts val="1800"/>
              </a:spcAft>
              <a:buFont typeface="Arial" panose="020B0604020202020204" pitchFamily="34" charset="0"/>
              <a:buChar char="•"/>
            </a:pPr>
            <a:r>
              <a:rPr lang="en-US" sz="1800" dirty="0"/>
              <a:t>Get seen more quickly</a:t>
            </a:r>
          </a:p>
          <a:p>
            <a:pPr marL="285750" indent="-285750">
              <a:spcBef>
                <a:spcPts val="0"/>
              </a:spcBef>
              <a:spcAft>
                <a:spcPts val="1800"/>
              </a:spcAft>
              <a:buFont typeface="Arial" panose="020B0604020202020204" pitchFamily="34" charset="0"/>
              <a:buChar char="•"/>
            </a:pPr>
            <a:r>
              <a:rPr lang="en-US" sz="1800" dirty="0"/>
              <a:t>More choice of doctors</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a:xfrm>
            <a:off x="6762450" y="1164412"/>
            <a:ext cx="4737020" cy="1241365"/>
          </a:xfrm>
        </p:spPr>
        <p:txBody>
          <a:bodyPr/>
          <a:lstStyle/>
          <a:p>
            <a:pPr marL="0" indent="0">
              <a:buNone/>
            </a:pPr>
            <a:r>
              <a:rPr lang="en-GB" sz="2800" dirty="0">
                <a:solidFill>
                  <a:schemeClr val="accent6"/>
                </a:solidFill>
              </a:rPr>
              <a:t>Specialist Consultations and Diagnostics</a:t>
            </a:r>
            <a:br>
              <a:rPr lang="en-GB" sz="2800" dirty="0">
                <a:solidFill>
                  <a:schemeClr val="accent6"/>
                </a:solidFill>
              </a:rPr>
            </a:br>
            <a:endParaRPr lang="en-GB" sz="2800" baseline="30000" dirty="0">
              <a:solidFill>
                <a:schemeClr val="accent6"/>
              </a:solidFill>
            </a:endParaRPr>
          </a:p>
        </p:txBody>
      </p:sp>
      <p:sp>
        <p:nvSpPr>
          <p:cNvPr id="11" name="TextBox 10">
            <a:extLst>
              <a:ext uri="{FF2B5EF4-FFF2-40B4-BE49-F238E27FC236}">
                <a16:creationId xmlns:a16="http://schemas.microsoft.com/office/drawing/2014/main" id="{D8331D84-AE23-4939-A2FA-A98C2A458195}"/>
              </a:ext>
            </a:extLst>
          </p:cNvPr>
          <p:cNvSpPr txBox="1"/>
          <p:nvPr/>
        </p:nvSpPr>
        <p:spPr>
          <a:xfrm>
            <a:off x="4628030" y="5107861"/>
            <a:ext cx="1528431" cy="1169551"/>
          </a:xfrm>
          <a:prstGeom prst="rect">
            <a:avLst/>
          </a:prstGeom>
          <a:noFill/>
        </p:spPr>
        <p:txBody>
          <a:bodyPr wrap="square" rtlCol="0">
            <a:spAutoFit/>
          </a:bodyPr>
          <a:lstStyle/>
          <a:p>
            <a:pPr>
              <a:spcAft>
                <a:spcPts val="200"/>
              </a:spcAft>
            </a:pPr>
            <a:r>
              <a:rPr lang="en-GB" sz="1400" dirty="0">
                <a:solidFill>
                  <a:schemeClr val="bg1"/>
                </a:solidFill>
                <a:latin typeface="Co Text Light" panose="020B0303060202020204" pitchFamily="34" charset="0"/>
                <a:cs typeface="Co Text Light" panose="020B0303060202020204" pitchFamily="34" charset="0"/>
              </a:rPr>
              <a:t>Claim 100% cost, up to set limits, over a 1 year benefit period</a:t>
            </a:r>
          </a:p>
        </p:txBody>
      </p:sp>
    </p:spTree>
    <p:extLst>
      <p:ext uri="{BB962C8B-B14F-4D97-AF65-F5344CB8AC3E}">
        <p14:creationId xmlns:p14="http://schemas.microsoft.com/office/powerpoint/2010/main" val="2804403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person, indoor, person&#10;&#10;Description automatically generated">
            <a:extLst>
              <a:ext uri="{FF2B5EF4-FFF2-40B4-BE49-F238E27FC236}">
                <a16:creationId xmlns:a16="http://schemas.microsoft.com/office/drawing/2014/main" id="{886A7D0A-3BD4-43DB-9076-9197DCD700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7619" y="1840672"/>
            <a:ext cx="7155640" cy="4775612"/>
          </a:xfrm>
          <a:prstGeom prst="rect">
            <a:avLst/>
          </a:prstGeom>
        </p:spPr>
      </p:pic>
      <p:sp>
        <p:nvSpPr>
          <p:cNvPr id="13" name="Circle: Hollow 12">
            <a:extLst>
              <a:ext uri="{FF2B5EF4-FFF2-40B4-BE49-F238E27FC236}">
                <a16:creationId xmlns:a16="http://schemas.microsoft.com/office/drawing/2014/main" id="{4972FC35-62F9-453F-8CF9-D765A4FFF888}"/>
              </a:ext>
            </a:extLst>
          </p:cNvPr>
          <p:cNvSpPr/>
          <p:nvPr/>
        </p:nvSpPr>
        <p:spPr>
          <a:xfrm>
            <a:off x="-2743201" y="-1146628"/>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Circle: Hollow 15">
            <a:extLst>
              <a:ext uri="{FF2B5EF4-FFF2-40B4-BE49-F238E27FC236}">
                <a16:creationId xmlns:a16="http://schemas.microsoft.com/office/drawing/2014/main" id="{2BA87FE2-3081-44A0-BED4-781DEBE736A1}"/>
              </a:ext>
            </a:extLst>
          </p:cNvPr>
          <p:cNvSpPr/>
          <p:nvPr/>
        </p:nvSpPr>
        <p:spPr>
          <a:xfrm>
            <a:off x="-424801" y="1171772"/>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spcBef>
                <a:spcPts val="0"/>
              </a:spcBef>
              <a:spcAft>
                <a:spcPts val="1800"/>
              </a:spcAft>
            </a:pPr>
            <a:r>
              <a:rPr lang="en-US" sz="1800" dirty="0"/>
              <a:t>Claim money back for any one or combination of the following treatments, up to set limits: </a:t>
            </a:r>
          </a:p>
          <a:p>
            <a:pPr marL="285750" indent="-285750">
              <a:spcBef>
                <a:spcPts val="0"/>
              </a:spcBef>
              <a:spcAft>
                <a:spcPts val="1800"/>
              </a:spcAft>
              <a:buFont typeface="Arial" panose="020B0604020202020204" pitchFamily="34" charset="0"/>
              <a:buChar char="•"/>
            </a:pPr>
            <a:r>
              <a:rPr lang="en-US" sz="1800" dirty="0"/>
              <a:t>Physiotherapy </a:t>
            </a:r>
          </a:p>
          <a:p>
            <a:pPr marL="285750" indent="-285750">
              <a:spcBef>
                <a:spcPts val="0"/>
              </a:spcBef>
              <a:spcAft>
                <a:spcPts val="1800"/>
              </a:spcAft>
              <a:buFont typeface="Arial" panose="020B0604020202020204" pitchFamily="34" charset="0"/>
              <a:buChar char="•"/>
            </a:pPr>
            <a:r>
              <a:rPr lang="en-US" sz="1800" dirty="0"/>
              <a:t>Acupuncture</a:t>
            </a:r>
          </a:p>
          <a:p>
            <a:pPr marL="285750" indent="-285750">
              <a:spcBef>
                <a:spcPts val="0"/>
              </a:spcBef>
              <a:spcAft>
                <a:spcPts val="1800"/>
              </a:spcAft>
              <a:buFont typeface="Arial" panose="020B0604020202020204" pitchFamily="34" charset="0"/>
              <a:buChar char="•"/>
            </a:pPr>
            <a:r>
              <a:rPr lang="en-US" sz="1800" dirty="0"/>
              <a:t>Chiropractic</a:t>
            </a:r>
          </a:p>
          <a:p>
            <a:pPr marL="285750" indent="-285750">
              <a:spcBef>
                <a:spcPts val="0"/>
              </a:spcBef>
              <a:spcAft>
                <a:spcPts val="1800"/>
              </a:spcAft>
              <a:buFont typeface="Arial" panose="020B0604020202020204" pitchFamily="34" charset="0"/>
              <a:buChar char="•"/>
            </a:pPr>
            <a:r>
              <a:rPr lang="en-US" sz="1800" dirty="0"/>
              <a:t>Homeopathy </a:t>
            </a:r>
          </a:p>
          <a:p>
            <a:pPr marL="285750" indent="-285750">
              <a:spcBef>
                <a:spcPts val="0"/>
              </a:spcBef>
              <a:spcAft>
                <a:spcPts val="1800"/>
              </a:spcAft>
              <a:buFont typeface="Arial" panose="020B0604020202020204" pitchFamily="34" charset="0"/>
              <a:buChar char="•"/>
            </a:pPr>
            <a:r>
              <a:rPr lang="en-US" sz="1800" dirty="0"/>
              <a:t>Osteopathy </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p:txBody>
          <a:bodyPr/>
          <a:lstStyle/>
          <a:p>
            <a:r>
              <a:rPr lang="en-GB" sz="3600" dirty="0"/>
              <a:t>Therapy Treatments</a:t>
            </a:r>
          </a:p>
        </p:txBody>
      </p:sp>
      <p:sp>
        <p:nvSpPr>
          <p:cNvPr id="6" name="Oval 5">
            <a:extLst>
              <a:ext uri="{FF2B5EF4-FFF2-40B4-BE49-F238E27FC236}">
                <a16:creationId xmlns:a16="http://schemas.microsoft.com/office/drawing/2014/main" id="{ADCF4325-2B11-4EF9-9690-7A551CA4979B}"/>
              </a:ext>
            </a:extLst>
          </p:cNvPr>
          <p:cNvSpPr/>
          <p:nvPr/>
        </p:nvSpPr>
        <p:spPr>
          <a:xfrm>
            <a:off x="3985653" y="574483"/>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4EA5E237-9EA3-4E06-8B19-A9DD9BFB1687}"/>
              </a:ext>
            </a:extLst>
          </p:cNvPr>
          <p:cNvSpPr txBox="1"/>
          <p:nvPr/>
        </p:nvSpPr>
        <p:spPr>
          <a:xfrm>
            <a:off x="4219805" y="970441"/>
            <a:ext cx="1528431" cy="1169551"/>
          </a:xfrm>
          <a:prstGeom prst="rect">
            <a:avLst/>
          </a:prstGeom>
          <a:noFill/>
        </p:spPr>
        <p:txBody>
          <a:bodyPr wrap="square" rtlCol="0">
            <a:spAutoFit/>
          </a:bodyPr>
          <a:lstStyle/>
          <a:p>
            <a:pPr>
              <a:spcAft>
                <a:spcPts val="200"/>
              </a:spcAft>
            </a:pPr>
            <a:r>
              <a:rPr lang="en-GB" sz="1400" dirty="0">
                <a:solidFill>
                  <a:schemeClr val="bg1"/>
                </a:solidFill>
                <a:latin typeface="Co Text Light" panose="020B0303060202020204" pitchFamily="34" charset="0"/>
                <a:cs typeface="Co Text Light" panose="020B0303060202020204" pitchFamily="34" charset="0"/>
              </a:rPr>
              <a:t>Claim 100% cost, up to set limits, over a 1 year benefit period</a:t>
            </a:r>
          </a:p>
        </p:txBody>
      </p:sp>
    </p:spTree>
    <p:extLst>
      <p:ext uri="{BB962C8B-B14F-4D97-AF65-F5344CB8AC3E}">
        <p14:creationId xmlns:p14="http://schemas.microsoft.com/office/powerpoint/2010/main" val="1130790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sky, tree, ground&#10;&#10;Description automatically generated">
            <a:extLst>
              <a:ext uri="{FF2B5EF4-FFF2-40B4-BE49-F238E27FC236}">
                <a16:creationId xmlns:a16="http://schemas.microsoft.com/office/drawing/2014/main" id="{EC3F8569-625D-4B16-9498-DE6F64E473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07358" y="1024847"/>
            <a:ext cx="7212458" cy="4808305"/>
          </a:xfrm>
          <a:prstGeom prst="rect">
            <a:avLst/>
          </a:prstGeom>
        </p:spPr>
      </p:pic>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a:xfrm>
            <a:off x="723966" y="866331"/>
            <a:ext cx="4737020" cy="646331"/>
          </a:xfrm>
        </p:spPr>
        <p:txBody>
          <a:bodyPr/>
          <a:lstStyle/>
          <a:p>
            <a:r>
              <a:rPr lang="en-GB" sz="3600" dirty="0">
                <a:latin typeface="Co Text Light" panose="020B0503060202020204" pitchFamily="34" charset="0"/>
              </a:rPr>
              <a:t>Chiropody</a:t>
            </a:r>
          </a:p>
        </p:txBody>
      </p:sp>
      <p:sp>
        <p:nvSpPr>
          <p:cNvPr id="12" name="Circle: Hollow 11">
            <a:extLst>
              <a:ext uri="{FF2B5EF4-FFF2-40B4-BE49-F238E27FC236}">
                <a16:creationId xmlns:a16="http://schemas.microsoft.com/office/drawing/2014/main" id="{E8D4BB76-20CD-406A-A6F1-4F68A24E7131}"/>
              </a:ext>
            </a:extLst>
          </p:cNvPr>
          <p:cNvSpPr/>
          <p:nvPr/>
        </p:nvSpPr>
        <p:spPr>
          <a:xfrm>
            <a:off x="3987939" y="-2012835"/>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o Text Light" panose="020B0503060202020204" pitchFamily="34" charset="0"/>
            </a:endParaRPr>
          </a:p>
        </p:txBody>
      </p:sp>
      <p:sp>
        <p:nvSpPr>
          <p:cNvPr id="14" name="Circle: Hollow 13">
            <a:extLst>
              <a:ext uri="{FF2B5EF4-FFF2-40B4-BE49-F238E27FC236}">
                <a16:creationId xmlns:a16="http://schemas.microsoft.com/office/drawing/2014/main" id="{33929196-A4A1-4CC4-A84B-52FF6198FDE3}"/>
              </a:ext>
            </a:extLst>
          </p:cNvPr>
          <p:cNvSpPr/>
          <p:nvPr/>
        </p:nvSpPr>
        <p:spPr>
          <a:xfrm>
            <a:off x="6306339" y="305565"/>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o Text Light" panose="020B0503060202020204" pitchFamily="34" charset="0"/>
            </a:endParaRPr>
          </a:p>
        </p:txBody>
      </p:sp>
      <p:sp>
        <p:nvSpPr>
          <p:cNvPr id="15" name="Oval 14">
            <a:extLst>
              <a:ext uri="{FF2B5EF4-FFF2-40B4-BE49-F238E27FC236}">
                <a16:creationId xmlns:a16="http://schemas.microsoft.com/office/drawing/2014/main" id="{A667E1D6-93EE-4034-9E45-530E09039CA9}"/>
              </a:ext>
            </a:extLst>
          </p:cNvPr>
          <p:cNvSpPr/>
          <p:nvPr/>
        </p:nvSpPr>
        <p:spPr>
          <a:xfrm>
            <a:off x="5370359" y="317075"/>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 Text Light" panose="020B0503060202020204" pitchFamily="34" charset="0"/>
            </a:endParaRPr>
          </a:p>
        </p:txBody>
      </p:sp>
      <p:sp>
        <p:nvSpPr>
          <p:cNvPr id="17" name="TextBox 16">
            <a:extLst>
              <a:ext uri="{FF2B5EF4-FFF2-40B4-BE49-F238E27FC236}">
                <a16:creationId xmlns:a16="http://schemas.microsoft.com/office/drawing/2014/main" id="{59219E92-82DE-414F-9496-6D782BC2DCAA}"/>
              </a:ext>
            </a:extLst>
          </p:cNvPr>
          <p:cNvSpPr txBox="1"/>
          <p:nvPr/>
        </p:nvSpPr>
        <p:spPr>
          <a:xfrm>
            <a:off x="5604511" y="713033"/>
            <a:ext cx="1528431" cy="1169551"/>
          </a:xfrm>
          <a:prstGeom prst="rect">
            <a:avLst/>
          </a:prstGeom>
          <a:noFill/>
        </p:spPr>
        <p:txBody>
          <a:bodyPr wrap="square" rtlCol="0">
            <a:spAutoFit/>
          </a:bodyPr>
          <a:lstStyle/>
          <a:p>
            <a:pPr>
              <a:spcAft>
                <a:spcPts val="200"/>
              </a:spcAft>
            </a:pPr>
            <a:r>
              <a:rPr lang="en-GB" sz="1400" dirty="0">
                <a:solidFill>
                  <a:schemeClr val="bg1"/>
                </a:solidFill>
                <a:latin typeface="Co Text Light" panose="020B0503060202020204" pitchFamily="34" charset="0"/>
                <a:cs typeface="Co Text Light" panose="020B0303060202020204" pitchFamily="34" charset="0"/>
              </a:rPr>
              <a:t>Claim 100% cost, up to set limits, over a 1 year benefit period</a:t>
            </a: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spcBef>
                <a:spcPts val="0"/>
              </a:spcBef>
              <a:spcAft>
                <a:spcPts val="1800"/>
              </a:spcAft>
            </a:pPr>
            <a:r>
              <a:rPr lang="en-US" sz="1800" dirty="0">
                <a:latin typeface="Co Text Light" panose="020B0503060202020204" pitchFamily="34" charset="0"/>
              </a:rPr>
              <a:t>Helps cover the cost of treatment and advice provided by a qualified Chiropodist/Podiatrist. </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Claim for issues including:</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Toenail problems</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Verrucas, corns and calluses</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Athlete's foot</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Dry and cracked heels</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Bunions</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Or just general advice</a:t>
            </a:r>
          </a:p>
          <a:p>
            <a:pPr>
              <a:spcBef>
                <a:spcPts val="0"/>
              </a:spcBef>
              <a:spcAft>
                <a:spcPts val="1800"/>
              </a:spcAft>
            </a:pPr>
            <a:endParaRPr lang="en-US" sz="1800" dirty="0">
              <a:latin typeface="Co Text Light" panose="020B0503060202020204" pitchFamily="34" charset="0"/>
            </a:endParaRPr>
          </a:p>
        </p:txBody>
      </p:sp>
    </p:spTree>
    <p:extLst>
      <p:ext uri="{BB962C8B-B14F-4D97-AF65-F5344CB8AC3E}">
        <p14:creationId xmlns:p14="http://schemas.microsoft.com/office/powerpoint/2010/main" val="3255713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octor showing a patient something on the tablet&#10;&#10;Description automatically generated with low confidence">
            <a:extLst>
              <a:ext uri="{FF2B5EF4-FFF2-40B4-BE49-F238E27FC236}">
                <a16:creationId xmlns:a16="http://schemas.microsoft.com/office/drawing/2014/main" id="{328A050C-420E-44EA-8EE8-081609DDCA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7550" y="467633"/>
            <a:ext cx="8018258" cy="5345506"/>
          </a:xfrm>
          <a:prstGeom prst="rect">
            <a:avLst/>
          </a:prstGeom>
        </p:spPr>
      </p:pic>
      <p:grpSp>
        <p:nvGrpSpPr>
          <p:cNvPr id="4" name="Group 3">
            <a:extLst>
              <a:ext uri="{FF2B5EF4-FFF2-40B4-BE49-F238E27FC236}">
                <a16:creationId xmlns:a16="http://schemas.microsoft.com/office/drawing/2014/main" id="{E098BCB8-0E76-43D1-8720-5FFB0637B144}"/>
              </a:ext>
            </a:extLst>
          </p:cNvPr>
          <p:cNvGrpSpPr/>
          <p:nvPr/>
        </p:nvGrpSpPr>
        <p:grpSpPr>
          <a:xfrm>
            <a:off x="-2847802" y="-2796662"/>
            <a:ext cx="11978762" cy="11978762"/>
            <a:chOff x="-2847802" y="-2796662"/>
            <a:chExt cx="11978762" cy="11978762"/>
          </a:xfrm>
        </p:grpSpPr>
        <p:sp>
          <p:nvSpPr>
            <p:cNvPr id="16" name="Circle: Hollow 15">
              <a:extLst>
                <a:ext uri="{FF2B5EF4-FFF2-40B4-BE49-F238E27FC236}">
                  <a16:creationId xmlns:a16="http://schemas.microsoft.com/office/drawing/2014/main" id="{2BA87FE2-3081-44A0-BED4-781DEBE736A1}"/>
                </a:ext>
              </a:extLst>
            </p:cNvPr>
            <p:cNvSpPr/>
            <p:nvPr/>
          </p:nvSpPr>
          <p:spPr>
            <a:xfrm>
              <a:off x="498085" y="580588"/>
              <a:ext cx="5232551" cy="5232551"/>
            </a:xfrm>
            <a:prstGeom prst="donut">
              <a:avLst>
                <a:gd name="adj" fmla="val 12274"/>
              </a:avLst>
            </a:prstGeom>
            <a:solidFill>
              <a:srgbClr val="89C7C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 name="Circle: Hollow 12">
              <a:extLst>
                <a:ext uri="{FF2B5EF4-FFF2-40B4-BE49-F238E27FC236}">
                  <a16:creationId xmlns:a16="http://schemas.microsoft.com/office/drawing/2014/main" id="{4972FC35-62F9-453F-8CF9-D765A4FFF888}"/>
                </a:ext>
              </a:extLst>
            </p:cNvPr>
            <p:cNvSpPr/>
            <p:nvPr/>
          </p:nvSpPr>
          <p:spPr>
            <a:xfrm>
              <a:off x="-2847802" y="-2796662"/>
              <a:ext cx="11978762" cy="11978762"/>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Oval 16">
              <a:extLst>
                <a:ext uri="{FF2B5EF4-FFF2-40B4-BE49-F238E27FC236}">
                  <a16:creationId xmlns:a16="http://schemas.microsoft.com/office/drawing/2014/main" id="{4CE2E771-1E3C-4DAD-9DD1-F7EF672BC41C}"/>
                </a:ext>
              </a:extLst>
            </p:cNvPr>
            <p:cNvSpPr/>
            <p:nvPr/>
          </p:nvSpPr>
          <p:spPr>
            <a:xfrm>
              <a:off x="4398627" y="4763167"/>
              <a:ext cx="1822968" cy="18229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spcBef>
                <a:spcPts val="0"/>
              </a:spcBef>
              <a:spcAft>
                <a:spcPts val="1800"/>
              </a:spcAft>
            </a:pPr>
            <a:r>
              <a:rPr lang="en-US" sz="1800" dirty="0"/>
              <a:t>Cash back, up to set limits, towards the costs of a detailed assessment of your health. The test must include:</a:t>
            </a:r>
          </a:p>
          <a:p>
            <a:pPr marL="285750" indent="-285750">
              <a:spcBef>
                <a:spcPts val="0"/>
              </a:spcBef>
              <a:spcAft>
                <a:spcPts val="1800"/>
              </a:spcAft>
              <a:buFont typeface="Arial" panose="020B0604020202020204" pitchFamily="34" charset="0"/>
              <a:buChar char="•"/>
            </a:pPr>
            <a:r>
              <a:rPr lang="en-US" sz="1800" dirty="0"/>
              <a:t>Body composition measurement including height, weight (BMI) and body fat percentage</a:t>
            </a:r>
          </a:p>
          <a:p>
            <a:pPr marL="285750" indent="-285750">
              <a:spcBef>
                <a:spcPts val="0"/>
              </a:spcBef>
              <a:spcAft>
                <a:spcPts val="1800"/>
              </a:spcAft>
              <a:buFont typeface="Arial" panose="020B0604020202020204" pitchFamily="34" charset="0"/>
              <a:buChar char="•"/>
            </a:pPr>
            <a:r>
              <a:rPr lang="en-US" sz="1800" dirty="0"/>
              <a:t>Blood pressure measurement</a:t>
            </a:r>
          </a:p>
          <a:p>
            <a:pPr marL="285750" indent="-285750">
              <a:spcBef>
                <a:spcPts val="0"/>
              </a:spcBef>
              <a:spcAft>
                <a:spcPts val="1800"/>
              </a:spcAft>
              <a:buFont typeface="Arial" panose="020B0604020202020204" pitchFamily="34" charset="0"/>
              <a:buChar char="•"/>
            </a:pPr>
            <a:r>
              <a:rPr lang="en-US" sz="1800" dirty="0"/>
              <a:t>Cholesterol or diabetes check</a:t>
            </a:r>
          </a:p>
          <a:p>
            <a:pPr marL="285750" indent="-285750">
              <a:spcBef>
                <a:spcPts val="0"/>
              </a:spcBef>
              <a:spcAft>
                <a:spcPts val="1800"/>
              </a:spcAft>
              <a:buFont typeface="Arial" panose="020B0604020202020204" pitchFamily="34" charset="0"/>
              <a:buChar char="•"/>
            </a:pPr>
            <a:r>
              <a:rPr lang="en-US" sz="1800" dirty="0"/>
              <a:t>Kidney or liver function test</a:t>
            </a:r>
          </a:p>
          <a:p>
            <a:pPr>
              <a:spcBef>
                <a:spcPts val="0"/>
              </a:spcBef>
              <a:spcAft>
                <a:spcPts val="1800"/>
              </a:spcAft>
            </a:pPr>
            <a:r>
              <a:rPr lang="en-US" sz="1800" dirty="0"/>
              <a:t>And it must be carried out by a registered doctor, nurse or pharmacist.</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a:xfrm>
            <a:off x="6778411" y="592710"/>
            <a:ext cx="4737020" cy="1200329"/>
          </a:xfrm>
        </p:spPr>
        <p:txBody>
          <a:bodyPr/>
          <a:lstStyle/>
          <a:p>
            <a:r>
              <a:rPr lang="en-GB" sz="3600" dirty="0"/>
              <a:t>Health Screening/ Assessment</a:t>
            </a:r>
          </a:p>
        </p:txBody>
      </p:sp>
      <p:sp>
        <p:nvSpPr>
          <p:cNvPr id="9" name="Text Placeholder 8">
            <a:extLst>
              <a:ext uri="{FF2B5EF4-FFF2-40B4-BE49-F238E27FC236}">
                <a16:creationId xmlns:a16="http://schemas.microsoft.com/office/drawing/2014/main" id="{3921EA90-6EE4-4347-B55B-B9D89CEA32DA}"/>
              </a:ext>
            </a:extLst>
          </p:cNvPr>
          <p:cNvSpPr>
            <a:spLocks noGrp="1"/>
          </p:cNvSpPr>
          <p:nvPr>
            <p:ph type="body" sz="quarter" idx="12"/>
          </p:nvPr>
        </p:nvSpPr>
        <p:spPr>
          <a:xfrm>
            <a:off x="4666380" y="5059063"/>
            <a:ext cx="1555215" cy="1093761"/>
          </a:xfrm>
        </p:spPr>
        <p:txBody>
          <a:bodyPr/>
          <a:lstStyle/>
          <a:p>
            <a:pPr>
              <a:spcAft>
                <a:spcPts val="200"/>
              </a:spcAft>
            </a:pPr>
            <a:r>
              <a:rPr lang="en-GB" sz="1400" dirty="0">
                <a:solidFill>
                  <a:schemeClr val="bg1"/>
                </a:solidFill>
                <a:latin typeface="Co Text Light" panose="020B0303060202020204" pitchFamily="34" charset="0"/>
                <a:cs typeface="Co Text Light" panose="020B0303060202020204" pitchFamily="34" charset="0"/>
              </a:rPr>
              <a:t>Claim 100% cost, up to set limits, over a 1 year benefit period</a:t>
            </a:r>
          </a:p>
        </p:txBody>
      </p:sp>
    </p:spTree>
    <p:extLst>
      <p:ext uri="{BB962C8B-B14F-4D97-AF65-F5344CB8AC3E}">
        <p14:creationId xmlns:p14="http://schemas.microsoft.com/office/powerpoint/2010/main" val="3938248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9C09882-3657-479D-BDE9-D9E165E57A6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18392" y="1042169"/>
            <a:ext cx="5451147" cy="4773662"/>
          </a:xfrm>
          <a:prstGeom prst="rect">
            <a:avLst/>
          </a:prstGeom>
        </p:spPr>
      </p:pic>
      <p:sp>
        <p:nvSpPr>
          <p:cNvPr id="11" name="Circle: Hollow 10">
            <a:extLst>
              <a:ext uri="{FF2B5EF4-FFF2-40B4-BE49-F238E27FC236}">
                <a16:creationId xmlns:a16="http://schemas.microsoft.com/office/drawing/2014/main" id="{A4D09567-0571-4B10-9835-02D3324072BF}"/>
              </a:ext>
            </a:extLst>
          </p:cNvPr>
          <p:cNvSpPr/>
          <p:nvPr/>
        </p:nvSpPr>
        <p:spPr>
          <a:xfrm>
            <a:off x="3987939" y="-1971000"/>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Circle: Hollow 13">
            <a:extLst>
              <a:ext uri="{FF2B5EF4-FFF2-40B4-BE49-F238E27FC236}">
                <a16:creationId xmlns:a16="http://schemas.microsoft.com/office/drawing/2014/main" id="{36609B23-F8A0-4E35-BF2B-C6A183A422FA}"/>
              </a:ext>
            </a:extLst>
          </p:cNvPr>
          <p:cNvSpPr/>
          <p:nvPr/>
        </p:nvSpPr>
        <p:spPr>
          <a:xfrm>
            <a:off x="6306339" y="305565"/>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Oval 14">
            <a:extLst>
              <a:ext uri="{FF2B5EF4-FFF2-40B4-BE49-F238E27FC236}">
                <a16:creationId xmlns:a16="http://schemas.microsoft.com/office/drawing/2014/main" id="{3781EF03-37A6-4920-834A-7EA01C1D4A3F}"/>
              </a:ext>
            </a:extLst>
          </p:cNvPr>
          <p:cNvSpPr/>
          <p:nvPr/>
        </p:nvSpPr>
        <p:spPr>
          <a:xfrm>
            <a:off x="5460986" y="4412017"/>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5A211E1B-DDEC-400F-891A-7DDAA195F56F}"/>
              </a:ext>
            </a:extLst>
          </p:cNvPr>
          <p:cNvSpPr txBox="1"/>
          <p:nvPr/>
        </p:nvSpPr>
        <p:spPr>
          <a:xfrm>
            <a:off x="5608254" y="4954169"/>
            <a:ext cx="1528431" cy="738664"/>
          </a:xfrm>
          <a:prstGeom prst="rect">
            <a:avLst/>
          </a:prstGeom>
          <a:noFill/>
        </p:spPr>
        <p:txBody>
          <a:bodyPr wrap="square" rtlCol="0">
            <a:spAutoFit/>
          </a:bodyPr>
          <a:lstStyle/>
          <a:p>
            <a:pPr>
              <a:spcAft>
                <a:spcPts val="200"/>
              </a:spcAft>
            </a:pPr>
            <a:r>
              <a:rPr lang="en-GB" sz="1400" dirty="0">
                <a:solidFill>
                  <a:schemeClr val="bg1"/>
                </a:solidFill>
                <a:latin typeface="Co Text Light" panose="020B0303060202020204" pitchFamily="34" charset="0"/>
                <a:cs typeface="Co Text Light" panose="020B0303060202020204" pitchFamily="34" charset="0"/>
              </a:rPr>
              <a:t>Available over a 1 year benefit period</a:t>
            </a: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lnSpc>
                <a:spcPct val="130000"/>
              </a:lnSpc>
              <a:spcBef>
                <a:spcPts val="0"/>
              </a:spcBef>
              <a:spcAft>
                <a:spcPts val="1800"/>
              </a:spcAft>
            </a:pPr>
            <a:r>
              <a:rPr lang="en-US" sz="1800" dirty="0"/>
              <a:t>Covers NHS/private prescription charges at the current NHS rate, up to the limits of your plan.</a:t>
            </a:r>
          </a:p>
          <a:p>
            <a:pPr>
              <a:lnSpc>
                <a:spcPct val="130000"/>
              </a:lnSpc>
              <a:spcBef>
                <a:spcPts val="0"/>
              </a:spcBef>
              <a:spcAft>
                <a:spcPts val="1800"/>
              </a:spcAft>
            </a:pPr>
            <a:r>
              <a:rPr lang="en-US" sz="1800" dirty="0"/>
              <a:t>Complete a claim form and enclose the relevant original receipt showing your name and the name and address of the dispensing practitioner.</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p:txBody>
          <a:bodyPr/>
          <a:lstStyle/>
          <a:p>
            <a:r>
              <a:rPr lang="en-GB" sz="3600" dirty="0"/>
              <a:t>Prescription charges</a:t>
            </a:r>
          </a:p>
        </p:txBody>
      </p:sp>
    </p:spTree>
    <p:extLst>
      <p:ext uri="{BB962C8B-B14F-4D97-AF65-F5344CB8AC3E}">
        <p14:creationId xmlns:p14="http://schemas.microsoft.com/office/powerpoint/2010/main" val="3336649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erson&#10;&#10;Description automatically generated">
            <a:extLst>
              <a:ext uri="{FF2B5EF4-FFF2-40B4-BE49-F238E27FC236}">
                <a16:creationId xmlns:a16="http://schemas.microsoft.com/office/drawing/2014/main" id="{4D5D173B-FF2C-4EEB-BE42-C30FD085D90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1442" y="1889047"/>
            <a:ext cx="5596842" cy="4714953"/>
          </a:xfrm>
          <a:prstGeom prst="rect">
            <a:avLst/>
          </a:prstGeom>
        </p:spPr>
      </p:pic>
      <p:sp>
        <p:nvSpPr>
          <p:cNvPr id="13" name="Circle: Hollow 12">
            <a:extLst>
              <a:ext uri="{FF2B5EF4-FFF2-40B4-BE49-F238E27FC236}">
                <a16:creationId xmlns:a16="http://schemas.microsoft.com/office/drawing/2014/main" id="{4972FC35-62F9-453F-8CF9-D765A4FFF888}"/>
              </a:ext>
            </a:extLst>
          </p:cNvPr>
          <p:cNvSpPr/>
          <p:nvPr/>
        </p:nvSpPr>
        <p:spPr>
          <a:xfrm>
            <a:off x="-2743201" y="-1146628"/>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Circle: Hollow 15">
            <a:extLst>
              <a:ext uri="{FF2B5EF4-FFF2-40B4-BE49-F238E27FC236}">
                <a16:creationId xmlns:a16="http://schemas.microsoft.com/office/drawing/2014/main" id="{2BA87FE2-3081-44A0-BED4-781DEBE736A1}"/>
              </a:ext>
            </a:extLst>
          </p:cNvPr>
          <p:cNvSpPr/>
          <p:nvPr/>
        </p:nvSpPr>
        <p:spPr>
          <a:xfrm>
            <a:off x="-424801" y="1171772"/>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a:xfrm>
            <a:off x="6930810" y="2813666"/>
            <a:ext cx="4732631" cy="3974849"/>
          </a:xfrm>
        </p:spPr>
        <p:txBody>
          <a:bodyPr vert="horz" lIns="91440" tIns="45720" rIns="91440" bIns="45720" rtlCol="0">
            <a:noAutofit/>
          </a:bodyPr>
          <a:lstStyle/>
          <a:p>
            <a:pPr>
              <a:spcBef>
                <a:spcPts val="0"/>
              </a:spcBef>
              <a:spcAft>
                <a:spcPts val="1800"/>
              </a:spcAft>
            </a:pPr>
            <a:r>
              <a:rPr lang="en-US" sz="1800" dirty="0"/>
              <a:t>We’ll cover 100% of the cost, up to £15, for 1 flu vaccination per year.</a:t>
            </a:r>
          </a:p>
          <a:p>
            <a:pPr>
              <a:spcBef>
                <a:spcPts val="0"/>
              </a:spcBef>
              <a:spcAft>
                <a:spcPts val="1800"/>
              </a:spcAft>
            </a:pPr>
            <a:r>
              <a:rPr lang="en-US" sz="1800" dirty="0"/>
              <a:t>The injection must be carried out by medically qualified staff.</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a:xfrm>
            <a:off x="6930811" y="1889047"/>
            <a:ext cx="4737020" cy="646331"/>
          </a:xfrm>
        </p:spPr>
        <p:txBody>
          <a:bodyPr/>
          <a:lstStyle/>
          <a:p>
            <a:r>
              <a:rPr lang="en-GB" sz="3600" dirty="0"/>
              <a:t>Flu Jabs</a:t>
            </a:r>
          </a:p>
        </p:txBody>
      </p:sp>
      <p:sp>
        <p:nvSpPr>
          <p:cNvPr id="6" name="Oval 5">
            <a:extLst>
              <a:ext uri="{FF2B5EF4-FFF2-40B4-BE49-F238E27FC236}">
                <a16:creationId xmlns:a16="http://schemas.microsoft.com/office/drawing/2014/main" id="{ADCF4325-2B11-4EF9-9690-7A551CA4979B}"/>
              </a:ext>
            </a:extLst>
          </p:cNvPr>
          <p:cNvSpPr/>
          <p:nvPr/>
        </p:nvSpPr>
        <p:spPr>
          <a:xfrm>
            <a:off x="3985652" y="574482"/>
            <a:ext cx="2110347" cy="21103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6918191-FC80-424F-A28C-2CB5395249F2}"/>
              </a:ext>
            </a:extLst>
          </p:cNvPr>
          <p:cNvSpPr txBox="1"/>
          <p:nvPr/>
        </p:nvSpPr>
        <p:spPr>
          <a:xfrm>
            <a:off x="4276609" y="1029490"/>
            <a:ext cx="1528431" cy="1200329"/>
          </a:xfrm>
          <a:prstGeom prst="rect">
            <a:avLst/>
          </a:prstGeom>
          <a:noFill/>
        </p:spPr>
        <p:txBody>
          <a:bodyPr wrap="square" rtlCol="0">
            <a:spAutoFit/>
          </a:bodyPr>
          <a:lstStyle/>
          <a:p>
            <a:pPr>
              <a:spcAft>
                <a:spcPts val="200"/>
              </a:spcAft>
            </a:pPr>
            <a:r>
              <a:rPr lang="en-GB" dirty="0">
                <a:solidFill>
                  <a:schemeClr val="bg1"/>
                </a:solidFill>
                <a:latin typeface="Co Text Light" panose="020B0303060202020204" pitchFamily="34" charset="0"/>
                <a:cs typeface="Co Text Light" panose="020B0303060202020204" pitchFamily="34" charset="0"/>
              </a:rPr>
              <a:t>Available over a 1 year benefit period</a:t>
            </a:r>
          </a:p>
        </p:txBody>
      </p:sp>
    </p:spTree>
    <p:extLst>
      <p:ext uri="{BB962C8B-B14F-4D97-AF65-F5344CB8AC3E}">
        <p14:creationId xmlns:p14="http://schemas.microsoft.com/office/powerpoint/2010/main" val="1236236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2276B24-1264-4EB5-BEDD-7EA4CCCEB86B}"/>
              </a:ext>
            </a:extLst>
          </p:cNvPr>
          <p:cNvPicPr/>
          <p:nvPr/>
        </p:nvPicPr>
        <p:blipFill rotWithShape="1">
          <a:blip r:embed="rId2" cstate="print">
            <a:extLst>
              <a:ext uri="{28A0092B-C50C-407E-A947-70E740481C1C}">
                <a14:useLocalDpi xmlns:a14="http://schemas.microsoft.com/office/drawing/2010/main"/>
              </a:ext>
            </a:extLst>
          </a:blip>
          <a:srcRect/>
          <a:stretch/>
        </p:blipFill>
        <p:spPr bwMode="auto">
          <a:xfrm>
            <a:off x="2581226" y="5701066"/>
            <a:ext cx="1605522" cy="869447"/>
          </a:xfrm>
          <a:prstGeom prst="rect">
            <a:avLst/>
          </a:prstGeom>
          <a:noFill/>
          <a:ln>
            <a:noFill/>
          </a:ln>
        </p:spPr>
      </p:pic>
      <p:grpSp>
        <p:nvGrpSpPr>
          <p:cNvPr id="9" name="Group 8">
            <a:extLst>
              <a:ext uri="{FF2B5EF4-FFF2-40B4-BE49-F238E27FC236}">
                <a16:creationId xmlns:a16="http://schemas.microsoft.com/office/drawing/2014/main" id="{CD6E6D18-C7B8-41EF-9DBC-D307B05C72CF}"/>
              </a:ext>
            </a:extLst>
          </p:cNvPr>
          <p:cNvGrpSpPr/>
          <p:nvPr/>
        </p:nvGrpSpPr>
        <p:grpSpPr>
          <a:xfrm>
            <a:off x="319661" y="1736201"/>
            <a:ext cx="6064405" cy="4834636"/>
            <a:chOff x="10712034" y="180822"/>
            <a:chExt cx="8001000" cy="6378520"/>
          </a:xfrm>
        </p:grpSpPr>
        <p:pic>
          <p:nvPicPr>
            <p:cNvPr id="10" name="Picture 9">
              <a:extLst>
                <a:ext uri="{FF2B5EF4-FFF2-40B4-BE49-F238E27FC236}">
                  <a16:creationId xmlns:a16="http://schemas.microsoft.com/office/drawing/2014/main" id="{F6DCE10D-4E13-41EE-A9D0-8535B9FD9CBB}"/>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a:off x="10712034" y="180822"/>
              <a:ext cx="8001000" cy="5214290"/>
            </a:xfrm>
            <a:prstGeom prst="rect">
              <a:avLst/>
            </a:prstGeom>
            <a:noFill/>
            <a:ln>
              <a:noFill/>
            </a:ln>
          </p:spPr>
        </p:pic>
        <p:pic>
          <p:nvPicPr>
            <p:cNvPr id="11" name="Picture 5" descr="Image result for tesco">
              <a:extLst>
                <a:ext uri="{FF2B5EF4-FFF2-40B4-BE49-F238E27FC236}">
                  <a16:creationId xmlns:a16="http://schemas.microsoft.com/office/drawing/2014/main" id="{9BADFBCD-425B-4AE8-893A-40CA85C29DD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2076716" y="5463333"/>
              <a:ext cx="1458656" cy="1096009"/>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Circle: Hollow 12">
            <a:extLst>
              <a:ext uri="{FF2B5EF4-FFF2-40B4-BE49-F238E27FC236}">
                <a16:creationId xmlns:a16="http://schemas.microsoft.com/office/drawing/2014/main" id="{4972FC35-62F9-453F-8CF9-D765A4FFF888}"/>
              </a:ext>
            </a:extLst>
          </p:cNvPr>
          <p:cNvSpPr/>
          <p:nvPr/>
        </p:nvSpPr>
        <p:spPr>
          <a:xfrm>
            <a:off x="-2743201" y="-1146628"/>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Circle: Hollow 15">
            <a:extLst>
              <a:ext uri="{FF2B5EF4-FFF2-40B4-BE49-F238E27FC236}">
                <a16:creationId xmlns:a16="http://schemas.microsoft.com/office/drawing/2014/main" id="{2BA87FE2-3081-44A0-BED4-781DEBE736A1}"/>
              </a:ext>
            </a:extLst>
          </p:cNvPr>
          <p:cNvSpPr/>
          <p:nvPr/>
        </p:nvSpPr>
        <p:spPr>
          <a:xfrm>
            <a:off x="-424801" y="1171772"/>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spcBef>
                <a:spcPts val="0"/>
              </a:spcBef>
              <a:spcAft>
                <a:spcPts val="1800"/>
              </a:spcAft>
            </a:pPr>
            <a:r>
              <a:rPr lang="en-US" sz="1800" dirty="0"/>
              <a:t>Helping your money go further.</a:t>
            </a:r>
          </a:p>
          <a:p>
            <a:pPr marL="285750" indent="-285750">
              <a:spcBef>
                <a:spcPts val="0"/>
              </a:spcBef>
              <a:spcAft>
                <a:spcPts val="1800"/>
              </a:spcAft>
              <a:buFont typeface="Arial" panose="020B0604020202020204" pitchFamily="34" charset="0"/>
              <a:buChar char="•"/>
            </a:pPr>
            <a:r>
              <a:rPr lang="en-US" sz="1800" dirty="0"/>
              <a:t>Discounts and offers at hundreds of leading online and high street retailers, restaurants and destinations </a:t>
            </a:r>
          </a:p>
          <a:p>
            <a:pPr marL="285750" indent="-285750">
              <a:spcBef>
                <a:spcPts val="0"/>
              </a:spcBef>
              <a:spcAft>
                <a:spcPts val="1800"/>
              </a:spcAft>
              <a:buFont typeface="Arial" panose="020B0604020202020204" pitchFamily="34" charset="0"/>
              <a:buChar char="•"/>
            </a:pPr>
            <a:r>
              <a:rPr lang="en-US" sz="1800" dirty="0"/>
              <a:t>Offers change regularly so please check the website or ‘Smart Spending’ mobile app for the latest discounts</a:t>
            </a:r>
          </a:p>
          <a:p>
            <a:pPr>
              <a:spcBef>
                <a:spcPts val="0"/>
              </a:spcBef>
              <a:spcAft>
                <a:spcPts val="1800"/>
              </a:spcAft>
            </a:pPr>
            <a:r>
              <a:rPr lang="en-US" sz="2400" dirty="0">
                <a:solidFill>
                  <a:schemeClr val="accent1"/>
                </a:solidFill>
              </a:rPr>
              <a:t>www.westfieldrewards.co.uk</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p:txBody>
          <a:bodyPr/>
          <a:lstStyle/>
          <a:p>
            <a:r>
              <a:rPr lang="en-GB" sz="3600" dirty="0"/>
              <a:t>Westfield Rewards</a:t>
            </a:r>
          </a:p>
        </p:txBody>
      </p:sp>
      <p:sp>
        <p:nvSpPr>
          <p:cNvPr id="6" name="Oval 5">
            <a:extLst>
              <a:ext uri="{FF2B5EF4-FFF2-40B4-BE49-F238E27FC236}">
                <a16:creationId xmlns:a16="http://schemas.microsoft.com/office/drawing/2014/main" id="{ADCF4325-2B11-4EF9-9690-7A551CA4979B}"/>
              </a:ext>
            </a:extLst>
          </p:cNvPr>
          <p:cNvSpPr/>
          <p:nvPr/>
        </p:nvSpPr>
        <p:spPr>
          <a:xfrm>
            <a:off x="3985653" y="574483"/>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78C0D431-03A2-4275-91D6-784517349FB2}"/>
              </a:ext>
            </a:extLst>
          </p:cNvPr>
          <p:cNvPicPr/>
          <p:nvPr/>
        </p:nvPicPr>
        <p:blipFill rotWithShape="1">
          <a:blip r:embed="rId5" cstate="print">
            <a:extLst>
              <a:ext uri="{28A0092B-C50C-407E-A947-70E740481C1C}">
                <a14:useLocalDpi xmlns:a14="http://schemas.microsoft.com/office/drawing/2010/main"/>
              </a:ext>
            </a:extLst>
          </a:blip>
          <a:srcRect/>
          <a:stretch/>
        </p:blipFill>
        <p:spPr bwMode="auto">
          <a:xfrm>
            <a:off x="127997" y="3752256"/>
            <a:ext cx="1605522" cy="1070778"/>
          </a:xfrm>
          <a:prstGeom prst="rect">
            <a:avLst/>
          </a:prstGeom>
          <a:noFill/>
          <a:ln>
            <a:noFill/>
          </a:ln>
        </p:spPr>
      </p:pic>
      <p:sp>
        <p:nvSpPr>
          <p:cNvPr id="18" name="TextBox 17">
            <a:extLst>
              <a:ext uri="{FF2B5EF4-FFF2-40B4-BE49-F238E27FC236}">
                <a16:creationId xmlns:a16="http://schemas.microsoft.com/office/drawing/2014/main" id="{7A4BDB5F-AD12-4F44-9273-5AFB18AD061B}"/>
              </a:ext>
            </a:extLst>
          </p:cNvPr>
          <p:cNvSpPr txBox="1"/>
          <p:nvPr/>
        </p:nvSpPr>
        <p:spPr>
          <a:xfrm>
            <a:off x="4132921" y="1160883"/>
            <a:ext cx="1528431" cy="646331"/>
          </a:xfrm>
          <a:prstGeom prst="rect">
            <a:avLst/>
          </a:prstGeom>
          <a:noFill/>
        </p:spPr>
        <p:txBody>
          <a:bodyPr wrap="square" rtlCol="0">
            <a:spAutoFit/>
          </a:bodyPr>
          <a:lstStyle/>
          <a:p>
            <a:pPr>
              <a:spcAft>
                <a:spcPts val="200"/>
              </a:spcAft>
            </a:pPr>
            <a:r>
              <a:rPr lang="en-GB" dirty="0">
                <a:solidFill>
                  <a:schemeClr val="bg1"/>
                </a:solidFill>
                <a:latin typeface="Co Text Light" panose="020B0303060202020204" pitchFamily="34" charset="0"/>
                <a:cs typeface="Co Text Light" panose="020B0303060202020204" pitchFamily="34" charset="0"/>
              </a:rPr>
              <a:t>Available on all levels</a:t>
            </a:r>
          </a:p>
        </p:txBody>
      </p:sp>
      <p:sp>
        <p:nvSpPr>
          <p:cNvPr id="4" name="TextBox 3">
            <a:extLst>
              <a:ext uri="{FF2B5EF4-FFF2-40B4-BE49-F238E27FC236}">
                <a16:creationId xmlns:a16="http://schemas.microsoft.com/office/drawing/2014/main" id="{93D80B88-7A66-4016-BFDD-13D681FF6D7E}"/>
              </a:ext>
            </a:extLst>
          </p:cNvPr>
          <p:cNvSpPr txBox="1"/>
          <p:nvPr/>
        </p:nvSpPr>
        <p:spPr>
          <a:xfrm>
            <a:off x="8731714" y="6440032"/>
            <a:ext cx="4737021" cy="261610"/>
          </a:xfrm>
          <a:prstGeom prst="rect">
            <a:avLst/>
          </a:prstGeom>
          <a:noFill/>
        </p:spPr>
        <p:txBody>
          <a:bodyPr wrap="square" rtlCol="0">
            <a:spAutoFit/>
          </a:bodyPr>
          <a:lstStyle/>
          <a:p>
            <a:r>
              <a:rPr lang="en-US" sz="1100" dirty="0">
                <a:solidFill>
                  <a:schemeClr val="accent6"/>
                </a:solidFill>
              </a:rPr>
              <a:t>Please note, offers are subject to change. </a:t>
            </a:r>
            <a:endParaRPr lang="en-GB" sz="1100" dirty="0">
              <a:solidFill>
                <a:schemeClr val="accent6"/>
              </a:solidFill>
            </a:endParaRPr>
          </a:p>
        </p:txBody>
      </p:sp>
    </p:spTree>
    <p:extLst>
      <p:ext uri="{BB962C8B-B14F-4D97-AF65-F5344CB8AC3E}">
        <p14:creationId xmlns:p14="http://schemas.microsoft.com/office/powerpoint/2010/main" val="1063527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Your health cash plan (Inc Westfield Rewards)">
            <a:hlinkClick r:id="" action="ppaction://media"/>
            <a:extLst>
              <a:ext uri="{FF2B5EF4-FFF2-40B4-BE49-F238E27FC236}">
                <a16:creationId xmlns:a16="http://schemas.microsoft.com/office/drawing/2014/main" id="{E42F30F3-5400-4673-866A-476E6973E5DC}"/>
              </a:ext>
            </a:extLst>
          </p:cNvPr>
          <p:cNvPicPr>
            <a:picLocks noRot="1" noChangeAspect="1"/>
          </p:cNvPicPr>
          <p:nvPr>
            <a:videoFile r:link="rId1"/>
          </p:nvPr>
        </p:nvPicPr>
        <p:blipFill rotWithShape="1">
          <a:blip r:embed="rId4"/>
          <a:stretch/>
        </p:blipFill>
        <p:spPr>
          <a:xfrm>
            <a:off x="5406627" y="916903"/>
            <a:ext cx="6642569" cy="3736445"/>
          </a:xfrm>
          <a:prstGeom prst="rect">
            <a:avLst/>
          </a:prstGeom>
        </p:spPr>
      </p:pic>
      <p:sp>
        <p:nvSpPr>
          <p:cNvPr id="11" name="TextBox 10">
            <a:extLst>
              <a:ext uri="{FF2B5EF4-FFF2-40B4-BE49-F238E27FC236}">
                <a16:creationId xmlns:a16="http://schemas.microsoft.com/office/drawing/2014/main" id="{15F8A3FA-367F-40C5-8AB5-B4840A957A7C}"/>
              </a:ext>
            </a:extLst>
          </p:cNvPr>
          <p:cNvSpPr txBox="1"/>
          <p:nvPr/>
        </p:nvSpPr>
        <p:spPr>
          <a:xfrm>
            <a:off x="723965" y="1188990"/>
            <a:ext cx="4440025" cy="1015663"/>
          </a:xfrm>
          <a:prstGeom prst="rect">
            <a:avLst/>
          </a:prstGeom>
          <a:noFill/>
        </p:spPr>
        <p:txBody>
          <a:bodyPr wrap="square" rtlCol="0">
            <a:spAutoFit/>
          </a:bodyPr>
          <a:lstStyle/>
          <a:p>
            <a:r>
              <a:rPr lang="en-US" sz="3000" dirty="0">
                <a:solidFill>
                  <a:srgbClr val="5B686E"/>
                </a:solidFill>
                <a:latin typeface="Co Text Light" panose="020B0303060202020204" pitchFamily="34" charset="0"/>
                <a:cs typeface="Co Text Light" panose="020B0303060202020204" pitchFamily="34" charset="0"/>
              </a:rPr>
              <a:t>What is a health cash plan?</a:t>
            </a:r>
          </a:p>
        </p:txBody>
      </p:sp>
      <p:sp>
        <p:nvSpPr>
          <p:cNvPr id="12" name="TextBox 11">
            <a:extLst>
              <a:ext uri="{FF2B5EF4-FFF2-40B4-BE49-F238E27FC236}">
                <a16:creationId xmlns:a16="http://schemas.microsoft.com/office/drawing/2014/main" id="{08554C82-3340-478A-B7D0-1DD1274151DC}"/>
              </a:ext>
            </a:extLst>
          </p:cNvPr>
          <p:cNvSpPr txBox="1"/>
          <p:nvPr/>
        </p:nvSpPr>
        <p:spPr>
          <a:xfrm>
            <a:off x="738743" y="2574431"/>
            <a:ext cx="4667884" cy="1938992"/>
          </a:xfrm>
          <a:prstGeom prst="rect">
            <a:avLst/>
          </a:prstGeom>
          <a:noFill/>
        </p:spPr>
        <p:txBody>
          <a:bodyPr wrap="square" rtlCol="0">
            <a:spAutoFit/>
          </a:bodyPr>
          <a:lstStyle/>
          <a:p>
            <a:r>
              <a:rPr lang="en-US" sz="2000" dirty="0">
                <a:solidFill>
                  <a:srgbClr val="5B686E"/>
                </a:solidFill>
                <a:latin typeface="Co Text Light" panose="020B0303060202020204" pitchFamily="34" charset="0"/>
                <a:cs typeface="Co Text Light" panose="020B0303060202020204" pitchFamily="34" charset="0"/>
              </a:rPr>
              <a:t>A health cash plan allows you to claim money back, up to set limits, towards the cost of your essential healthcare, as well as providing access to valuable health and wellbeing services.</a:t>
            </a:r>
            <a:endParaRPr lang="en-GB" sz="2000" dirty="0">
              <a:solidFill>
                <a:srgbClr val="5B686E"/>
              </a:solidFill>
              <a:latin typeface="Co Text Light" panose="020B0303060202020204" pitchFamily="34" charset="0"/>
              <a:cs typeface="Co Text Light" panose="020B0303060202020204" pitchFamily="34" charset="0"/>
            </a:endParaRPr>
          </a:p>
        </p:txBody>
      </p:sp>
      <p:grpSp>
        <p:nvGrpSpPr>
          <p:cNvPr id="3" name="Group 2">
            <a:extLst>
              <a:ext uri="{FF2B5EF4-FFF2-40B4-BE49-F238E27FC236}">
                <a16:creationId xmlns:a16="http://schemas.microsoft.com/office/drawing/2014/main" id="{A655B7DD-893C-471E-9599-26E3BFF62636}"/>
              </a:ext>
            </a:extLst>
          </p:cNvPr>
          <p:cNvGrpSpPr/>
          <p:nvPr/>
        </p:nvGrpSpPr>
        <p:grpSpPr>
          <a:xfrm>
            <a:off x="3819195" y="4883201"/>
            <a:ext cx="1630800" cy="1628966"/>
            <a:chOff x="5715055" y="4874130"/>
            <a:chExt cx="1630800" cy="1628966"/>
          </a:xfrm>
        </p:grpSpPr>
        <p:sp>
          <p:nvSpPr>
            <p:cNvPr id="14" name="Oval 13">
              <a:extLst>
                <a:ext uri="{FF2B5EF4-FFF2-40B4-BE49-F238E27FC236}">
                  <a16:creationId xmlns:a16="http://schemas.microsoft.com/office/drawing/2014/main" id="{F0347FF8-C505-4028-B9BE-57518D69E15C}"/>
                </a:ext>
              </a:extLst>
            </p:cNvPr>
            <p:cNvSpPr/>
            <p:nvPr/>
          </p:nvSpPr>
          <p:spPr>
            <a:xfrm>
              <a:off x="5715055" y="4874130"/>
              <a:ext cx="1630800" cy="16289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descr="Piggy Bank outline">
              <a:extLst>
                <a:ext uri="{FF2B5EF4-FFF2-40B4-BE49-F238E27FC236}">
                  <a16:creationId xmlns:a16="http://schemas.microsoft.com/office/drawing/2014/main" id="{2BEC7C06-494F-43F3-A84F-E4E65D0D02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92842" y="5051000"/>
              <a:ext cx="1275226" cy="1275226"/>
            </a:xfrm>
            <a:prstGeom prst="rect">
              <a:avLst/>
            </a:prstGeom>
          </p:spPr>
        </p:pic>
      </p:grpSp>
    </p:spTree>
    <p:extLst>
      <p:ext uri="{BB962C8B-B14F-4D97-AF65-F5344CB8AC3E}">
        <p14:creationId xmlns:p14="http://schemas.microsoft.com/office/powerpoint/2010/main" val="126422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indoor, wall, person, room&#10;&#10;Description automatically generated">
            <a:extLst>
              <a:ext uri="{FF2B5EF4-FFF2-40B4-BE49-F238E27FC236}">
                <a16:creationId xmlns:a16="http://schemas.microsoft.com/office/drawing/2014/main" id="{833167B9-7D3D-4026-9981-BC5D4E7015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552841"/>
            <a:ext cx="6096000" cy="5390079"/>
          </a:xfrm>
          <a:prstGeom prst="rect">
            <a:avLst/>
          </a:prstGeom>
        </p:spPr>
      </p:pic>
      <p:grpSp>
        <p:nvGrpSpPr>
          <p:cNvPr id="10" name="Group 9">
            <a:extLst>
              <a:ext uri="{FF2B5EF4-FFF2-40B4-BE49-F238E27FC236}">
                <a16:creationId xmlns:a16="http://schemas.microsoft.com/office/drawing/2014/main" id="{DA5DE18A-E324-4ECD-9B6E-A9EDFB1BFFFC}"/>
              </a:ext>
            </a:extLst>
          </p:cNvPr>
          <p:cNvGrpSpPr/>
          <p:nvPr/>
        </p:nvGrpSpPr>
        <p:grpSpPr>
          <a:xfrm>
            <a:off x="-2847802" y="-2796662"/>
            <a:ext cx="11978762" cy="11978762"/>
            <a:chOff x="-2847802" y="-2796662"/>
            <a:chExt cx="11978762" cy="11978762"/>
          </a:xfrm>
        </p:grpSpPr>
        <p:sp>
          <p:nvSpPr>
            <p:cNvPr id="11" name="Circle: Hollow 10">
              <a:extLst>
                <a:ext uri="{FF2B5EF4-FFF2-40B4-BE49-F238E27FC236}">
                  <a16:creationId xmlns:a16="http://schemas.microsoft.com/office/drawing/2014/main" id="{54B48209-BD13-410E-A121-2CE4233E51FD}"/>
                </a:ext>
              </a:extLst>
            </p:cNvPr>
            <p:cNvSpPr/>
            <p:nvPr/>
          </p:nvSpPr>
          <p:spPr>
            <a:xfrm>
              <a:off x="498085" y="580588"/>
              <a:ext cx="5232551" cy="5232551"/>
            </a:xfrm>
            <a:prstGeom prst="donut">
              <a:avLst>
                <a:gd name="adj" fmla="val 12274"/>
              </a:avLst>
            </a:prstGeom>
            <a:solidFill>
              <a:srgbClr val="89C7C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Circle: Hollow 13">
              <a:extLst>
                <a:ext uri="{FF2B5EF4-FFF2-40B4-BE49-F238E27FC236}">
                  <a16:creationId xmlns:a16="http://schemas.microsoft.com/office/drawing/2014/main" id="{05663164-5F40-4690-A35B-5F5CED374714}"/>
                </a:ext>
              </a:extLst>
            </p:cNvPr>
            <p:cNvSpPr/>
            <p:nvPr/>
          </p:nvSpPr>
          <p:spPr>
            <a:xfrm>
              <a:off x="-2847802" y="-2796662"/>
              <a:ext cx="11978762" cy="11978762"/>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Oval 14">
              <a:extLst>
                <a:ext uri="{FF2B5EF4-FFF2-40B4-BE49-F238E27FC236}">
                  <a16:creationId xmlns:a16="http://schemas.microsoft.com/office/drawing/2014/main" id="{D564A78A-9D36-402E-A70D-ADD9CFDB5105}"/>
                </a:ext>
              </a:extLst>
            </p:cNvPr>
            <p:cNvSpPr/>
            <p:nvPr/>
          </p:nvSpPr>
          <p:spPr>
            <a:xfrm>
              <a:off x="4398627" y="4763167"/>
              <a:ext cx="1822968" cy="18229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spcBef>
                <a:spcPts val="0"/>
              </a:spcBef>
              <a:spcAft>
                <a:spcPts val="1800"/>
              </a:spcAft>
            </a:pPr>
            <a:r>
              <a:rPr lang="en-US" sz="2000" dirty="0"/>
              <a:t>Receive an allowance for each night of stay in hospital, up to a maximum of 20 nights in a one year benefit period. </a:t>
            </a:r>
          </a:p>
          <a:p>
            <a:pPr>
              <a:lnSpc>
                <a:spcPct val="110000"/>
              </a:lnSpc>
            </a:pPr>
            <a:r>
              <a:rPr lang="en-US" sz="2000" dirty="0"/>
              <a:t>This benefit covers NHS or private hospitals and registered treatment </a:t>
            </a:r>
            <a:r>
              <a:rPr lang="en-US" sz="2000" dirty="0" err="1"/>
              <a:t>centres</a:t>
            </a:r>
            <a:r>
              <a:rPr lang="en-US" sz="2000" dirty="0"/>
              <a:t>. </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a:xfrm>
            <a:off x="6778411" y="869709"/>
            <a:ext cx="4737020" cy="646331"/>
          </a:xfrm>
        </p:spPr>
        <p:txBody>
          <a:bodyPr/>
          <a:lstStyle/>
          <a:p>
            <a:r>
              <a:rPr lang="en-GB" sz="3600" dirty="0"/>
              <a:t>In-patient</a:t>
            </a:r>
          </a:p>
        </p:txBody>
      </p:sp>
      <p:sp>
        <p:nvSpPr>
          <p:cNvPr id="12" name="TextBox 11">
            <a:extLst>
              <a:ext uri="{FF2B5EF4-FFF2-40B4-BE49-F238E27FC236}">
                <a16:creationId xmlns:a16="http://schemas.microsoft.com/office/drawing/2014/main" id="{6F445DDF-53F8-4CD5-914B-1E8C2F4F61F9}"/>
              </a:ext>
            </a:extLst>
          </p:cNvPr>
          <p:cNvSpPr txBox="1"/>
          <p:nvPr/>
        </p:nvSpPr>
        <p:spPr>
          <a:xfrm>
            <a:off x="4543409" y="5197597"/>
            <a:ext cx="1528431" cy="954107"/>
          </a:xfrm>
          <a:prstGeom prst="rect">
            <a:avLst/>
          </a:prstGeom>
          <a:noFill/>
        </p:spPr>
        <p:txBody>
          <a:bodyPr wrap="square" rtlCol="0">
            <a:spAutoFit/>
          </a:bodyPr>
          <a:lstStyle/>
          <a:p>
            <a:pPr>
              <a:spcAft>
                <a:spcPts val="200"/>
              </a:spcAft>
            </a:pPr>
            <a:r>
              <a:rPr lang="en-GB" sz="1400" dirty="0">
                <a:solidFill>
                  <a:schemeClr val="bg1"/>
                </a:solidFill>
                <a:latin typeface="Co Text Light" panose="020B0303060202020204" pitchFamily="34" charset="0"/>
                <a:cs typeface="Co Text Light" panose="020B0303060202020204" pitchFamily="34" charset="0"/>
              </a:rPr>
              <a:t>Cash </a:t>
            </a:r>
            <a:r>
              <a:rPr lang="en-GB" sz="1400" dirty="0" err="1">
                <a:solidFill>
                  <a:schemeClr val="bg1"/>
                </a:solidFill>
                <a:latin typeface="Co Text Light" panose="020B0303060202020204" pitchFamily="34" charset="0"/>
                <a:cs typeface="Co Text Light" panose="020B0303060202020204" pitchFamily="34" charset="0"/>
              </a:rPr>
              <a:t>payout</a:t>
            </a:r>
            <a:r>
              <a:rPr lang="en-GB" sz="1400" dirty="0">
                <a:solidFill>
                  <a:schemeClr val="bg1"/>
                </a:solidFill>
                <a:latin typeface="Co Text Light" panose="020B0303060202020204" pitchFamily="34" charset="0"/>
                <a:cs typeface="Co Text Light" panose="020B0303060202020204" pitchFamily="34" charset="0"/>
              </a:rPr>
              <a:t>, up to set limits, over a 1 year benefit period</a:t>
            </a:r>
          </a:p>
        </p:txBody>
      </p:sp>
    </p:spTree>
    <p:extLst>
      <p:ext uri="{BB962C8B-B14F-4D97-AF65-F5344CB8AC3E}">
        <p14:creationId xmlns:p14="http://schemas.microsoft.com/office/powerpoint/2010/main" val="2929477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indoor, wall, person, room&#10;&#10;Description automatically generated">
            <a:extLst>
              <a:ext uri="{FF2B5EF4-FFF2-40B4-BE49-F238E27FC236}">
                <a16:creationId xmlns:a16="http://schemas.microsoft.com/office/drawing/2014/main" id="{833167B9-7D3D-4026-9981-BC5D4E7015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552841"/>
            <a:ext cx="6096000" cy="5390079"/>
          </a:xfrm>
          <a:prstGeom prst="rect">
            <a:avLst/>
          </a:prstGeom>
        </p:spPr>
      </p:pic>
      <p:grpSp>
        <p:nvGrpSpPr>
          <p:cNvPr id="10" name="Group 9">
            <a:extLst>
              <a:ext uri="{FF2B5EF4-FFF2-40B4-BE49-F238E27FC236}">
                <a16:creationId xmlns:a16="http://schemas.microsoft.com/office/drawing/2014/main" id="{DA5DE18A-E324-4ECD-9B6E-A9EDFB1BFFFC}"/>
              </a:ext>
            </a:extLst>
          </p:cNvPr>
          <p:cNvGrpSpPr/>
          <p:nvPr/>
        </p:nvGrpSpPr>
        <p:grpSpPr>
          <a:xfrm>
            <a:off x="-2847802" y="-2796662"/>
            <a:ext cx="11978762" cy="11978762"/>
            <a:chOff x="-2847802" y="-2796662"/>
            <a:chExt cx="11978762" cy="11978762"/>
          </a:xfrm>
        </p:grpSpPr>
        <p:sp>
          <p:nvSpPr>
            <p:cNvPr id="11" name="Circle: Hollow 10">
              <a:extLst>
                <a:ext uri="{FF2B5EF4-FFF2-40B4-BE49-F238E27FC236}">
                  <a16:creationId xmlns:a16="http://schemas.microsoft.com/office/drawing/2014/main" id="{54B48209-BD13-410E-A121-2CE4233E51FD}"/>
                </a:ext>
              </a:extLst>
            </p:cNvPr>
            <p:cNvSpPr/>
            <p:nvPr/>
          </p:nvSpPr>
          <p:spPr>
            <a:xfrm>
              <a:off x="498085" y="580588"/>
              <a:ext cx="5232551" cy="5232551"/>
            </a:xfrm>
            <a:prstGeom prst="donut">
              <a:avLst>
                <a:gd name="adj" fmla="val 12274"/>
              </a:avLst>
            </a:prstGeom>
            <a:solidFill>
              <a:srgbClr val="89C7C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Circle: Hollow 13">
              <a:extLst>
                <a:ext uri="{FF2B5EF4-FFF2-40B4-BE49-F238E27FC236}">
                  <a16:creationId xmlns:a16="http://schemas.microsoft.com/office/drawing/2014/main" id="{05663164-5F40-4690-A35B-5F5CED374714}"/>
                </a:ext>
              </a:extLst>
            </p:cNvPr>
            <p:cNvSpPr/>
            <p:nvPr/>
          </p:nvSpPr>
          <p:spPr>
            <a:xfrm>
              <a:off x="-2847802" y="-2796662"/>
              <a:ext cx="11978762" cy="11978762"/>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Oval 14">
              <a:extLst>
                <a:ext uri="{FF2B5EF4-FFF2-40B4-BE49-F238E27FC236}">
                  <a16:creationId xmlns:a16="http://schemas.microsoft.com/office/drawing/2014/main" id="{D564A78A-9D36-402E-A70D-ADD9CFDB5105}"/>
                </a:ext>
              </a:extLst>
            </p:cNvPr>
            <p:cNvSpPr/>
            <p:nvPr/>
          </p:nvSpPr>
          <p:spPr>
            <a:xfrm>
              <a:off x="4398627" y="4763167"/>
              <a:ext cx="1822968" cy="18229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spcBef>
                <a:spcPts val="0"/>
              </a:spcBef>
              <a:spcAft>
                <a:spcPts val="1800"/>
              </a:spcAft>
            </a:pPr>
            <a:r>
              <a:rPr lang="en-US" sz="2000" dirty="0"/>
              <a:t>Receive a fixed cash payout during a stay in hospital:</a:t>
            </a:r>
          </a:p>
          <a:p>
            <a:pPr marL="285750" indent="-285750">
              <a:spcBef>
                <a:spcPts val="0"/>
              </a:spcBef>
              <a:spcAft>
                <a:spcPts val="1800"/>
              </a:spcAft>
              <a:buFont typeface="Arial" panose="020B0604020202020204" pitchFamily="34" charset="0"/>
              <a:buChar char="•"/>
            </a:pPr>
            <a:r>
              <a:rPr lang="en-US" sz="2000" dirty="0"/>
              <a:t>At a daily rate, up to a maximum of 10 days in a one year benefit period</a:t>
            </a:r>
          </a:p>
          <a:p>
            <a:pPr marL="285750" indent="-285750">
              <a:spcBef>
                <a:spcPts val="0"/>
              </a:spcBef>
              <a:spcAft>
                <a:spcPts val="1800"/>
              </a:spcAft>
              <a:buFont typeface="Arial" panose="020B0604020202020204" pitchFamily="34" charset="0"/>
              <a:buChar char="•"/>
            </a:pPr>
            <a:r>
              <a:rPr lang="en-US" sz="2000" dirty="0"/>
              <a:t>When admitted as a day case patient at an NHS or private hospital, or registered treatment </a:t>
            </a:r>
            <a:r>
              <a:rPr lang="en-US" sz="2000" dirty="0" err="1"/>
              <a:t>centre</a:t>
            </a:r>
            <a:r>
              <a:rPr lang="en-US" sz="2000" dirty="0"/>
              <a:t>. </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a:xfrm>
            <a:off x="6778411" y="869709"/>
            <a:ext cx="4737020" cy="646331"/>
          </a:xfrm>
        </p:spPr>
        <p:txBody>
          <a:bodyPr/>
          <a:lstStyle/>
          <a:p>
            <a:r>
              <a:rPr lang="en-GB" sz="3600" dirty="0"/>
              <a:t>Day Surgery</a:t>
            </a:r>
          </a:p>
        </p:txBody>
      </p:sp>
      <p:sp>
        <p:nvSpPr>
          <p:cNvPr id="12" name="TextBox 11">
            <a:extLst>
              <a:ext uri="{FF2B5EF4-FFF2-40B4-BE49-F238E27FC236}">
                <a16:creationId xmlns:a16="http://schemas.microsoft.com/office/drawing/2014/main" id="{6F445DDF-53F8-4CD5-914B-1E8C2F4F61F9}"/>
              </a:ext>
            </a:extLst>
          </p:cNvPr>
          <p:cNvSpPr txBox="1"/>
          <p:nvPr/>
        </p:nvSpPr>
        <p:spPr>
          <a:xfrm>
            <a:off x="4543409" y="5197597"/>
            <a:ext cx="1528431" cy="954107"/>
          </a:xfrm>
          <a:prstGeom prst="rect">
            <a:avLst/>
          </a:prstGeom>
          <a:noFill/>
        </p:spPr>
        <p:txBody>
          <a:bodyPr wrap="square" rtlCol="0">
            <a:spAutoFit/>
          </a:bodyPr>
          <a:lstStyle/>
          <a:p>
            <a:pPr>
              <a:spcAft>
                <a:spcPts val="200"/>
              </a:spcAft>
            </a:pPr>
            <a:r>
              <a:rPr lang="en-GB" sz="1400" dirty="0">
                <a:solidFill>
                  <a:schemeClr val="bg1"/>
                </a:solidFill>
                <a:latin typeface="Co Text Light" panose="020B0303060202020204" pitchFamily="34" charset="0"/>
                <a:cs typeface="Co Text Light" panose="020B0303060202020204" pitchFamily="34" charset="0"/>
              </a:rPr>
              <a:t>Cash </a:t>
            </a:r>
            <a:r>
              <a:rPr lang="en-GB" sz="1400" dirty="0" err="1">
                <a:solidFill>
                  <a:schemeClr val="bg1"/>
                </a:solidFill>
                <a:latin typeface="Co Text Light" panose="020B0303060202020204" pitchFamily="34" charset="0"/>
                <a:cs typeface="Co Text Light" panose="020B0303060202020204" pitchFamily="34" charset="0"/>
              </a:rPr>
              <a:t>payout</a:t>
            </a:r>
            <a:r>
              <a:rPr lang="en-GB" sz="1400" dirty="0">
                <a:solidFill>
                  <a:schemeClr val="bg1"/>
                </a:solidFill>
                <a:latin typeface="Co Text Light" panose="020B0303060202020204" pitchFamily="34" charset="0"/>
                <a:cs typeface="Co Text Light" panose="020B0303060202020204" pitchFamily="34" charset="0"/>
              </a:rPr>
              <a:t>, up to set limits, over a 1 year benefit period</a:t>
            </a:r>
          </a:p>
        </p:txBody>
      </p:sp>
    </p:spTree>
    <p:extLst>
      <p:ext uri="{BB962C8B-B14F-4D97-AF65-F5344CB8AC3E}">
        <p14:creationId xmlns:p14="http://schemas.microsoft.com/office/powerpoint/2010/main" val="4092818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10;&#10;Description automatically generated">
            <a:extLst>
              <a:ext uri="{FF2B5EF4-FFF2-40B4-BE49-F238E27FC236}">
                <a16:creationId xmlns:a16="http://schemas.microsoft.com/office/drawing/2014/main" id="{BBCB5451-8417-437A-BF0B-69ACB42D92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53519" y="1818181"/>
            <a:ext cx="7289862" cy="4859908"/>
          </a:xfrm>
          <a:prstGeom prst="rect">
            <a:avLst/>
          </a:prstGeom>
        </p:spPr>
      </p:pic>
      <p:sp>
        <p:nvSpPr>
          <p:cNvPr id="13" name="Circle: Hollow 12">
            <a:extLst>
              <a:ext uri="{FF2B5EF4-FFF2-40B4-BE49-F238E27FC236}">
                <a16:creationId xmlns:a16="http://schemas.microsoft.com/office/drawing/2014/main" id="{4972FC35-62F9-453F-8CF9-D765A4FFF888}"/>
              </a:ext>
            </a:extLst>
          </p:cNvPr>
          <p:cNvSpPr/>
          <p:nvPr/>
        </p:nvSpPr>
        <p:spPr>
          <a:xfrm>
            <a:off x="-2743201" y="-1146628"/>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Circle: Hollow 15">
            <a:extLst>
              <a:ext uri="{FF2B5EF4-FFF2-40B4-BE49-F238E27FC236}">
                <a16:creationId xmlns:a16="http://schemas.microsoft.com/office/drawing/2014/main" id="{2BA87FE2-3081-44A0-BED4-781DEBE736A1}"/>
              </a:ext>
            </a:extLst>
          </p:cNvPr>
          <p:cNvSpPr/>
          <p:nvPr/>
        </p:nvSpPr>
        <p:spPr>
          <a:xfrm>
            <a:off x="-424801" y="1171772"/>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a:xfrm>
            <a:off x="6832654" y="3194868"/>
            <a:ext cx="4732631" cy="2159451"/>
          </a:xfrm>
        </p:spPr>
        <p:txBody>
          <a:bodyPr vert="horz" lIns="91440" tIns="45720" rIns="91440" bIns="45720" rtlCol="0">
            <a:noAutofit/>
          </a:bodyPr>
          <a:lstStyle/>
          <a:p>
            <a:pPr>
              <a:lnSpc>
                <a:spcPct val="130000"/>
              </a:lnSpc>
              <a:spcBef>
                <a:spcPts val="0"/>
              </a:spcBef>
              <a:spcAft>
                <a:spcPts val="1800"/>
              </a:spcAft>
            </a:pPr>
            <a:r>
              <a:rPr lang="en-US" sz="1800" dirty="0"/>
              <a:t>The plan gives you a payout on the birth of your child, or when a child joins your family through adoption.</a:t>
            </a:r>
          </a:p>
          <a:p>
            <a:pPr>
              <a:lnSpc>
                <a:spcPct val="130000"/>
              </a:lnSpc>
              <a:spcBef>
                <a:spcPts val="0"/>
              </a:spcBef>
              <a:spcAft>
                <a:spcPts val="1800"/>
              </a:spcAft>
            </a:pPr>
            <a:r>
              <a:rPr lang="en-US" sz="1800" dirty="0"/>
              <a:t>This benefit has a 10 month waiting period before you can claim. </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a:xfrm>
            <a:off x="6796492" y="1694733"/>
            <a:ext cx="4737020" cy="1015663"/>
          </a:xfrm>
        </p:spPr>
        <p:txBody>
          <a:bodyPr/>
          <a:lstStyle/>
          <a:p>
            <a:r>
              <a:rPr lang="en-GB" sz="3600" dirty="0"/>
              <a:t>Maternity / Paternity / Adoption</a:t>
            </a:r>
          </a:p>
        </p:txBody>
      </p:sp>
      <p:sp>
        <p:nvSpPr>
          <p:cNvPr id="6" name="Oval 5">
            <a:extLst>
              <a:ext uri="{FF2B5EF4-FFF2-40B4-BE49-F238E27FC236}">
                <a16:creationId xmlns:a16="http://schemas.microsoft.com/office/drawing/2014/main" id="{ADCF4325-2B11-4EF9-9690-7A551CA4979B}"/>
              </a:ext>
            </a:extLst>
          </p:cNvPr>
          <p:cNvSpPr/>
          <p:nvPr/>
        </p:nvSpPr>
        <p:spPr>
          <a:xfrm>
            <a:off x="3985653" y="574483"/>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441BF7E2-7928-4615-B947-E257A12ADAB2}"/>
              </a:ext>
            </a:extLst>
          </p:cNvPr>
          <p:cNvSpPr txBox="1"/>
          <p:nvPr/>
        </p:nvSpPr>
        <p:spPr>
          <a:xfrm>
            <a:off x="4209968" y="1024441"/>
            <a:ext cx="1528431" cy="954107"/>
          </a:xfrm>
          <a:prstGeom prst="rect">
            <a:avLst/>
          </a:prstGeom>
          <a:noFill/>
        </p:spPr>
        <p:txBody>
          <a:bodyPr wrap="square" rtlCol="0">
            <a:spAutoFit/>
          </a:bodyPr>
          <a:lstStyle/>
          <a:p>
            <a:pPr>
              <a:spcAft>
                <a:spcPts val="200"/>
              </a:spcAft>
            </a:pPr>
            <a:r>
              <a:rPr lang="en-GB" sz="1400" dirty="0">
                <a:solidFill>
                  <a:schemeClr val="bg1"/>
                </a:solidFill>
                <a:latin typeface="Co Text Light" panose="020B0303060202020204" pitchFamily="34" charset="0"/>
                <a:cs typeface="Co Text Light" panose="020B0303060202020204" pitchFamily="34" charset="0"/>
              </a:rPr>
              <a:t>Cash </a:t>
            </a:r>
            <a:r>
              <a:rPr lang="en-GB" sz="1400" dirty="0" err="1">
                <a:solidFill>
                  <a:schemeClr val="bg1"/>
                </a:solidFill>
                <a:latin typeface="Co Text Light" panose="020B0303060202020204" pitchFamily="34" charset="0"/>
                <a:cs typeface="Co Text Light" panose="020B0303060202020204" pitchFamily="34" charset="0"/>
              </a:rPr>
              <a:t>payout</a:t>
            </a:r>
            <a:r>
              <a:rPr lang="en-GB" sz="1400" dirty="0">
                <a:solidFill>
                  <a:schemeClr val="bg1"/>
                </a:solidFill>
                <a:latin typeface="Co Text Light" panose="020B0303060202020204" pitchFamily="34" charset="0"/>
                <a:cs typeface="Co Text Light" panose="020B0303060202020204" pitchFamily="34" charset="0"/>
              </a:rPr>
              <a:t>, up to set limits, over a 1 year benefit period</a:t>
            </a:r>
          </a:p>
        </p:txBody>
      </p:sp>
    </p:spTree>
    <p:extLst>
      <p:ext uri="{BB962C8B-B14F-4D97-AF65-F5344CB8AC3E}">
        <p14:creationId xmlns:p14="http://schemas.microsoft.com/office/powerpoint/2010/main" val="2390212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using a computer&#10;&#10;Description automatically generated with low confidence">
            <a:extLst>
              <a:ext uri="{FF2B5EF4-FFF2-40B4-BE49-F238E27FC236}">
                <a16:creationId xmlns:a16="http://schemas.microsoft.com/office/drawing/2014/main" id="{CEABCDAD-3B2B-46E3-9E80-AB8267AA8B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60986" y="1060134"/>
            <a:ext cx="7240500" cy="4827000"/>
          </a:xfrm>
          <a:prstGeom prst="rect">
            <a:avLst/>
          </a:prstGeom>
        </p:spPr>
      </p:pic>
      <p:sp>
        <p:nvSpPr>
          <p:cNvPr id="12" name="Circle: Hollow 11">
            <a:extLst>
              <a:ext uri="{FF2B5EF4-FFF2-40B4-BE49-F238E27FC236}">
                <a16:creationId xmlns:a16="http://schemas.microsoft.com/office/drawing/2014/main" id="{0DC10E6D-8C1B-4EFF-A59C-745E311141B6}"/>
              </a:ext>
            </a:extLst>
          </p:cNvPr>
          <p:cNvSpPr/>
          <p:nvPr/>
        </p:nvSpPr>
        <p:spPr>
          <a:xfrm>
            <a:off x="3987939" y="-1971000"/>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 name="Circle: Hollow 12">
            <a:extLst>
              <a:ext uri="{FF2B5EF4-FFF2-40B4-BE49-F238E27FC236}">
                <a16:creationId xmlns:a16="http://schemas.microsoft.com/office/drawing/2014/main" id="{54ECBE23-2ED4-455B-8B31-892C7A1B9D50}"/>
              </a:ext>
            </a:extLst>
          </p:cNvPr>
          <p:cNvSpPr/>
          <p:nvPr/>
        </p:nvSpPr>
        <p:spPr>
          <a:xfrm>
            <a:off x="6306339" y="305565"/>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Oval 13">
            <a:extLst>
              <a:ext uri="{FF2B5EF4-FFF2-40B4-BE49-F238E27FC236}">
                <a16:creationId xmlns:a16="http://schemas.microsoft.com/office/drawing/2014/main" id="{6A2F7481-46C2-4270-ACE4-47C0F52A9D67}"/>
              </a:ext>
            </a:extLst>
          </p:cNvPr>
          <p:cNvSpPr/>
          <p:nvPr/>
        </p:nvSpPr>
        <p:spPr>
          <a:xfrm>
            <a:off x="5460986" y="4412017"/>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D06DCFB-67C3-408B-8D70-C0BB59951DF7}"/>
              </a:ext>
            </a:extLst>
          </p:cNvPr>
          <p:cNvSpPr txBox="1"/>
          <p:nvPr/>
        </p:nvSpPr>
        <p:spPr>
          <a:xfrm>
            <a:off x="5751262" y="4861836"/>
            <a:ext cx="1380895" cy="923330"/>
          </a:xfrm>
          <a:prstGeom prst="rect">
            <a:avLst/>
          </a:prstGeom>
          <a:noFill/>
        </p:spPr>
        <p:txBody>
          <a:bodyPr wrap="square" rtlCol="0">
            <a:spAutoFit/>
          </a:bodyPr>
          <a:lstStyle/>
          <a:p>
            <a:pPr>
              <a:spcAft>
                <a:spcPts val="200"/>
              </a:spcAft>
            </a:pPr>
            <a:r>
              <a:rPr lang="en-GB" dirty="0">
                <a:solidFill>
                  <a:schemeClr val="bg1"/>
                </a:solidFill>
                <a:latin typeface="Co Text Light" panose="020B0303060202020204" pitchFamily="34" charset="0"/>
                <a:cs typeface="Co Text Light" panose="020B0303060202020204" pitchFamily="34" charset="0"/>
              </a:rPr>
              <a:t>Call the freephone line 24/7</a:t>
            </a: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a:xfrm>
            <a:off x="723965" y="2249488"/>
            <a:ext cx="4732631" cy="4125912"/>
          </a:xfrm>
        </p:spPr>
        <p:txBody>
          <a:bodyPr vert="horz" lIns="91440" tIns="45720" rIns="91440" bIns="45720" rtlCol="0">
            <a:noAutofit/>
          </a:bodyPr>
          <a:lstStyle/>
          <a:p>
            <a:pPr>
              <a:lnSpc>
                <a:spcPct val="120000"/>
              </a:lnSpc>
              <a:spcBef>
                <a:spcPts val="0"/>
              </a:spcBef>
              <a:spcAft>
                <a:spcPts val="1800"/>
              </a:spcAft>
            </a:pPr>
            <a:r>
              <a:rPr lang="en-US" sz="1800" dirty="0"/>
              <a:t>Freephone telephone access to confidential guidance on medical, legal or domestic issues from qualified counsellors, legal advisors and nurses </a:t>
            </a:r>
          </a:p>
          <a:p>
            <a:pPr>
              <a:lnSpc>
                <a:spcPct val="120000"/>
              </a:lnSpc>
              <a:spcBef>
                <a:spcPts val="0"/>
              </a:spcBef>
              <a:spcAft>
                <a:spcPts val="1800"/>
              </a:spcAft>
            </a:pPr>
            <a:r>
              <a:rPr lang="en-US" sz="1800" dirty="0"/>
              <a:t>Access to the Wisdom app with online resources, designed to support your health and wellbeing</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a:xfrm>
            <a:off x="723966" y="404667"/>
            <a:ext cx="4737020" cy="1569660"/>
          </a:xfrm>
        </p:spPr>
        <p:txBody>
          <a:bodyPr/>
          <a:lstStyle/>
          <a:p>
            <a:pPr marL="0" indent="0">
              <a:buNone/>
            </a:pPr>
            <a:r>
              <a:rPr lang="en-US" sz="3200" dirty="0">
                <a:solidFill>
                  <a:schemeClr val="accent6"/>
                </a:solidFill>
              </a:rPr>
              <a:t>24 Hour Advice and Information Line and online resources</a:t>
            </a:r>
          </a:p>
        </p:txBody>
      </p:sp>
    </p:spTree>
    <p:extLst>
      <p:ext uri="{BB962C8B-B14F-4D97-AF65-F5344CB8AC3E}">
        <p14:creationId xmlns:p14="http://schemas.microsoft.com/office/powerpoint/2010/main" val="876760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456555B4-CE17-E01C-499D-56CD834B3FF1}"/>
              </a:ext>
            </a:extLst>
          </p:cNvPr>
          <p:cNvGrpSpPr/>
          <p:nvPr/>
        </p:nvGrpSpPr>
        <p:grpSpPr>
          <a:xfrm>
            <a:off x="83129" y="1087561"/>
            <a:ext cx="5196534" cy="4999202"/>
            <a:chOff x="1127062" y="2142396"/>
            <a:chExt cx="5441250" cy="5234625"/>
          </a:xfrm>
        </p:grpSpPr>
        <p:pic>
          <p:nvPicPr>
            <p:cNvPr id="18" name="bg object 18">
              <a:extLst>
                <a:ext uri="{FF2B5EF4-FFF2-40B4-BE49-F238E27FC236}">
                  <a16:creationId xmlns:a16="http://schemas.microsoft.com/office/drawing/2014/main" id="{F6064749-CA76-DB73-CDAD-D857EAD465BD}"/>
                </a:ext>
              </a:extLst>
            </p:cNvPr>
            <p:cNvPicPr/>
            <p:nvPr/>
          </p:nvPicPr>
          <p:blipFill>
            <a:blip r:embed="rId3" cstate="print"/>
            <a:stretch>
              <a:fillRect/>
            </a:stretch>
          </p:blipFill>
          <p:spPr>
            <a:xfrm>
              <a:off x="1127062" y="2990650"/>
              <a:ext cx="1979606" cy="3706550"/>
            </a:xfrm>
            <a:prstGeom prst="rect">
              <a:avLst/>
            </a:prstGeom>
          </p:spPr>
        </p:pic>
        <p:pic>
          <p:nvPicPr>
            <p:cNvPr id="19" name="bg object 19">
              <a:extLst>
                <a:ext uri="{FF2B5EF4-FFF2-40B4-BE49-F238E27FC236}">
                  <a16:creationId xmlns:a16="http://schemas.microsoft.com/office/drawing/2014/main" id="{29DAE6DD-E8C2-0A59-FB48-3A4FD99DEDF1}"/>
                </a:ext>
              </a:extLst>
            </p:cNvPr>
            <p:cNvPicPr/>
            <p:nvPr/>
          </p:nvPicPr>
          <p:blipFill>
            <a:blip r:embed="rId4" cstate="print"/>
            <a:stretch>
              <a:fillRect/>
            </a:stretch>
          </p:blipFill>
          <p:spPr>
            <a:xfrm>
              <a:off x="4872583" y="3125891"/>
              <a:ext cx="1695729" cy="3432347"/>
            </a:xfrm>
            <a:prstGeom prst="rect">
              <a:avLst/>
            </a:prstGeom>
          </p:spPr>
        </p:pic>
        <p:pic>
          <p:nvPicPr>
            <p:cNvPr id="20" name="bg object 20">
              <a:extLst>
                <a:ext uri="{FF2B5EF4-FFF2-40B4-BE49-F238E27FC236}">
                  <a16:creationId xmlns:a16="http://schemas.microsoft.com/office/drawing/2014/main" id="{363167F8-F36B-15E5-F13D-6DE9E0787CBA}"/>
                </a:ext>
              </a:extLst>
            </p:cNvPr>
            <p:cNvPicPr/>
            <p:nvPr/>
          </p:nvPicPr>
          <p:blipFill>
            <a:blip r:embed="rId5" cstate="print"/>
            <a:stretch>
              <a:fillRect/>
            </a:stretch>
          </p:blipFill>
          <p:spPr>
            <a:xfrm>
              <a:off x="2530397" y="2142396"/>
              <a:ext cx="2795725" cy="5234625"/>
            </a:xfrm>
            <a:prstGeom prst="rect">
              <a:avLst/>
            </a:prstGeom>
          </p:spPr>
        </p:pic>
      </p:grpSp>
      <p:sp>
        <p:nvSpPr>
          <p:cNvPr id="8" name="Title 3">
            <a:extLst>
              <a:ext uri="{FF2B5EF4-FFF2-40B4-BE49-F238E27FC236}">
                <a16:creationId xmlns:a16="http://schemas.microsoft.com/office/drawing/2014/main" id="{7E473EB8-9603-4227-9E19-8DBC1872BA2D}"/>
              </a:ext>
            </a:extLst>
          </p:cNvPr>
          <p:cNvSpPr txBox="1">
            <a:spLocks/>
          </p:cNvSpPr>
          <p:nvPr/>
        </p:nvSpPr>
        <p:spPr>
          <a:xfrm>
            <a:off x="6778363" y="976372"/>
            <a:ext cx="4736688" cy="577728"/>
          </a:xfrm>
          <a:prstGeom prst="rect">
            <a:avLst/>
          </a:prstGeom>
        </p:spPr>
        <p:txBody>
          <a:bodyPr/>
          <a:lstStyle>
            <a:lvl1pPr algn="l" defTabSz="914400" rtl="0" eaLnBrk="1" latinLnBrk="0" hangingPunct="1">
              <a:lnSpc>
                <a:spcPct val="100000"/>
              </a:lnSpc>
              <a:spcBef>
                <a:spcPct val="0"/>
              </a:spcBef>
              <a:buNone/>
              <a:defRPr sz="4400" kern="1200">
                <a:solidFill>
                  <a:srgbClr val="5B686E"/>
                </a:solidFill>
                <a:latin typeface="+mj-lt"/>
                <a:ea typeface="+mj-ea"/>
                <a:cs typeface="+mj-cs"/>
              </a:defRPr>
            </a:lvl1pPr>
          </a:lstStyle>
          <a:p>
            <a:r>
              <a:rPr lang="en-GB" sz="3000" dirty="0"/>
              <a:t>Wisdom</a:t>
            </a:r>
          </a:p>
        </p:txBody>
      </p:sp>
      <p:sp>
        <p:nvSpPr>
          <p:cNvPr id="9" name="Text Placeholder 3">
            <a:extLst>
              <a:ext uri="{FF2B5EF4-FFF2-40B4-BE49-F238E27FC236}">
                <a16:creationId xmlns:a16="http://schemas.microsoft.com/office/drawing/2014/main" id="{33599ED7-A4D9-4491-9D06-79F2B6635787}"/>
              </a:ext>
            </a:extLst>
          </p:cNvPr>
          <p:cNvSpPr txBox="1">
            <a:spLocks/>
          </p:cNvSpPr>
          <p:nvPr/>
        </p:nvSpPr>
        <p:spPr>
          <a:xfrm>
            <a:off x="6778577" y="1702118"/>
            <a:ext cx="4499023" cy="3869787"/>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400" kern="1200">
                <a:solidFill>
                  <a:srgbClr val="5B686E"/>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200"/>
              </a:spcAft>
              <a:buClr>
                <a:schemeClr val="tx2"/>
              </a:buClr>
              <a:buNone/>
            </a:pPr>
            <a:r>
              <a:rPr lang="en-US" dirty="0"/>
              <a:t>The Wisdom app gives you access to a range of interactive tools and features, helping you track your wellness, improve your mental health and stay resilient during tough times, including:</a:t>
            </a:r>
          </a:p>
          <a:p>
            <a:pPr>
              <a:lnSpc>
                <a:spcPct val="120000"/>
              </a:lnSpc>
              <a:spcBef>
                <a:spcPts val="0"/>
              </a:spcBef>
              <a:spcAft>
                <a:spcPts val="600"/>
              </a:spcAft>
              <a:buClr>
                <a:schemeClr val="tx2"/>
              </a:buClr>
            </a:pPr>
            <a:r>
              <a:rPr lang="en-US" dirty="0"/>
              <a:t>Live chat and support</a:t>
            </a:r>
          </a:p>
          <a:p>
            <a:pPr>
              <a:lnSpc>
                <a:spcPct val="120000"/>
              </a:lnSpc>
              <a:spcBef>
                <a:spcPts val="0"/>
              </a:spcBef>
              <a:spcAft>
                <a:spcPts val="600"/>
              </a:spcAft>
              <a:buClr>
                <a:schemeClr val="tx2"/>
              </a:buClr>
            </a:pPr>
            <a:r>
              <a:rPr lang="en-US" dirty="0" err="1"/>
              <a:t>Personalised</a:t>
            </a:r>
            <a:r>
              <a:rPr lang="en-US" dirty="0"/>
              <a:t> homepage</a:t>
            </a:r>
          </a:p>
          <a:p>
            <a:pPr>
              <a:lnSpc>
                <a:spcPct val="120000"/>
              </a:lnSpc>
              <a:spcBef>
                <a:spcPts val="0"/>
              </a:spcBef>
              <a:spcAft>
                <a:spcPts val="600"/>
              </a:spcAft>
              <a:buClr>
                <a:schemeClr val="tx2"/>
              </a:buClr>
            </a:pPr>
            <a:r>
              <a:rPr lang="en-US" dirty="0"/>
              <a:t>Interactive mood tracker</a:t>
            </a:r>
          </a:p>
          <a:p>
            <a:pPr>
              <a:lnSpc>
                <a:spcPct val="120000"/>
              </a:lnSpc>
              <a:spcBef>
                <a:spcPts val="0"/>
              </a:spcBef>
              <a:spcAft>
                <a:spcPts val="600"/>
              </a:spcAft>
              <a:buClr>
                <a:schemeClr val="tx2"/>
              </a:buClr>
            </a:pPr>
            <a:r>
              <a:rPr lang="en-US" dirty="0"/>
              <a:t>Wellbeing trackers</a:t>
            </a:r>
          </a:p>
          <a:p>
            <a:pPr>
              <a:lnSpc>
                <a:spcPct val="120000"/>
              </a:lnSpc>
              <a:spcBef>
                <a:spcPts val="0"/>
              </a:spcBef>
              <a:spcAft>
                <a:spcPts val="600"/>
              </a:spcAft>
              <a:buClr>
                <a:schemeClr val="tx2"/>
              </a:buClr>
            </a:pPr>
            <a:r>
              <a:rPr lang="en-US" dirty="0"/>
              <a:t>Four-week health plans</a:t>
            </a:r>
          </a:p>
          <a:p>
            <a:pPr>
              <a:lnSpc>
                <a:spcPct val="120000"/>
              </a:lnSpc>
              <a:spcBef>
                <a:spcPts val="0"/>
              </a:spcBef>
              <a:spcAft>
                <a:spcPts val="600"/>
              </a:spcAft>
              <a:buClr>
                <a:schemeClr val="tx2"/>
              </a:buClr>
            </a:pPr>
            <a:r>
              <a:rPr lang="en-US" dirty="0"/>
              <a:t>Mini health checks</a:t>
            </a:r>
          </a:p>
          <a:p>
            <a:pPr>
              <a:lnSpc>
                <a:spcPct val="120000"/>
              </a:lnSpc>
              <a:spcBef>
                <a:spcPts val="0"/>
              </a:spcBef>
              <a:spcAft>
                <a:spcPts val="1200"/>
              </a:spcAft>
              <a:buClr>
                <a:schemeClr val="tx2"/>
              </a:buClr>
            </a:pPr>
            <a:r>
              <a:rPr lang="en-US" dirty="0"/>
              <a:t>Breathing techniques</a:t>
            </a:r>
          </a:p>
        </p:txBody>
      </p:sp>
      <p:sp>
        <p:nvSpPr>
          <p:cNvPr id="13" name="Circle: Hollow 12">
            <a:extLst>
              <a:ext uri="{FF2B5EF4-FFF2-40B4-BE49-F238E27FC236}">
                <a16:creationId xmlns:a16="http://schemas.microsoft.com/office/drawing/2014/main" id="{30893CF3-EEB6-4098-89BD-2CBDCD009993}"/>
              </a:ext>
            </a:extLst>
          </p:cNvPr>
          <p:cNvSpPr/>
          <p:nvPr/>
        </p:nvSpPr>
        <p:spPr>
          <a:xfrm>
            <a:off x="-741340" y="156549"/>
            <a:ext cx="7022761" cy="7022761"/>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2" name="Picture 1">
            <a:extLst>
              <a:ext uri="{FF2B5EF4-FFF2-40B4-BE49-F238E27FC236}">
                <a16:creationId xmlns:a16="http://schemas.microsoft.com/office/drawing/2014/main" id="{901A9587-D830-7034-9A3D-C715FACB4D27}"/>
              </a:ext>
            </a:extLst>
          </p:cNvPr>
          <p:cNvPicPr>
            <a:picLocks noChangeAspect="1"/>
          </p:cNvPicPr>
          <p:nvPr/>
        </p:nvPicPr>
        <p:blipFill>
          <a:blip r:embed="rId6"/>
          <a:srcRect/>
          <a:stretch/>
        </p:blipFill>
        <p:spPr>
          <a:xfrm>
            <a:off x="7523357" y="5576435"/>
            <a:ext cx="928736" cy="928736"/>
          </a:xfrm>
          <a:prstGeom prst="rect">
            <a:avLst/>
          </a:prstGeom>
        </p:spPr>
      </p:pic>
      <p:pic>
        <p:nvPicPr>
          <p:cNvPr id="3" name="Picture 2">
            <a:extLst>
              <a:ext uri="{FF2B5EF4-FFF2-40B4-BE49-F238E27FC236}">
                <a16:creationId xmlns:a16="http://schemas.microsoft.com/office/drawing/2014/main" id="{C33CEAC6-37D3-4325-21E7-70502CF34079}"/>
              </a:ext>
            </a:extLst>
          </p:cNvPr>
          <p:cNvPicPr>
            <a:picLocks noChangeAspect="1"/>
          </p:cNvPicPr>
          <p:nvPr/>
        </p:nvPicPr>
        <p:blipFill>
          <a:blip r:embed="rId7"/>
          <a:srcRect/>
          <a:stretch/>
        </p:blipFill>
        <p:spPr>
          <a:xfrm>
            <a:off x="10886220" y="5576436"/>
            <a:ext cx="928735" cy="928735"/>
          </a:xfrm>
          <a:prstGeom prst="rect">
            <a:avLst/>
          </a:prstGeom>
        </p:spPr>
      </p:pic>
      <p:pic>
        <p:nvPicPr>
          <p:cNvPr id="4" name="Picture 3" descr="A picture containing text, font, screenshot, graphics&#10;&#10;Description automatically generated">
            <a:extLst>
              <a:ext uri="{FF2B5EF4-FFF2-40B4-BE49-F238E27FC236}">
                <a16:creationId xmlns:a16="http://schemas.microsoft.com/office/drawing/2014/main" id="{B8CBEA34-1619-5301-B6F0-C995A461D35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48244"/>
          <a:stretch/>
        </p:blipFill>
        <p:spPr>
          <a:xfrm>
            <a:off x="5649276" y="5751939"/>
            <a:ext cx="1703982" cy="577728"/>
          </a:xfrm>
          <a:prstGeom prst="rect">
            <a:avLst/>
          </a:prstGeom>
        </p:spPr>
      </p:pic>
      <p:pic>
        <p:nvPicPr>
          <p:cNvPr id="5" name="Picture 4" descr="A picture containing text, font, screenshot, graphics&#10;&#10;Description automatically generated">
            <a:extLst>
              <a:ext uri="{FF2B5EF4-FFF2-40B4-BE49-F238E27FC236}">
                <a16:creationId xmlns:a16="http://schemas.microsoft.com/office/drawing/2014/main" id="{5B3986F6-475A-D43F-B59F-B034A663017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53982"/>
          <a:stretch/>
        </p:blipFill>
        <p:spPr>
          <a:xfrm>
            <a:off x="9012138" y="5783964"/>
            <a:ext cx="1703982" cy="513678"/>
          </a:xfrm>
          <a:prstGeom prst="rect">
            <a:avLst/>
          </a:prstGeom>
        </p:spPr>
      </p:pic>
    </p:spTree>
    <p:extLst>
      <p:ext uri="{BB962C8B-B14F-4D97-AF65-F5344CB8AC3E}">
        <p14:creationId xmlns:p14="http://schemas.microsoft.com/office/powerpoint/2010/main" val="1123715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indoor, toilet, white, seat&#10;&#10;Description automatically generated">
            <a:extLst>
              <a:ext uri="{FF2B5EF4-FFF2-40B4-BE49-F238E27FC236}">
                <a16:creationId xmlns:a16="http://schemas.microsoft.com/office/drawing/2014/main" id="{1529C9C7-A2C8-43E6-BE26-9F6D44B245E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06831" y="228483"/>
            <a:ext cx="7649267" cy="6317363"/>
          </a:xfrm>
          <a:prstGeom prst="rect">
            <a:avLst/>
          </a:prstGeom>
        </p:spPr>
      </p:pic>
      <p:sp>
        <p:nvSpPr>
          <p:cNvPr id="9" name="Circle: Hollow 8">
            <a:extLst>
              <a:ext uri="{FF2B5EF4-FFF2-40B4-BE49-F238E27FC236}">
                <a16:creationId xmlns:a16="http://schemas.microsoft.com/office/drawing/2014/main" id="{84EED0FA-BD86-448C-94CD-0BA9AF2CD3A4}"/>
              </a:ext>
            </a:extLst>
          </p:cNvPr>
          <p:cNvSpPr/>
          <p:nvPr/>
        </p:nvSpPr>
        <p:spPr>
          <a:xfrm>
            <a:off x="3987939" y="-1971000"/>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spcBef>
                <a:spcPts val="0"/>
              </a:spcBef>
              <a:spcAft>
                <a:spcPts val="1800"/>
              </a:spcAft>
            </a:pPr>
            <a:r>
              <a:rPr lang="en-US" sz="1800" dirty="0"/>
              <a:t>Quick access to high quality MRI, CT and PET scans for fast diagnosis:</a:t>
            </a:r>
          </a:p>
          <a:p>
            <a:pPr marL="285750" indent="-285750">
              <a:spcBef>
                <a:spcPts val="0"/>
              </a:spcBef>
              <a:spcAft>
                <a:spcPts val="1800"/>
              </a:spcAft>
              <a:buFont typeface="Arial" panose="020B0604020202020204" pitchFamily="34" charset="0"/>
              <a:buChar char="•"/>
            </a:pPr>
            <a:r>
              <a:rPr lang="en-US" sz="1800" dirty="0"/>
              <a:t>Choose the location and time</a:t>
            </a:r>
          </a:p>
          <a:p>
            <a:pPr marL="285750" indent="-285750">
              <a:spcBef>
                <a:spcPts val="0"/>
              </a:spcBef>
              <a:spcAft>
                <a:spcPts val="1800"/>
              </a:spcAft>
              <a:buFont typeface="Arial" panose="020B0604020202020204" pitchFamily="34" charset="0"/>
              <a:buChar char="•"/>
            </a:pPr>
            <a:r>
              <a:rPr lang="en-US" sz="1800" dirty="0"/>
              <a:t>You'll be looked after by our professional team</a:t>
            </a:r>
          </a:p>
          <a:p>
            <a:pPr marL="285750" indent="-285750">
              <a:spcBef>
                <a:spcPts val="0"/>
              </a:spcBef>
              <a:spcAft>
                <a:spcPts val="1800"/>
              </a:spcAft>
              <a:buFont typeface="Arial" panose="020B0604020202020204" pitchFamily="34" charset="0"/>
              <a:buChar char="•"/>
            </a:pPr>
            <a:r>
              <a:rPr lang="en-US" sz="1800" dirty="0"/>
              <a:t>MRI and CT scans are unlimited</a:t>
            </a:r>
          </a:p>
          <a:p>
            <a:pPr marL="285750" indent="-285750">
              <a:spcBef>
                <a:spcPts val="0"/>
              </a:spcBef>
              <a:spcAft>
                <a:spcPts val="1800"/>
              </a:spcAft>
              <a:buFont typeface="Arial" panose="020B0604020202020204" pitchFamily="34" charset="0"/>
              <a:buChar char="•"/>
            </a:pPr>
            <a:r>
              <a:rPr lang="en-US" sz="1800" dirty="0"/>
              <a:t>PET scans are limited to one per 12 month period</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p:txBody>
          <a:bodyPr/>
          <a:lstStyle/>
          <a:p>
            <a:r>
              <a:rPr lang="en-GB" sz="3600" dirty="0"/>
              <a:t>Scanning Service</a:t>
            </a:r>
          </a:p>
        </p:txBody>
      </p:sp>
      <p:sp>
        <p:nvSpPr>
          <p:cNvPr id="11" name="Circle: Hollow 10">
            <a:extLst>
              <a:ext uri="{FF2B5EF4-FFF2-40B4-BE49-F238E27FC236}">
                <a16:creationId xmlns:a16="http://schemas.microsoft.com/office/drawing/2014/main" id="{88AC6F5E-484B-40B8-8B55-17BF0FC7324C}"/>
              </a:ext>
            </a:extLst>
          </p:cNvPr>
          <p:cNvSpPr/>
          <p:nvPr/>
        </p:nvSpPr>
        <p:spPr>
          <a:xfrm>
            <a:off x="6306339" y="305565"/>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 name="Oval 11">
            <a:extLst>
              <a:ext uri="{FF2B5EF4-FFF2-40B4-BE49-F238E27FC236}">
                <a16:creationId xmlns:a16="http://schemas.microsoft.com/office/drawing/2014/main" id="{C8D14308-C42E-4C12-8A55-5C078E684166}"/>
              </a:ext>
            </a:extLst>
          </p:cNvPr>
          <p:cNvSpPr/>
          <p:nvPr/>
        </p:nvSpPr>
        <p:spPr>
          <a:xfrm>
            <a:off x="5460986" y="4412017"/>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D06DCFB-67C3-408B-8D70-C0BB59951DF7}"/>
              </a:ext>
            </a:extLst>
          </p:cNvPr>
          <p:cNvSpPr txBox="1"/>
          <p:nvPr/>
        </p:nvSpPr>
        <p:spPr>
          <a:xfrm>
            <a:off x="5557119" y="4834258"/>
            <a:ext cx="1822968" cy="954107"/>
          </a:xfrm>
          <a:prstGeom prst="rect">
            <a:avLst/>
          </a:prstGeom>
          <a:noFill/>
        </p:spPr>
        <p:txBody>
          <a:bodyPr wrap="square" rtlCol="0">
            <a:spAutoFit/>
          </a:bodyPr>
          <a:lstStyle/>
          <a:p>
            <a:pPr>
              <a:spcAft>
                <a:spcPts val="200"/>
              </a:spcAft>
            </a:pPr>
            <a:r>
              <a:rPr lang="en-GB" sz="1400" dirty="0">
                <a:solidFill>
                  <a:schemeClr val="bg1"/>
                </a:solidFill>
                <a:latin typeface="Co Text Light" panose="020B0303060202020204" pitchFamily="34" charset="0"/>
                <a:cs typeface="Co Text Light" panose="020B0303060202020204" pitchFamily="34" charset="0"/>
              </a:rPr>
              <a:t>Call the scanning helpline following a referral from your consultant</a:t>
            </a:r>
          </a:p>
        </p:txBody>
      </p:sp>
    </p:spTree>
    <p:extLst>
      <p:ext uri="{BB962C8B-B14F-4D97-AF65-F5344CB8AC3E}">
        <p14:creationId xmlns:p14="http://schemas.microsoft.com/office/powerpoint/2010/main" val="3664188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09215694-4A8C-4637-AA9E-BD3091121064}"/>
              </a:ext>
            </a:extLst>
          </p:cNvPr>
          <p:cNvSpPr/>
          <p:nvPr/>
        </p:nvSpPr>
        <p:spPr>
          <a:xfrm flipH="1">
            <a:off x="7091484" y="623015"/>
            <a:ext cx="5378055" cy="5378055"/>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ircle: Hollow 14">
            <a:extLst>
              <a:ext uri="{FF2B5EF4-FFF2-40B4-BE49-F238E27FC236}">
                <a16:creationId xmlns:a16="http://schemas.microsoft.com/office/drawing/2014/main" id="{F865555D-9E75-4B97-B953-5FF7086F63A4}"/>
              </a:ext>
            </a:extLst>
          </p:cNvPr>
          <p:cNvSpPr/>
          <p:nvPr/>
        </p:nvSpPr>
        <p:spPr>
          <a:xfrm>
            <a:off x="3987939" y="-2012835"/>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spcBef>
                <a:spcPts val="0"/>
              </a:spcBef>
              <a:spcAft>
                <a:spcPts val="1800"/>
              </a:spcAft>
            </a:pPr>
            <a:r>
              <a:rPr lang="en-US" sz="1800" dirty="0"/>
              <a:t>Unlimited 24/7 telephone access to qualified practising UK GPs: </a:t>
            </a:r>
          </a:p>
          <a:p>
            <a:pPr marL="285750" indent="-285750">
              <a:spcBef>
                <a:spcPts val="0"/>
              </a:spcBef>
              <a:spcAft>
                <a:spcPts val="1800"/>
              </a:spcAft>
              <a:buFont typeface="Arial" panose="020B0604020202020204" pitchFamily="34" charset="0"/>
              <a:buChar char="•"/>
            </a:pPr>
            <a:r>
              <a:rPr lang="en-US" sz="1800" dirty="0"/>
              <a:t>Call worldwide</a:t>
            </a:r>
          </a:p>
          <a:p>
            <a:pPr marL="285750" indent="-285750">
              <a:spcBef>
                <a:spcPts val="0"/>
              </a:spcBef>
              <a:spcAft>
                <a:spcPts val="1800"/>
              </a:spcAft>
              <a:buFont typeface="Arial" panose="020B0604020202020204" pitchFamily="34" charset="0"/>
              <a:buChar char="•"/>
            </a:pPr>
            <a:r>
              <a:rPr lang="en-US" sz="1800" dirty="0"/>
              <a:t>Webcam appointments available</a:t>
            </a:r>
          </a:p>
          <a:p>
            <a:pPr marL="285750" indent="-285750">
              <a:spcBef>
                <a:spcPts val="0"/>
              </a:spcBef>
              <a:spcAft>
                <a:spcPts val="1800"/>
              </a:spcAft>
              <a:buFont typeface="Arial" panose="020B0604020202020204" pitchFamily="34" charset="0"/>
              <a:buChar char="•"/>
            </a:pPr>
            <a:r>
              <a:rPr lang="en-US" sz="1800" dirty="0"/>
              <a:t>Arrange appointments and access health and wellbeing advice through the web app</a:t>
            </a:r>
          </a:p>
          <a:p>
            <a:pPr marL="285750" indent="-285750">
              <a:spcBef>
                <a:spcPts val="0"/>
              </a:spcBef>
              <a:spcAft>
                <a:spcPts val="1800"/>
              </a:spcAft>
              <a:buFont typeface="Arial" panose="020B0604020202020204" pitchFamily="34" charset="0"/>
              <a:buChar char="•"/>
            </a:pPr>
            <a:r>
              <a:rPr lang="en-US" sz="1800" dirty="0"/>
              <a:t>Have prescription medicines sent to your home, workplace or a nearby pharmacy</a:t>
            </a:r>
          </a:p>
          <a:p>
            <a:pPr marL="285750" indent="-285750">
              <a:spcBef>
                <a:spcPts val="0"/>
              </a:spcBef>
              <a:spcAft>
                <a:spcPts val="1800"/>
              </a:spcAft>
              <a:buFont typeface="Arial" panose="020B0604020202020204" pitchFamily="34" charset="0"/>
              <a:buChar char="•"/>
            </a:pPr>
            <a:endParaRPr lang="en-US" sz="1800" dirty="0"/>
          </a:p>
          <a:p>
            <a:pPr marL="285750" indent="-285750">
              <a:spcBef>
                <a:spcPts val="0"/>
              </a:spcBef>
              <a:spcAft>
                <a:spcPts val="1800"/>
              </a:spcAft>
              <a:buFont typeface="Arial" panose="020B0604020202020204" pitchFamily="34" charset="0"/>
              <a:buChar char="•"/>
            </a:pPr>
            <a:endParaRPr lang="en-US" sz="1800" dirty="0"/>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a:xfrm>
            <a:off x="723966" y="866331"/>
            <a:ext cx="4737020" cy="646331"/>
          </a:xfrm>
        </p:spPr>
        <p:txBody>
          <a:bodyPr/>
          <a:lstStyle/>
          <a:p>
            <a:pPr marL="0" indent="0">
              <a:buNone/>
            </a:pPr>
            <a:r>
              <a:rPr lang="en-GB" sz="3600" dirty="0">
                <a:solidFill>
                  <a:schemeClr val="accent6"/>
                </a:solidFill>
              </a:rPr>
              <a:t>DoctorLine</a:t>
            </a:r>
            <a:endParaRPr lang="en-GB" sz="2800" baseline="50000" dirty="0">
              <a:solidFill>
                <a:schemeClr val="accent6"/>
              </a:solidFill>
            </a:endParaRPr>
          </a:p>
        </p:txBody>
      </p:sp>
      <p:sp>
        <p:nvSpPr>
          <p:cNvPr id="17" name="Circle: Hollow 16">
            <a:extLst>
              <a:ext uri="{FF2B5EF4-FFF2-40B4-BE49-F238E27FC236}">
                <a16:creationId xmlns:a16="http://schemas.microsoft.com/office/drawing/2014/main" id="{F29F1982-7F53-4701-91BE-BC63DE78E747}"/>
              </a:ext>
            </a:extLst>
          </p:cNvPr>
          <p:cNvSpPr/>
          <p:nvPr/>
        </p:nvSpPr>
        <p:spPr>
          <a:xfrm>
            <a:off x="6306339" y="305565"/>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 name="Oval 17">
            <a:extLst>
              <a:ext uri="{FF2B5EF4-FFF2-40B4-BE49-F238E27FC236}">
                <a16:creationId xmlns:a16="http://schemas.microsoft.com/office/drawing/2014/main" id="{A41CF5EE-9BB7-42CC-92ED-2687DCEF9206}"/>
              </a:ext>
            </a:extLst>
          </p:cNvPr>
          <p:cNvSpPr/>
          <p:nvPr/>
        </p:nvSpPr>
        <p:spPr>
          <a:xfrm>
            <a:off x="5460986" y="4412017"/>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71A56E53-3D7B-43DD-892B-7A45C221817C}"/>
              </a:ext>
            </a:extLst>
          </p:cNvPr>
          <p:cNvSpPr txBox="1"/>
          <p:nvPr/>
        </p:nvSpPr>
        <p:spPr>
          <a:xfrm>
            <a:off x="5608254" y="4974490"/>
            <a:ext cx="1528431" cy="646331"/>
          </a:xfrm>
          <a:prstGeom prst="rect">
            <a:avLst/>
          </a:prstGeom>
          <a:noFill/>
        </p:spPr>
        <p:txBody>
          <a:bodyPr wrap="square" rtlCol="0">
            <a:spAutoFit/>
          </a:bodyPr>
          <a:lstStyle/>
          <a:p>
            <a:pPr>
              <a:spcAft>
                <a:spcPts val="200"/>
              </a:spcAft>
            </a:pPr>
            <a:r>
              <a:rPr lang="en-GB" dirty="0">
                <a:solidFill>
                  <a:schemeClr val="bg1"/>
                </a:solidFill>
                <a:latin typeface="Co Text Light" panose="020B0303060202020204" pitchFamily="34" charset="0"/>
                <a:cs typeface="Co Text Light" panose="020B0303060202020204" pitchFamily="34" charset="0"/>
              </a:rPr>
              <a:t>Available on all levels</a:t>
            </a:r>
          </a:p>
        </p:txBody>
      </p:sp>
    </p:spTree>
    <p:extLst>
      <p:ext uri="{BB962C8B-B14F-4D97-AF65-F5344CB8AC3E}">
        <p14:creationId xmlns:p14="http://schemas.microsoft.com/office/powerpoint/2010/main" val="4087393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exercising&#10;&#10;Description automatically generated">
            <a:extLst>
              <a:ext uri="{FF2B5EF4-FFF2-40B4-BE49-F238E27FC236}">
                <a16:creationId xmlns:a16="http://schemas.microsoft.com/office/drawing/2014/main" id="{E412DC43-3E8B-4143-B8A2-73C0D2326D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7754" y="934797"/>
            <a:ext cx="7271515" cy="4852946"/>
          </a:xfrm>
          <a:prstGeom prst="rect">
            <a:avLst/>
          </a:prstGeom>
        </p:spPr>
      </p:pic>
      <p:sp>
        <p:nvSpPr>
          <p:cNvPr id="14" name="Circle: Hollow 13">
            <a:extLst>
              <a:ext uri="{FF2B5EF4-FFF2-40B4-BE49-F238E27FC236}">
                <a16:creationId xmlns:a16="http://schemas.microsoft.com/office/drawing/2014/main" id="{56895297-4152-44DF-9C2E-5961914B1072}"/>
              </a:ext>
            </a:extLst>
          </p:cNvPr>
          <p:cNvSpPr/>
          <p:nvPr/>
        </p:nvSpPr>
        <p:spPr>
          <a:xfrm>
            <a:off x="4006311" y="-2038730"/>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marL="285750" indent="-285750">
              <a:spcBef>
                <a:spcPts val="0"/>
              </a:spcBef>
              <a:spcAft>
                <a:spcPts val="1800"/>
              </a:spcAft>
              <a:buFont typeface="Arial" panose="020B0604020202020204" pitchFamily="34" charset="0"/>
              <a:buChar char="•"/>
            </a:pPr>
            <a:r>
              <a:rPr lang="en-US" sz="1800" dirty="0"/>
              <a:t>Discounts at gyms and health clubs in your area, as well as online classes</a:t>
            </a:r>
          </a:p>
          <a:p>
            <a:pPr marL="285750" indent="-285750">
              <a:spcBef>
                <a:spcPts val="0"/>
              </a:spcBef>
              <a:spcAft>
                <a:spcPts val="1800"/>
              </a:spcAft>
              <a:buFont typeface="Arial" panose="020B0604020202020204" pitchFamily="34" charset="0"/>
              <a:buChar char="•"/>
            </a:pPr>
            <a:r>
              <a:rPr lang="en-US" sz="1800" dirty="0"/>
              <a:t>Current gym members may transfer their existing membership</a:t>
            </a:r>
          </a:p>
          <a:p>
            <a:pPr marL="285750" indent="-285750">
              <a:spcBef>
                <a:spcPts val="0"/>
              </a:spcBef>
              <a:spcAft>
                <a:spcPts val="1800"/>
              </a:spcAft>
              <a:buFont typeface="Arial" panose="020B0604020202020204" pitchFamily="34" charset="0"/>
              <a:buChar char="•"/>
            </a:pPr>
            <a:r>
              <a:rPr lang="en-US" sz="1800" dirty="0"/>
              <a:t>Offers are updated regularly </a:t>
            </a:r>
          </a:p>
          <a:p>
            <a:pPr marL="285750" indent="-285750">
              <a:spcBef>
                <a:spcPts val="0"/>
              </a:spcBef>
              <a:spcAft>
                <a:spcPts val="1800"/>
              </a:spcAft>
              <a:buFont typeface="Arial" panose="020B0604020202020204" pitchFamily="34" charset="0"/>
              <a:buChar char="•"/>
            </a:pPr>
            <a:r>
              <a:rPr lang="en-US" sz="1800" dirty="0"/>
              <a:t>Get fit and actively start improving your health!</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p:txBody>
          <a:bodyPr/>
          <a:lstStyle/>
          <a:p>
            <a:r>
              <a:rPr lang="en-GB" sz="3600" dirty="0"/>
              <a:t>Gym Discounts</a:t>
            </a:r>
          </a:p>
        </p:txBody>
      </p:sp>
      <p:sp>
        <p:nvSpPr>
          <p:cNvPr id="15" name="Circle: Hollow 14">
            <a:extLst>
              <a:ext uri="{FF2B5EF4-FFF2-40B4-BE49-F238E27FC236}">
                <a16:creationId xmlns:a16="http://schemas.microsoft.com/office/drawing/2014/main" id="{2D7E16B7-A7BE-4368-A479-AEBF7C786CDD}"/>
              </a:ext>
            </a:extLst>
          </p:cNvPr>
          <p:cNvSpPr/>
          <p:nvPr/>
        </p:nvSpPr>
        <p:spPr>
          <a:xfrm>
            <a:off x="6324711" y="279670"/>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Oval 16">
            <a:extLst>
              <a:ext uri="{FF2B5EF4-FFF2-40B4-BE49-F238E27FC236}">
                <a16:creationId xmlns:a16="http://schemas.microsoft.com/office/drawing/2014/main" id="{24794AD5-D27F-4CF8-8796-3A8FDEB3BDC0}"/>
              </a:ext>
            </a:extLst>
          </p:cNvPr>
          <p:cNvSpPr/>
          <p:nvPr/>
        </p:nvSpPr>
        <p:spPr>
          <a:xfrm>
            <a:off x="5460986" y="4412017"/>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7030A00-5E83-49DD-AC35-FD35F5F2D103}"/>
              </a:ext>
            </a:extLst>
          </p:cNvPr>
          <p:cNvSpPr txBox="1"/>
          <p:nvPr/>
        </p:nvSpPr>
        <p:spPr>
          <a:xfrm>
            <a:off x="5608254" y="4974490"/>
            <a:ext cx="1528431" cy="646331"/>
          </a:xfrm>
          <a:prstGeom prst="rect">
            <a:avLst/>
          </a:prstGeom>
          <a:noFill/>
        </p:spPr>
        <p:txBody>
          <a:bodyPr wrap="square" rtlCol="0">
            <a:spAutoFit/>
          </a:bodyPr>
          <a:lstStyle/>
          <a:p>
            <a:pPr>
              <a:spcAft>
                <a:spcPts val="200"/>
              </a:spcAft>
            </a:pPr>
            <a:r>
              <a:rPr lang="en-GB" dirty="0">
                <a:solidFill>
                  <a:schemeClr val="bg1"/>
                </a:solidFill>
                <a:latin typeface="Co Text Light" panose="020B0303060202020204" pitchFamily="34" charset="0"/>
                <a:cs typeface="Co Text Light" panose="020B0303060202020204" pitchFamily="34" charset="0"/>
              </a:rPr>
              <a:t>Available on all levels</a:t>
            </a:r>
          </a:p>
        </p:txBody>
      </p:sp>
    </p:spTree>
    <p:extLst>
      <p:ext uri="{BB962C8B-B14F-4D97-AF65-F5344CB8AC3E}">
        <p14:creationId xmlns:p14="http://schemas.microsoft.com/office/powerpoint/2010/main" val="1360069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256EB8D-6FFC-4BD8-BEF0-D04657C34D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4801" y="1855382"/>
            <a:ext cx="7203212" cy="4807361"/>
          </a:xfrm>
          <a:prstGeom prst="rect">
            <a:avLst/>
          </a:prstGeom>
        </p:spPr>
      </p:pic>
      <p:grpSp>
        <p:nvGrpSpPr>
          <p:cNvPr id="4" name="Group 3">
            <a:extLst>
              <a:ext uri="{FF2B5EF4-FFF2-40B4-BE49-F238E27FC236}">
                <a16:creationId xmlns:a16="http://schemas.microsoft.com/office/drawing/2014/main" id="{2A49F1D5-8634-4C6A-AC92-29083C18B9BA}"/>
              </a:ext>
            </a:extLst>
          </p:cNvPr>
          <p:cNvGrpSpPr/>
          <p:nvPr/>
        </p:nvGrpSpPr>
        <p:grpSpPr>
          <a:xfrm>
            <a:off x="-2743201" y="-1146628"/>
            <a:ext cx="10800000" cy="10800000"/>
            <a:chOff x="-2743201" y="-1146628"/>
            <a:chExt cx="10800000" cy="10800000"/>
          </a:xfrm>
        </p:grpSpPr>
        <p:sp>
          <p:nvSpPr>
            <p:cNvPr id="13" name="Circle: Hollow 12">
              <a:extLst>
                <a:ext uri="{FF2B5EF4-FFF2-40B4-BE49-F238E27FC236}">
                  <a16:creationId xmlns:a16="http://schemas.microsoft.com/office/drawing/2014/main" id="{4972FC35-62F9-453F-8CF9-D765A4FFF888}"/>
                </a:ext>
              </a:extLst>
            </p:cNvPr>
            <p:cNvSpPr/>
            <p:nvPr/>
          </p:nvSpPr>
          <p:spPr>
            <a:xfrm>
              <a:off x="-2743201" y="-1146628"/>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Circle: Hollow 15">
              <a:extLst>
                <a:ext uri="{FF2B5EF4-FFF2-40B4-BE49-F238E27FC236}">
                  <a16:creationId xmlns:a16="http://schemas.microsoft.com/office/drawing/2014/main" id="{2BA87FE2-3081-44A0-BED4-781DEBE736A1}"/>
                </a:ext>
              </a:extLst>
            </p:cNvPr>
            <p:cNvSpPr/>
            <p:nvPr/>
          </p:nvSpPr>
          <p:spPr>
            <a:xfrm>
              <a:off x="-424801" y="1171772"/>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spcBef>
                <a:spcPts val="0"/>
              </a:spcBef>
              <a:spcAft>
                <a:spcPts val="1800"/>
              </a:spcAft>
            </a:pPr>
            <a:r>
              <a:rPr lang="en-US" sz="1800" dirty="0"/>
              <a:t>Cash payouts to help you and your family if the worst should happen. </a:t>
            </a:r>
          </a:p>
          <a:p>
            <a:pPr marL="285750" indent="-285750">
              <a:spcBef>
                <a:spcPts val="0"/>
              </a:spcBef>
              <a:spcAft>
                <a:spcPts val="1800"/>
              </a:spcAft>
              <a:buFont typeface="Arial" panose="020B0604020202020204" pitchFamily="34" charset="0"/>
              <a:buChar char="•"/>
            </a:pPr>
            <a:r>
              <a:rPr lang="en-US" sz="1800" dirty="0"/>
              <a:t>Accidental bodily injury that causes your death within 24 months of the time of your accident</a:t>
            </a:r>
          </a:p>
          <a:p>
            <a:pPr marL="285750" indent="-285750">
              <a:spcBef>
                <a:spcPts val="0"/>
              </a:spcBef>
              <a:spcAft>
                <a:spcPts val="1800"/>
              </a:spcAft>
              <a:buFont typeface="Arial" panose="020B0604020202020204" pitchFamily="34" charset="0"/>
              <a:buChar char="•"/>
            </a:pPr>
            <a:r>
              <a:rPr lang="en-US" sz="1800" dirty="0"/>
              <a:t>Accidental bodily injury that causes your permanent disability within 24 months of the time of your accident</a:t>
            </a:r>
          </a:p>
          <a:p>
            <a:pPr>
              <a:spcBef>
                <a:spcPts val="0"/>
              </a:spcBef>
              <a:spcAft>
                <a:spcPts val="1800"/>
              </a:spcAft>
            </a:pPr>
            <a:endParaRPr lang="en-US" sz="1800" dirty="0"/>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p:txBody>
          <a:bodyPr/>
          <a:lstStyle/>
          <a:p>
            <a:r>
              <a:rPr lang="en-GB" sz="3600" dirty="0"/>
              <a:t>Personal Accident</a:t>
            </a:r>
          </a:p>
        </p:txBody>
      </p:sp>
      <p:sp>
        <p:nvSpPr>
          <p:cNvPr id="6" name="Oval 5">
            <a:extLst>
              <a:ext uri="{FF2B5EF4-FFF2-40B4-BE49-F238E27FC236}">
                <a16:creationId xmlns:a16="http://schemas.microsoft.com/office/drawing/2014/main" id="{ADCF4325-2B11-4EF9-9690-7A551CA4979B}"/>
              </a:ext>
            </a:extLst>
          </p:cNvPr>
          <p:cNvSpPr/>
          <p:nvPr/>
        </p:nvSpPr>
        <p:spPr>
          <a:xfrm>
            <a:off x="3985653" y="574483"/>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52D6149C-B855-4938-A2CD-D451580210A0}"/>
              </a:ext>
            </a:extLst>
          </p:cNvPr>
          <p:cNvSpPr txBox="1"/>
          <p:nvPr/>
        </p:nvSpPr>
        <p:spPr>
          <a:xfrm>
            <a:off x="4155169" y="978135"/>
            <a:ext cx="1528431" cy="1015663"/>
          </a:xfrm>
          <a:prstGeom prst="rect">
            <a:avLst/>
          </a:prstGeom>
          <a:noFill/>
        </p:spPr>
        <p:txBody>
          <a:bodyPr wrap="square" rtlCol="0">
            <a:spAutoFit/>
          </a:bodyPr>
          <a:lstStyle/>
          <a:p>
            <a:pPr>
              <a:spcAft>
                <a:spcPts val="200"/>
              </a:spcAft>
            </a:pPr>
            <a:r>
              <a:rPr lang="en-GB" sz="2000" dirty="0">
                <a:solidFill>
                  <a:schemeClr val="bg1"/>
                </a:solidFill>
                <a:latin typeface="Co Text Light" panose="020B0303060202020204" pitchFamily="34" charset="0"/>
                <a:cs typeface="Co Text Light" panose="020B0303060202020204" pitchFamily="34" charset="0"/>
              </a:rPr>
              <a:t>Receive a cash </a:t>
            </a:r>
            <a:r>
              <a:rPr lang="en-GB" sz="2000" dirty="0" err="1">
                <a:solidFill>
                  <a:schemeClr val="bg1"/>
                </a:solidFill>
                <a:latin typeface="Co Text Light" panose="020B0303060202020204" pitchFamily="34" charset="0"/>
                <a:cs typeface="Co Text Light" panose="020B0303060202020204" pitchFamily="34" charset="0"/>
              </a:rPr>
              <a:t>payout</a:t>
            </a:r>
            <a:endParaRPr lang="en-GB" sz="2000" dirty="0">
              <a:solidFill>
                <a:schemeClr val="bg1"/>
              </a:solidFill>
              <a:latin typeface="Co Text Light" panose="020B0303060202020204" pitchFamily="34" charset="0"/>
              <a:cs typeface="Co Text Light" panose="020B0303060202020204" pitchFamily="34" charset="0"/>
            </a:endParaRPr>
          </a:p>
        </p:txBody>
      </p:sp>
    </p:spTree>
    <p:extLst>
      <p:ext uri="{BB962C8B-B14F-4D97-AF65-F5344CB8AC3E}">
        <p14:creationId xmlns:p14="http://schemas.microsoft.com/office/powerpoint/2010/main" val="3489583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curtain, person&#10;&#10;Description automatically generated">
            <a:extLst>
              <a:ext uri="{FF2B5EF4-FFF2-40B4-BE49-F238E27FC236}">
                <a16:creationId xmlns:a16="http://schemas.microsoft.com/office/drawing/2014/main" id="{04A90BA2-113B-4F07-B3F8-16E9E2F75B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8739" y="580587"/>
            <a:ext cx="7866197" cy="5244131"/>
          </a:xfrm>
          <a:prstGeom prst="rect">
            <a:avLst/>
          </a:prstGeom>
        </p:spPr>
      </p:pic>
      <p:grpSp>
        <p:nvGrpSpPr>
          <p:cNvPr id="14" name="Group 13">
            <a:extLst>
              <a:ext uri="{FF2B5EF4-FFF2-40B4-BE49-F238E27FC236}">
                <a16:creationId xmlns:a16="http://schemas.microsoft.com/office/drawing/2014/main" id="{7261E90E-57E2-4304-9D6E-BC423FF72B65}"/>
              </a:ext>
            </a:extLst>
          </p:cNvPr>
          <p:cNvGrpSpPr/>
          <p:nvPr/>
        </p:nvGrpSpPr>
        <p:grpSpPr>
          <a:xfrm>
            <a:off x="-2847802" y="-2796662"/>
            <a:ext cx="11978762" cy="11978762"/>
            <a:chOff x="-2847802" y="-2796662"/>
            <a:chExt cx="11978762" cy="11978762"/>
          </a:xfrm>
        </p:grpSpPr>
        <p:sp>
          <p:nvSpPr>
            <p:cNvPr id="15" name="Circle: Hollow 14">
              <a:extLst>
                <a:ext uri="{FF2B5EF4-FFF2-40B4-BE49-F238E27FC236}">
                  <a16:creationId xmlns:a16="http://schemas.microsoft.com/office/drawing/2014/main" id="{ED2B3C08-A29F-49DD-996E-9A847CC70D8E}"/>
                </a:ext>
              </a:extLst>
            </p:cNvPr>
            <p:cNvSpPr/>
            <p:nvPr/>
          </p:nvSpPr>
          <p:spPr>
            <a:xfrm>
              <a:off x="498085" y="580588"/>
              <a:ext cx="5232551" cy="5232551"/>
            </a:xfrm>
            <a:prstGeom prst="donut">
              <a:avLst>
                <a:gd name="adj" fmla="val 12274"/>
              </a:avLst>
            </a:prstGeom>
            <a:solidFill>
              <a:srgbClr val="89C7C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Circle: Hollow 16">
              <a:extLst>
                <a:ext uri="{FF2B5EF4-FFF2-40B4-BE49-F238E27FC236}">
                  <a16:creationId xmlns:a16="http://schemas.microsoft.com/office/drawing/2014/main" id="{0661507E-C595-4FCB-936D-4B6552B370CE}"/>
                </a:ext>
              </a:extLst>
            </p:cNvPr>
            <p:cNvSpPr/>
            <p:nvPr/>
          </p:nvSpPr>
          <p:spPr>
            <a:xfrm>
              <a:off x="-2847802" y="-2796662"/>
              <a:ext cx="11978762" cy="11978762"/>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 name="Oval 17">
              <a:extLst>
                <a:ext uri="{FF2B5EF4-FFF2-40B4-BE49-F238E27FC236}">
                  <a16:creationId xmlns:a16="http://schemas.microsoft.com/office/drawing/2014/main" id="{2EF0F127-4FD5-4B4B-8946-910BA833B969}"/>
                </a:ext>
              </a:extLst>
            </p:cNvPr>
            <p:cNvSpPr/>
            <p:nvPr/>
          </p:nvSpPr>
          <p:spPr>
            <a:xfrm>
              <a:off x="4398627" y="4763167"/>
              <a:ext cx="1822968" cy="18229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a:xfrm>
            <a:off x="6778410" y="1295783"/>
            <a:ext cx="5232551" cy="4125912"/>
          </a:xfrm>
        </p:spPr>
        <p:txBody>
          <a:bodyPr vert="horz" lIns="91440" tIns="45720" rIns="91440" bIns="45720" rtlCol="0">
            <a:noAutofit/>
          </a:bodyPr>
          <a:lstStyle/>
          <a:p>
            <a:pPr>
              <a:spcBef>
                <a:spcPts val="0"/>
              </a:spcBef>
              <a:spcAft>
                <a:spcPts val="1800"/>
              </a:spcAft>
            </a:pPr>
            <a:r>
              <a:rPr lang="en-US" sz="1600" dirty="0"/>
              <a:t>You can claim for your kids up to their 22</a:t>
            </a:r>
            <a:r>
              <a:rPr lang="en-US" sz="1600" baseline="30000" dirty="0"/>
              <a:t>nd</a:t>
            </a:r>
            <a:r>
              <a:rPr lang="en-US" sz="1600" dirty="0"/>
              <a:t> Birthday.</a:t>
            </a:r>
          </a:p>
          <a:p>
            <a:pPr>
              <a:spcBef>
                <a:spcPts val="0"/>
              </a:spcBef>
              <a:spcAft>
                <a:spcPts val="1800"/>
              </a:spcAft>
            </a:pPr>
            <a:r>
              <a:rPr lang="en-US" sz="1600" dirty="0"/>
              <a:t>These benefit limits are shared between all your dependent children:</a:t>
            </a:r>
          </a:p>
          <a:p>
            <a:pPr marL="285750" indent="-285750">
              <a:spcBef>
                <a:spcPts val="0"/>
              </a:spcBef>
              <a:spcAft>
                <a:spcPts val="1800"/>
              </a:spcAft>
              <a:buFont typeface="Arial" panose="020B0604020202020204" pitchFamily="34" charset="0"/>
              <a:buChar char="•"/>
            </a:pPr>
            <a:r>
              <a:rPr lang="en-US" sz="1600" dirty="0"/>
              <a:t>Optical</a:t>
            </a:r>
          </a:p>
          <a:p>
            <a:pPr marL="285750" indent="-285750">
              <a:spcBef>
                <a:spcPts val="0"/>
              </a:spcBef>
              <a:spcAft>
                <a:spcPts val="1800"/>
              </a:spcAft>
              <a:buFont typeface="Arial" panose="020B0604020202020204" pitchFamily="34" charset="0"/>
              <a:buChar char="•"/>
            </a:pPr>
            <a:r>
              <a:rPr lang="en-US" sz="1600" dirty="0"/>
              <a:t>Dental</a:t>
            </a:r>
          </a:p>
          <a:p>
            <a:pPr marL="285750" indent="-285750">
              <a:spcBef>
                <a:spcPts val="0"/>
              </a:spcBef>
              <a:spcAft>
                <a:spcPts val="1800"/>
              </a:spcAft>
              <a:buFont typeface="Arial" panose="020B0604020202020204" pitchFamily="34" charset="0"/>
              <a:buChar char="•"/>
            </a:pPr>
            <a:r>
              <a:rPr lang="en-US" sz="1600" dirty="0"/>
              <a:t>Dental Accident</a:t>
            </a:r>
          </a:p>
          <a:p>
            <a:pPr marL="285750" indent="-285750">
              <a:spcBef>
                <a:spcPts val="0"/>
              </a:spcBef>
              <a:spcAft>
                <a:spcPts val="1800"/>
              </a:spcAft>
              <a:buFont typeface="Arial" panose="020B0604020202020204" pitchFamily="34" charset="0"/>
              <a:buChar char="•"/>
            </a:pPr>
            <a:r>
              <a:rPr lang="en-US" sz="1600" dirty="0"/>
              <a:t>Specialist Consultation and Diagnostics</a:t>
            </a:r>
          </a:p>
          <a:p>
            <a:pPr marL="285750" indent="-285750">
              <a:spcBef>
                <a:spcPts val="0"/>
              </a:spcBef>
              <a:spcAft>
                <a:spcPts val="1800"/>
              </a:spcAft>
              <a:buFont typeface="Arial" panose="020B0604020202020204" pitchFamily="34" charset="0"/>
              <a:buChar char="•"/>
            </a:pPr>
            <a:r>
              <a:rPr lang="en-US" sz="1600" dirty="0"/>
              <a:t>Therapy Treatments</a:t>
            </a:r>
          </a:p>
          <a:p>
            <a:pPr>
              <a:spcBef>
                <a:spcPts val="0"/>
              </a:spcBef>
              <a:spcAft>
                <a:spcPts val="1800"/>
              </a:spcAft>
            </a:pPr>
            <a:r>
              <a:rPr lang="en-US" sz="1600" dirty="0"/>
              <a:t>Cash payout for each child:</a:t>
            </a:r>
          </a:p>
          <a:p>
            <a:pPr marL="285750" indent="-285750">
              <a:spcBef>
                <a:spcPts val="0"/>
              </a:spcBef>
              <a:spcAft>
                <a:spcPts val="1800"/>
              </a:spcAft>
              <a:buFont typeface="Arial" panose="020B0604020202020204" pitchFamily="34" charset="0"/>
              <a:buChar char="•"/>
            </a:pPr>
            <a:r>
              <a:rPr lang="en-US" sz="1600" dirty="0"/>
              <a:t>In-patient - per night, up to 20 nights per year</a:t>
            </a:r>
          </a:p>
          <a:p>
            <a:pPr marL="285750" indent="-285750">
              <a:spcBef>
                <a:spcPts val="0"/>
              </a:spcBef>
              <a:spcAft>
                <a:spcPts val="1800"/>
              </a:spcAft>
              <a:buFont typeface="Arial" panose="020B0604020202020204" pitchFamily="34" charset="0"/>
              <a:buChar char="•"/>
            </a:pPr>
            <a:r>
              <a:rPr lang="en-US" sz="1600" dirty="0"/>
              <a:t>Day Surgery - per day, up to 10 days per year</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a:xfrm>
            <a:off x="6778411" y="209422"/>
            <a:ext cx="4737020" cy="1015663"/>
          </a:xfrm>
        </p:spPr>
        <p:txBody>
          <a:bodyPr/>
          <a:lstStyle/>
          <a:p>
            <a:r>
              <a:rPr lang="en-GB" sz="3600" dirty="0"/>
              <a:t>Kids cover</a:t>
            </a:r>
          </a:p>
        </p:txBody>
      </p:sp>
      <p:sp>
        <p:nvSpPr>
          <p:cNvPr id="7" name="TextBox 6">
            <a:extLst>
              <a:ext uri="{FF2B5EF4-FFF2-40B4-BE49-F238E27FC236}">
                <a16:creationId xmlns:a16="http://schemas.microsoft.com/office/drawing/2014/main" id="{7D06DCFB-67C3-408B-8D70-C0BB59951DF7}"/>
              </a:ext>
            </a:extLst>
          </p:cNvPr>
          <p:cNvSpPr txBox="1"/>
          <p:nvPr/>
        </p:nvSpPr>
        <p:spPr>
          <a:xfrm>
            <a:off x="4567569" y="5259152"/>
            <a:ext cx="1528431" cy="830997"/>
          </a:xfrm>
          <a:prstGeom prst="rect">
            <a:avLst/>
          </a:prstGeom>
          <a:noFill/>
        </p:spPr>
        <p:txBody>
          <a:bodyPr wrap="square" rtlCol="0">
            <a:spAutoFit/>
          </a:bodyPr>
          <a:lstStyle/>
          <a:p>
            <a:pPr>
              <a:spcAft>
                <a:spcPts val="200"/>
              </a:spcAft>
            </a:pPr>
            <a:r>
              <a:rPr lang="en-GB" sz="1600" dirty="0">
                <a:solidFill>
                  <a:schemeClr val="bg1"/>
                </a:solidFill>
                <a:latin typeface="Co Text Light" panose="020B0303060202020204" pitchFamily="34" charset="0"/>
                <a:cs typeface="Co Text Light" panose="020B0303060202020204" pitchFamily="34" charset="0"/>
              </a:rPr>
              <a:t>Available, up to set limits, on all levels</a:t>
            </a:r>
          </a:p>
        </p:txBody>
      </p:sp>
    </p:spTree>
    <p:extLst>
      <p:ext uri="{BB962C8B-B14F-4D97-AF65-F5344CB8AC3E}">
        <p14:creationId xmlns:p14="http://schemas.microsoft.com/office/powerpoint/2010/main" val="1231043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A2ACD353-371A-4734-8751-F756C71D45D1}"/>
              </a:ext>
            </a:extLst>
          </p:cNvPr>
          <p:cNvSpPr/>
          <p:nvPr/>
        </p:nvSpPr>
        <p:spPr>
          <a:xfrm>
            <a:off x="-194338" y="856920"/>
            <a:ext cx="6185642" cy="6185642"/>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8128C0C-8CCA-5B41-823A-F5D9CD82469C}"/>
              </a:ext>
            </a:extLst>
          </p:cNvPr>
          <p:cNvSpPr/>
          <p:nvPr/>
        </p:nvSpPr>
        <p:spPr>
          <a:xfrm flipH="1">
            <a:off x="-194338" y="856920"/>
            <a:ext cx="6185642" cy="6185642"/>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ughnut 10">
            <a:extLst>
              <a:ext uri="{FF2B5EF4-FFF2-40B4-BE49-F238E27FC236}">
                <a16:creationId xmlns:a16="http://schemas.microsoft.com/office/drawing/2014/main" id="{B00AC030-2E43-434C-826D-6642AE951E91}"/>
              </a:ext>
            </a:extLst>
          </p:cNvPr>
          <p:cNvSpPr/>
          <p:nvPr/>
        </p:nvSpPr>
        <p:spPr>
          <a:xfrm flipH="1">
            <a:off x="-194338" y="856920"/>
            <a:ext cx="6185642" cy="6185642"/>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itle 3">
            <a:extLst>
              <a:ext uri="{FF2B5EF4-FFF2-40B4-BE49-F238E27FC236}">
                <a16:creationId xmlns:a16="http://schemas.microsoft.com/office/drawing/2014/main" id="{7E473EB8-9603-4227-9E19-8DBC1872BA2D}"/>
              </a:ext>
            </a:extLst>
          </p:cNvPr>
          <p:cNvSpPr txBox="1">
            <a:spLocks/>
          </p:cNvSpPr>
          <p:nvPr/>
        </p:nvSpPr>
        <p:spPr>
          <a:xfrm>
            <a:off x="6778411" y="685043"/>
            <a:ext cx="4737020" cy="1015663"/>
          </a:xfrm>
          <a:prstGeom prst="rect">
            <a:avLst/>
          </a:prstGeom>
        </p:spPr>
        <p:txBody>
          <a:bodyPr/>
          <a:lstStyle>
            <a:lvl1pPr algn="l" defTabSz="914400" rtl="0" eaLnBrk="1" latinLnBrk="0" hangingPunct="1">
              <a:lnSpc>
                <a:spcPct val="100000"/>
              </a:lnSpc>
              <a:spcBef>
                <a:spcPct val="0"/>
              </a:spcBef>
              <a:buNone/>
              <a:defRPr sz="4400" kern="1200">
                <a:solidFill>
                  <a:srgbClr val="5B686E"/>
                </a:solidFill>
                <a:latin typeface="+mj-lt"/>
                <a:ea typeface="+mj-ea"/>
                <a:cs typeface="+mj-cs"/>
              </a:defRPr>
            </a:lvl1pPr>
          </a:lstStyle>
          <a:p>
            <a:r>
              <a:rPr lang="en-GB" sz="3000" dirty="0"/>
              <a:t>Westfield Flex</a:t>
            </a:r>
            <a:br>
              <a:rPr lang="en-GB" sz="3000" dirty="0"/>
            </a:br>
            <a:r>
              <a:rPr lang="en-GB" sz="3000" dirty="0"/>
              <a:t>Health Cash Plan</a:t>
            </a:r>
          </a:p>
        </p:txBody>
      </p:sp>
      <p:sp>
        <p:nvSpPr>
          <p:cNvPr id="9" name="Text Placeholder 3">
            <a:extLst>
              <a:ext uri="{FF2B5EF4-FFF2-40B4-BE49-F238E27FC236}">
                <a16:creationId xmlns:a16="http://schemas.microsoft.com/office/drawing/2014/main" id="{33599ED7-A4D9-4491-9D06-79F2B6635787}"/>
              </a:ext>
            </a:extLst>
          </p:cNvPr>
          <p:cNvSpPr txBox="1">
            <a:spLocks/>
          </p:cNvSpPr>
          <p:nvPr/>
        </p:nvSpPr>
        <p:spPr>
          <a:xfrm>
            <a:off x="6778411" y="1826436"/>
            <a:ext cx="4732338" cy="4508792"/>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400" kern="1200">
                <a:solidFill>
                  <a:srgbClr val="5B686E"/>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0"/>
              </a:spcBef>
              <a:spcAft>
                <a:spcPts val="1200"/>
              </a:spcAft>
              <a:buClr>
                <a:schemeClr val="tx2"/>
              </a:buClr>
            </a:pPr>
            <a:r>
              <a:rPr lang="en-GB" sz="1800" dirty="0"/>
              <a:t>Money back towards your everyday healthcare bills</a:t>
            </a:r>
          </a:p>
          <a:p>
            <a:pPr marL="457200" indent="-457200">
              <a:lnSpc>
                <a:spcPct val="120000"/>
              </a:lnSpc>
              <a:spcBef>
                <a:spcPts val="0"/>
              </a:spcBef>
              <a:spcAft>
                <a:spcPts val="1200"/>
              </a:spcAft>
              <a:buClr>
                <a:schemeClr val="tx2"/>
              </a:buClr>
            </a:pPr>
            <a:r>
              <a:rPr lang="en-US" sz="1800" dirty="0"/>
              <a:t>Five levels of cover to choose from</a:t>
            </a:r>
          </a:p>
          <a:p>
            <a:pPr marL="457200" indent="-457200">
              <a:lnSpc>
                <a:spcPct val="120000"/>
              </a:lnSpc>
              <a:spcBef>
                <a:spcPts val="0"/>
              </a:spcBef>
              <a:spcAft>
                <a:spcPts val="1200"/>
              </a:spcAft>
              <a:buClr>
                <a:schemeClr val="tx2"/>
              </a:buClr>
            </a:pPr>
            <a:r>
              <a:rPr lang="en-US" sz="1800" dirty="0"/>
              <a:t>100% reimbursement, up to set limits</a:t>
            </a:r>
          </a:p>
          <a:p>
            <a:pPr marL="457200" indent="-457200">
              <a:lnSpc>
                <a:spcPct val="120000"/>
              </a:lnSpc>
              <a:spcBef>
                <a:spcPts val="0"/>
              </a:spcBef>
              <a:spcAft>
                <a:spcPts val="1200"/>
              </a:spcAft>
              <a:buClr>
                <a:schemeClr val="tx2"/>
              </a:buClr>
            </a:pPr>
            <a:r>
              <a:rPr lang="en-GB" sz="1800" dirty="0"/>
              <a:t>Health &amp; wellbeing services</a:t>
            </a:r>
            <a:endParaRPr lang="en-US" sz="1800" dirty="0"/>
          </a:p>
          <a:p>
            <a:pPr marL="457200" indent="-457200">
              <a:lnSpc>
                <a:spcPct val="120000"/>
              </a:lnSpc>
              <a:spcBef>
                <a:spcPts val="0"/>
              </a:spcBef>
              <a:spcAft>
                <a:spcPts val="1200"/>
              </a:spcAft>
              <a:buClr>
                <a:schemeClr val="tx2"/>
              </a:buClr>
            </a:pPr>
            <a:r>
              <a:rPr lang="en-US" sz="1800" dirty="0"/>
              <a:t>Voluntary upgrades and partner cover available</a:t>
            </a:r>
          </a:p>
        </p:txBody>
      </p:sp>
    </p:spTree>
    <p:extLst>
      <p:ext uri="{BB962C8B-B14F-4D97-AF65-F5344CB8AC3E}">
        <p14:creationId xmlns:p14="http://schemas.microsoft.com/office/powerpoint/2010/main" val="3342922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itting at a table using a computer&#10;&#10;Description automatically generated with medium confidence">
            <a:extLst>
              <a:ext uri="{FF2B5EF4-FFF2-40B4-BE49-F238E27FC236}">
                <a16:creationId xmlns:a16="http://schemas.microsoft.com/office/drawing/2014/main" id="{BC2168FE-5AC6-4DD2-8573-FD7BEDF6CEF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89731" y="351152"/>
            <a:ext cx="6162774" cy="6163342"/>
          </a:xfrm>
          <a:prstGeom prst="ellipse">
            <a:avLst/>
          </a:prstGeom>
        </p:spPr>
      </p:pic>
      <p:sp>
        <p:nvSpPr>
          <p:cNvPr id="9" name="Doughnut 9">
            <a:extLst>
              <a:ext uri="{FF2B5EF4-FFF2-40B4-BE49-F238E27FC236}">
                <a16:creationId xmlns:a16="http://schemas.microsoft.com/office/drawing/2014/main" id="{35F74124-7C9B-4A50-ACD6-A42CC733B315}"/>
              </a:ext>
            </a:extLst>
          </p:cNvPr>
          <p:cNvSpPr/>
          <p:nvPr/>
        </p:nvSpPr>
        <p:spPr>
          <a:xfrm>
            <a:off x="6289518" y="351223"/>
            <a:ext cx="6163200" cy="6163200"/>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02A5A528-DC24-464B-B06C-437AB783F7AE}"/>
              </a:ext>
            </a:extLst>
          </p:cNvPr>
          <p:cNvSpPr txBox="1"/>
          <p:nvPr/>
        </p:nvSpPr>
        <p:spPr>
          <a:xfrm>
            <a:off x="723965" y="836534"/>
            <a:ext cx="4440025" cy="553998"/>
          </a:xfrm>
          <a:prstGeom prst="rect">
            <a:avLst/>
          </a:prstGeom>
          <a:noFill/>
        </p:spPr>
        <p:txBody>
          <a:bodyPr wrap="square" rtlCol="0">
            <a:spAutoFit/>
          </a:bodyPr>
          <a:lstStyle/>
          <a:p>
            <a:r>
              <a:rPr lang="en-US" sz="3000" dirty="0">
                <a:solidFill>
                  <a:srgbClr val="5B686E"/>
                </a:solidFill>
                <a:latin typeface="Co Text Light" panose="020B0303060202020204" pitchFamily="34" charset="0"/>
                <a:cs typeface="Co Text Light" panose="020B0303060202020204" pitchFamily="34" charset="0"/>
              </a:rPr>
              <a:t>My Westfield</a:t>
            </a:r>
          </a:p>
        </p:txBody>
      </p:sp>
      <p:sp>
        <p:nvSpPr>
          <p:cNvPr id="13" name="TextBox 12">
            <a:extLst>
              <a:ext uri="{FF2B5EF4-FFF2-40B4-BE49-F238E27FC236}">
                <a16:creationId xmlns:a16="http://schemas.microsoft.com/office/drawing/2014/main" id="{4ADB23DC-C4C2-4FCB-B6F3-E9269D238C2C}"/>
              </a:ext>
            </a:extLst>
          </p:cNvPr>
          <p:cNvSpPr txBox="1"/>
          <p:nvPr/>
        </p:nvSpPr>
        <p:spPr>
          <a:xfrm>
            <a:off x="762691" y="1742089"/>
            <a:ext cx="5314562" cy="3785652"/>
          </a:xfrm>
          <a:prstGeom prst="rect">
            <a:avLst/>
          </a:prstGeom>
          <a:noFill/>
        </p:spPr>
        <p:txBody>
          <a:bodyPr wrap="square" rtlCol="0">
            <a:spAutoFit/>
          </a:bodyPr>
          <a:lstStyle/>
          <a:p>
            <a:pPr>
              <a:spcAft>
                <a:spcPts val="1800"/>
              </a:spcAft>
            </a:pPr>
            <a:r>
              <a:rPr lang="en-GB" dirty="0">
                <a:solidFill>
                  <a:srgbClr val="5B686E"/>
                </a:solidFill>
                <a:latin typeface="Co Text Light" panose="020B0303060202020204" pitchFamily="34" charset="0"/>
                <a:cs typeface="Co Text Light" panose="020B0303060202020204" pitchFamily="34" charset="0"/>
              </a:rPr>
              <a:t>My Westfield is available to all employees:</a:t>
            </a:r>
          </a:p>
          <a:p>
            <a:pPr marL="342900" indent="-342900">
              <a:spcAft>
                <a:spcPts val="1800"/>
              </a:spcAft>
              <a:buFont typeface="Arial" panose="020B0604020202020204" pitchFamily="34" charset="0"/>
              <a:buChar char="•"/>
            </a:pPr>
            <a:r>
              <a:rPr lang="en-GB" dirty="0">
                <a:solidFill>
                  <a:srgbClr val="5B686E"/>
                </a:solidFill>
                <a:latin typeface="Co Text Light" panose="020B0303060202020204" pitchFamily="34" charset="0"/>
                <a:cs typeface="Co Text Light" panose="020B0303060202020204" pitchFamily="34" charset="0"/>
              </a:rPr>
              <a:t>Make a claim</a:t>
            </a:r>
          </a:p>
          <a:p>
            <a:pPr marL="342900" indent="-342900">
              <a:spcAft>
                <a:spcPts val="1800"/>
              </a:spcAft>
              <a:buFont typeface="Arial" panose="020B0604020202020204" pitchFamily="34" charset="0"/>
              <a:buChar char="•"/>
            </a:pPr>
            <a:r>
              <a:rPr lang="en-GB" dirty="0">
                <a:solidFill>
                  <a:srgbClr val="5B686E"/>
                </a:solidFill>
                <a:latin typeface="Co Text Light" panose="020B0303060202020204" pitchFamily="34" charset="0"/>
                <a:cs typeface="Co Text Light" panose="020B0303060202020204" pitchFamily="34" charset="0"/>
              </a:rPr>
              <a:t>View plan documents</a:t>
            </a:r>
          </a:p>
          <a:p>
            <a:pPr marL="342900" indent="-342900">
              <a:spcAft>
                <a:spcPts val="1800"/>
              </a:spcAft>
              <a:buFont typeface="Arial" panose="020B0604020202020204" pitchFamily="34" charset="0"/>
              <a:buChar char="•"/>
            </a:pPr>
            <a:r>
              <a:rPr lang="en-GB" dirty="0">
                <a:solidFill>
                  <a:srgbClr val="5B686E"/>
                </a:solidFill>
                <a:latin typeface="Co Text Light" panose="020B0303060202020204" pitchFamily="34" charset="0"/>
                <a:cs typeface="Co Text Light" panose="020B0303060202020204" pitchFamily="34" charset="0"/>
              </a:rPr>
              <a:t>Manage account </a:t>
            </a:r>
          </a:p>
          <a:p>
            <a:pPr marL="342900" indent="-342900">
              <a:spcAft>
                <a:spcPts val="1800"/>
              </a:spcAft>
              <a:buFont typeface="Arial" panose="020B0604020202020204" pitchFamily="34" charset="0"/>
              <a:buChar char="•"/>
            </a:pPr>
            <a:r>
              <a:rPr lang="en-GB" dirty="0">
                <a:solidFill>
                  <a:srgbClr val="5B686E"/>
                </a:solidFill>
                <a:latin typeface="Co Text Light" panose="020B0303060202020204" pitchFamily="34" charset="0"/>
                <a:cs typeface="Co Text Light" panose="020B0303060202020204" pitchFamily="34" charset="0"/>
              </a:rPr>
              <a:t>Access health and wellbeing services</a:t>
            </a:r>
          </a:p>
          <a:p>
            <a:pPr>
              <a:spcAft>
                <a:spcPts val="1800"/>
              </a:spcAft>
            </a:pPr>
            <a:r>
              <a:rPr lang="en-GB" sz="2400" dirty="0">
                <a:solidFill>
                  <a:schemeClr val="accent1"/>
                </a:solidFill>
                <a:latin typeface="Co Text Light" panose="020B0303060202020204" pitchFamily="34" charset="0"/>
                <a:cs typeface="Co Text Light" panose="020B0303060202020204" pitchFamily="34" charset="0"/>
                <a:hlinkClick r:id="rId4">
                  <a:extLst>
                    <a:ext uri="{A12FA001-AC4F-418D-AE19-62706E023703}">
                      <ahyp:hlinkClr xmlns:ahyp="http://schemas.microsoft.com/office/drawing/2018/hyperlinkcolor" val="tx"/>
                    </a:ext>
                  </a:extLst>
                </a:hlinkClick>
              </a:rPr>
              <a:t>westfieldhealth.com/my-</a:t>
            </a:r>
            <a:r>
              <a:rPr lang="en-GB" sz="2400" dirty="0" err="1">
                <a:solidFill>
                  <a:schemeClr val="accent1"/>
                </a:solidFill>
                <a:latin typeface="Co Text Light" panose="020B0303060202020204" pitchFamily="34" charset="0"/>
                <a:cs typeface="Co Text Light" panose="020B0303060202020204" pitchFamily="34" charset="0"/>
                <a:hlinkClick r:id="rId4">
                  <a:extLst>
                    <a:ext uri="{A12FA001-AC4F-418D-AE19-62706E023703}">
                      <ahyp:hlinkClr xmlns:ahyp="http://schemas.microsoft.com/office/drawing/2018/hyperlinkcolor" val="tx"/>
                    </a:ext>
                  </a:extLst>
                </a:hlinkClick>
              </a:rPr>
              <a:t>westfield</a:t>
            </a:r>
            <a:endParaRPr lang="en-GB" sz="2400" dirty="0">
              <a:solidFill>
                <a:schemeClr val="accent1"/>
              </a:solidFill>
              <a:latin typeface="Co Text Light" panose="020B0303060202020204" pitchFamily="34" charset="0"/>
              <a:cs typeface="Co Text Light" panose="020B0303060202020204" pitchFamily="34" charset="0"/>
            </a:endParaRPr>
          </a:p>
          <a:p>
            <a:pPr>
              <a:spcAft>
                <a:spcPts val="1800"/>
              </a:spcAft>
            </a:pPr>
            <a:r>
              <a:rPr lang="en-GB" dirty="0">
                <a:solidFill>
                  <a:srgbClr val="5B686E"/>
                </a:solidFill>
                <a:latin typeface="Co Text Light" panose="020B0303060202020204" pitchFamily="34" charset="0"/>
                <a:cs typeface="Co Text Light" panose="020B0303060202020204" pitchFamily="34" charset="0"/>
              </a:rPr>
              <a:t>Download the mobile app on the Apple App Store or Google Play</a:t>
            </a:r>
            <a:r>
              <a:rPr lang="en-GB" dirty="0">
                <a:solidFill>
                  <a:schemeClr val="accent1"/>
                </a:solidFill>
                <a:latin typeface="Co Text Light" panose="020B0303060202020204" pitchFamily="34" charset="0"/>
                <a:cs typeface="Co Text Light" panose="020B0303060202020204" pitchFamily="34" charset="0"/>
              </a:rPr>
              <a:t> </a:t>
            </a:r>
          </a:p>
        </p:txBody>
      </p:sp>
      <p:sp>
        <p:nvSpPr>
          <p:cNvPr id="14" name="Oval 13">
            <a:extLst>
              <a:ext uri="{FF2B5EF4-FFF2-40B4-BE49-F238E27FC236}">
                <a16:creationId xmlns:a16="http://schemas.microsoft.com/office/drawing/2014/main" id="{11D4D075-AEDF-40C2-A6F2-18FE51A77F42}"/>
              </a:ext>
            </a:extLst>
          </p:cNvPr>
          <p:cNvSpPr/>
          <p:nvPr/>
        </p:nvSpPr>
        <p:spPr>
          <a:xfrm>
            <a:off x="5526591" y="647184"/>
            <a:ext cx="1630800" cy="16289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Graphic 14" descr="Internet outline">
            <a:extLst>
              <a:ext uri="{FF2B5EF4-FFF2-40B4-BE49-F238E27FC236}">
                <a16:creationId xmlns:a16="http://schemas.microsoft.com/office/drawing/2014/main" id="{2373955D-2866-448B-8214-E4391C2EFA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86787" y="906463"/>
            <a:ext cx="1110408" cy="1110408"/>
          </a:xfrm>
          <a:prstGeom prst="rect">
            <a:avLst/>
          </a:prstGeom>
        </p:spPr>
      </p:pic>
      <p:pic>
        <p:nvPicPr>
          <p:cNvPr id="16" name="Picture 2" descr="App Store logo and symbol, meaning, history, PNG">
            <a:extLst>
              <a:ext uri="{FF2B5EF4-FFF2-40B4-BE49-F238E27FC236}">
                <a16:creationId xmlns:a16="http://schemas.microsoft.com/office/drawing/2014/main" id="{CBE29A74-FA8F-4C87-B767-9C4312280E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0747" y="5808163"/>
            <a:ext cx="1770971" cy="612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166F113B-1A25-42BB-A394-108F4BDF2E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91595" y="5808163"/>
            <a:ext cx="2075126" cy="6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910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6A22F3-56EA-674E-B5EB-7BA5F74D6D7C}"/>
              </a:ext>
            </a:extLst>
          </p:cNvPr>
          <p:cNvSpPr/>
          <p:nvPr/>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CC10F91-9763-6F4B-9947-77455657A23F}"/>
              </a:ext>
            </a:extLst>
          </p:cNvPr>
          <p:cNvSpPr txBox="1"/>
          <p:nvPr/>
        </p:nvSpPr>
        <p:spPr>
          <a:xfrm>
            <a:off x="7008611" y="1705565"/>
            <a:ext cx="4440025" cy="646331"/>
          </a:xfrm>
          <a:prstGeom prst="rect">
            <a:avLst/>
          </a:prstGeom>
          <a:noFill/>
        </p:spPr>
        <p:txBody>
          <a:bodyPr wrap="square" rtlCol="0">
            <a:spAutoFit/>
          </a:bodyPr>
          <a:lstStyle/>
          <a:p>
            <a:r>
              <a:rPr lang="en-US" sz="3600" dirty="0">
                <a:solidFill>
                  <a:srgbClr val="5B686E"/>
                </a:solidFill>
                <a:latin typeface="Co Text Light" panose="020B0303060202020204" pitchFamily="34" charset="0"/>
                <a:cs typeface="Co Text Light" panose="020B0303060202020204" pitchFamily="34" charset="0"/>
              </a:rPr>
              <a:t>Thank you</a:t>
            </a:r>
            <a:endParaRPr lang="en-US" sz="3600" dirty="0">
              <a:solidFill>
                <a:srgbClr val="5B686E"/>
              </a:solidFill>
              <a:latin typeface="Co Text" panose="020B0603060202020204" pitchFamily="34" charset="0"/>
              <a:cs typeface="Co Text" panose="020B0603060202020204" pitchFamily="34" charset="0"/>
            </a:endParaRPr>
          </a:p>
        </p:txBody>
      </p:sp>
      <p:sp>
        <p:nvSpPr>
          <p:cNvPr id="8" name="TextBox 7">
            <a:extLst>
              <a:ext uri="{FF2B5EF4-FFF2-40B4-BE49-F238E27FC236}">
                <a16:creationId xmlns:a16="http://schemas.microsoft.com/office/drawing/2014/main" id="{A55E8A63-F3FC-3246-A3F5-28AAAE3B2A04}"/>
              </a:ext>
            </a:extLst>
          </p:cNvPr>
          <p:cNvSpPr txBox="1"/>
          <p:nvPr/>
        </p:nvSpPr>
        <p:spPr>
          <a:xfrm>
            <a:off x="7008611" y="2560669"/>
            <a:ext cx="4911365" cy="1815882"/>
          </a:xfrm>
          <a:prstGeom prst="rect">
            <a:avLst/>
          </a:prstGeom>
          <a:noFill/>
        </p:spPr>
        <p:txBody>
          <a:bodyPr wrap="square" rtlCol="0">
            <a:spAutoFit/>
          </a:bodyPr>
          <a:lstStyle/>
          <a:p>
            <a:r>
              <a:rPr lang="en-US" sz="1600" dirty="0">
                <a:solidFill>
                  <a:srgbClr val="5B686E"/>
                </a:solidFill>
                <a:latin typeface="Co Text Light" panose="020B0303060202020204" pitchFamily="34" charset="0"/>
                <a:cs typeface="Co Text Light" panose="020B0303060202020204" pitchFamily="34" charset="0"/>
              </a:rPr>
              <a:t>Westfield House</a:t>
            </a:r>
          </a:p>
          <a:p>
            <a:r>
              <a:rPr lang="en-US" sz="1600" dirty="0">
                <a:solidFill>
                  <a:srgbClr val="5B686E"/>
                </a:solidFill>
                <a:latin typeface="Co Text Light" panose="020B0303060202020204" pitchFamily="34" charset="0"/>
                <a:cs typeface="Co Text Light" panose="020B0303060202020204" pitchFamily="34" charset="0"/>
              </a:rPr>
              <a:t>60 Charter Row</a:t>
            </a:r>
          </a:p>
          <a:p>
            <a:r>
              <a:rPr lang="en-US" sz="1600" dirty="0">
                <a:solidFill>
                  <a:srgbClr val="5B686E"/>
                </a:solidFill>
                <a:latin typeface="Co Text Light" panose="020B0303060202020204" pitchFamily="34" charset="0"/>
                <a:cs typeface="Co Text Light" panose="020B0303060202020204" pitchFamily="34" charset="0"/>
              </a:rPr>
              <a:t>Sheffield</a:t>
            </a:r>
          </a:p>
          <a:p>
            <a:r>
              <a:rPr lang="en-US" sz="1600" dirty="0">
                <a:solidFill>
                  <a:srgbClr val="5B686E"/>
                </a:solidFill>
                <a:latin typeface="Co Text Light" panose="020B0303060202020204" pitchFamily="34" charset="0"/>
                <a:cs typeface="Co Text Light" panose="020B0303060202020204" pitchFamily="34" charset="0"/>
              </a:rPr>
              <a:t>S1 3FZ</a:t>
            </a:r>
          </a:p>
          <a:p>
            <a:endParaRPr lang="en-GB" sz="1600" dirty="0">
              <a:solidFill>
                <a:srgbClr val="5B686E"/>
              </a:solidFill>
              <a:latin typeface="Co Text Light" panose="020B0303060202020204" pitchFamily="34" charset="0"/>
              <a:cs typeface="Co Text Light" panose="020B0303060202020204" pitchFamily="34" charset="0"/>
            </a:endParaRPr>
          </a:p>
          <a:p>
            <a:r>
              <a:rPr lang="en-GB" sz="1600" dirty="0">
                <a:solidFill>
                  <a:srgbClr val="5B686E"/>
                </a:solidFill>
                <a:latin typeface="Co Text Light" panose="020B0303060202020204" pitchFamily="34" charset="0"/>
                <a:cs typeface="Co Text Light" panose="020B0303060202020204" pitchFamily="34" charset="0"/>
              </a:rPr>
              <a:t>0114 250 2000</a:t>
            </a:r>
          </a:p>
          <a:p>
            <a:r>
              <a:rPr lang="en-GB" sz="1600" dirty="0" err="1">
                <a:solidFill>
                  <a:srgbClr val="5B686E"/>
                </a:solidFill>
                <a:latin typeface="Co Text" panose="020B0603060202020204" pitchFamily="34" charset="0"/>
                <a:cs typeface="Co Text" panose="020B0603060202020204" pitchFamily="34" charset="0"/>
              </a:rPr>
              <a:t>www.westfieldhealth.com</a:t>
            </a:r>
            <a:endParaRPr lang="en-GB" sz="1600" dirty="0">
              <a:solidFill>
                <a:srgbClr val="5B686E"/>
              </a:solidFill>
              <a:latin typeface="Co Text" panose="020B0603060202020204" pitchFamily="34" charset="0"/>
              <a:cs typeface="Co Text" panose="020B0603060202020204" pitchFamily="34" charset="0"/>
            </a:endParaRPr>
          </a:p>
        </p:txBody>
      </p:sp>
      <p:sp>
        <p:nvSpPr>
          <p:cNvPr id="9" name="Oval 8">
            <a:extLst>
              <a:ext uri="{FF2B5EF4-FFF2-40B4-BE49-F238E27FC236}">
                <a16:creationId xmlns:a16="http://schemas.microsoft.com/office/drawing/2014/main" id="{CC3D643E-BEF1-B54B-BE33-25FD7A926962}"/>
              </a:ext>
            </a:extLst>
          </p:cNvPr>
          <p:cNvSpPr/>
          <p:nvPr/>
        </p:nvSpPr>
        <p:spPr>
          <a:xfrm>
            <a:off x="-1984017" y="-723182"/>
            <a:ext cx="8304363" cy="8304363"/>
          </a:xfrm>
          <a:prstGeom prst="ellipse">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ghnut 9">
            <a:extLst>
              <a:ext uri="{FF2B5EF4-FFF2-40B4-BE49-F238E27FC236}">
                <a16:creationId xmlns:a16="http://schemas.microsoft.com/office/drawing/2014/main" id="{B725740C-FE64-5045-8E81-BE2A659CF1CE}"/>
              </a:ext>
            </a:extLst>
          </p:cNvPr>
          <p:cNvSpPr/>
          <p:nvPr/>
        </p:nvSpPr>
        <p:spPr>
          <a:xfrm>
            <a:off x="-1984017" y="-723182"/>
            <a:ext cx="8304363" cy="8304363"/>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46E3E90B-A885-4DCE-9966-9E529E4934DD}"/>
              </a:ext>
            </a:extLst>
          </p:cNvPr>
          <p:cNvSpPr txBox="1"/>
          <p:nvPr/>
        </p:nvSpPr>
        <p:spPr>
          <a:xfrm>
            <a:off x="7008611" y="5715891"/>
            <a:ext cx="4804801" cy="830997"/>
          </a:xfrm>
          <a:prstGeom prst="rect">
            <a:avLst/>
          </a:prstGeom>
          <a:noFill/>
        </p:spPr>
        <p:txBody>
          <a:bodyPr wrap="square">
            <a:spAutoFit/>
          </a:bodyPr>
          <a:lstStyle/>
          <a:p>
            <a:r>
              <a:rPr lang="en-US" sz="800" dirty="0">
                <a:solidFill>
                  <a:srgbClr val="5D686E"/>
                </a:solidFill>
              </a:rPr>
              <a:t>Westfield Contributory Health Scheme Ltd (company number 303523), Westfield Health &amp; Wellbeing Ltd (company number 9871093) and Westfield Employment Services Ltd (company number 9870326) are collectively referred to as Westfield Health and are registered in England &amp; Wales. Additionally Westfield Contributory Health Scheme Ltd is </a:t>
            </a:r>
            <a:r>
              <a:rPr lang="en-US" sz="800" dirty="0" err="1">
                <a:solidFill>
                  <a:srgbClr val="5D686E"/>
                </a:solidFill>
              </a:rPr>
              <a:t>authorised</a:t>
            </a:r>
            <a:r>
              <a:rPr lang="en-US" sz="800" dirty="0">
                <a:solidFill>
                  <a:srgbClr val="5D686E"/>
                </a:solidFill>
              </a:rPr>
              <a:t> by the Prudential Regulation Authority and regulated by the Financial Conduct Authority and the Prudential Regulation Authority. Our financial services registration number is 202609.</a:t>
            </a:r>
            <a:endParaRPr lang="en-GB" sz="800" dirty="0">
              <a:solidFill>
                <a:srgbClr val="5D686E"/>
              </a:solidFill>
            </a:endParaRPr>
          </a:p>
        </p:txBody>
      </p:sp>
    </p:spTree>
    <p:extLst>
      <p:ext uri="{BB962C8B-B14F-4D97-AF65-F5344CB8AC3E}">
        <p14:creationId xmlns:p14="http://schemas.microsoft.com/office/powerpoint/2010/main" val="3367813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D302F9-A707-FC4C-95AC-8576F37B08CB}"/>
              </a:ext>
            </a:extLst>
          </p:cNvPr>
          <p:cNvSpPr txBox="1"/>
          <p:nvPr/>
        </p:nvSpPr>
        <p:spPr>
          <a:xfrm>
            <a:off x="723967" y="685043"/>
            <a:ext cx="4440025" cy="553998"/>
          </a:xfrm>
          <a:prstGeom prst="rect">
            <a:avLst/>
          </a:prstGeom>
          <a:noFill/>
        </p:spPr>
        <p:txBody>
          <a:bodyPr wrap="square" rtlCol="0">
            <a:spAutoFit/>
          </a:bodyPr>
          <a:lstStyle/>
          <a:p>
            <a:r>
              <a:rPr lang="en-US" sz="3000" dirty="0">
                <a:solidFill>
                  <a:srgbClr val="5B686E"/>
                </a:solidFill>
                <a:latin typeface="Co Text Light" panose="020B0303060202020204" pitchFamily="34" charset="0"/>
                <a:cs typeface="Co Text Light" panose="020B0303060202020204" pitchFamily="34" charset="0"/>
              </a:rPr>
              <a:t>Key features</a:t>
            </a:r>
          </a:p>
        </p:txBody>
      </p:sp>
      <p:sp>
        <p:nvSpPr>
          <p:cNvPr id="7" name="TextBox 6">
            <a:extLst>
              <a:ext uri="{FF2B5EF4-FFF2-40B4-BE49-F238E27FC236}">
                <a16:creationId xmlns:a16="http://schemas.microsoft.com/office/drawing/2014/main" id="{158E5E8A-6859-EF43-8C16-01DA1C8BA5EF}"/>
              </a:ext>
            </a:extLst>
          </p:cNvPr>
          <p:cNvSpPr txBox="1"/>
          <p:nvPr/>
        </p:nvSpPr>
        <p:spPr>
          <a:xfrm>
            <a:off x="723967" y="1623654"/>
            <a:ext cx="4772667" cy="452431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5B686E"/>
                </a:solidFill>
                <a:latin typeface="Co Text Light" panose="020B0303060202020204" pitchFamily="34" charset="0"/>
                <a:cs typeface="Co Text Light" panose="020B0303060202020204" pitchFamily="34" charset="0"/>
              </a:rPr>
              <a:t>No medical required before joining</a:t>
            </a:r>
          </a:p>
          <a:p>
            <a:pPr marL="285750" indent="-285750">
              <a:buFont typeface="Arial" panose="020B0604020202020204" pitchFamily="34" charset="0"/>
              <a:buChar char="•"/>
            </a:pPr>
            <a:endParaRPr lang="en-US" dirty="0">
              <a:solidFill>
                <a:srgbClr val="5B686E"/>
              </a:solidFill>
              <a:latin typeface="Co Text Light" panose="020B0303060202020204" pitchFamily="34" charset="0"/>
              <a:cs typeface="Co Text Light" panose="020B0303060202020204" pitchFamily="34" charset="0"/>
            </a:endParaRPr>
          </a:p>
          <a:p>
            <a:pPr marL="285750" indent="-285750">
              <a:buFont typeface="Arial" panose="020B0604020202020204" pitchFamily="34" charset="0"/>
              <a:buChar char="•"/>
            </a:pPr>
            <a:r>
              <a:rPr lang="en-US" dirty="0">
                <a:solidFill>
                  <a:srgbClr val="5B686E"/>
                </a:solidFill>
                <a:latin typeface="Co Text Light" panose="020B0303060202020204" pitchFamily="34" charset="0"/>
                <a:cs typeface="Co Text Light" panose="020B0303060202020204" pitchFamily="34" charset="0"/>
              </a:rPr>
              <a:t>No waiting period (except Maternity/ </a:t>
            </a:r>
            <a:r>
              <a:rPr lang="en-US" dirty="0">
                <a:solidFill>
                  <a:srgbClr val="5B686E"/>
                </a:solidFill>
                <a:latin typeface="Co Text Light" panose="020B0303060202020204" pitchFamily="34" charset="0"/>
              </a:rPr>
              <a:t>Paternity/Adoption)</a:t>
            </a:r>
          </a:p>
          <a:p>
            <a:pPr marL="285750" indent="-285750">
              <a:buFont typeface="Arial" panose="020B0604020202020204" pitchFamily="34" charset="0"/>
              <a:buChar char="•"/>
            </a:pPr>
            <a:endParaRPr lang="en-US" dirty="0">
              <a:solidFill>
                <a:srgbClr val="5B686E"/>
              </a:solidFill>
              <a:latin typeface="Co Text Light" panose="020B0303060202020204" pitchFamily="34" charset="0"/>
            </a:endParaRPr>
          </a:p>
          <a:p>
            <a:pPr marL="285750" indent="-285750">
              <a:buFont typeface="Arial" panose="020B0604020202020204" pitchFamily="34" charset="0"/>
              <a:buChar char="•"/>
            </a:pPr>
            <a:r>
              <a:rPr lang="en-US" dirty="0">
                <a:solidFill>
                  <a:srgbClr val="5B686E"/>
                </a:solidFill>
                <a:latin typeface="Co Text Light" panose="020B0303060202020204" pitchFamily="34" charset="0"/>
              </a:rPr>
              <a:t>No limit on number of claims</a:t>
            </a:r>
            <a:r>
              <a:rPr lang="en-GB" dirty="0">
                <a:solidFill>
                  <a:srgbClr val="5B686E"/>
                </a:solidFill>
                <a:latin typeface="Co Text Light" panose="020B0303060202020204" pitchFamily="34" charset="0"/>
              </a:rPr>
              <a:t>, up to set limits of cover level</a:t>
            </a:r>
            <a:endParaRPr lang="en-US" dirty="0">
              <a:solidFill>
                <a:srgbClr val="5B686E"/>
              </a:solidFill>
              <a:latin typeface="Co Text Light" panose="020B0303060202020204" pitchFamily="34" charset="0"/>
            </a:endParaRPr>
          </a:p>
          <a:p>
            <a:endParaRPr lang="en-US" dirty="0">
              <a:solidFill>
                <a:srgbClr val="5B686E"/>
              </a:solidFill>
              <a:latin typeface="Co Text Light" panose="020B0303060202020204" pitchFamily="34" charset="0"/>
            </a:endParaRPr>
          </a:p>
          <a:p>
            <a:pPr marL="285750" indent="-285750">
              <a:buFont typeface="Arial" panose="020B0604020202020204" pitchFamily="34" charset="0"/>
              <a:buChar char="•"/>
            </a:pPr>
            <a:r>
              <a:rPr lang="en-US" dirty="0">
                <a:solidFill>
                  <a:srgbClr val="5B686E"/>
                </a:solidFill>
                <a:latin typeface="Co Text Light" panose="020B0303060202020204" pitchFamily="34" charset="0"/>
              </a:rPr>
              <a:t>Pre-existing medical conditions covered </a:t>
            </a:r>
            <a:r>
              <a:rPr lang="en-US" dirty="0">
                <a:solidFill>
                  <a:srgbClr val="5B686E"/>
                </a:solidFill>
                <a:latin typeface="Co Text Light" panose="020B0303060202020204" pitchFamily="34" charset="0"/>
                <a:cs typeface="Co Text Light" panose="020B0303060202020204" pitchFamily="34" charset="0"/>
              </a:rPr>
              <a:t>(except Personal Accident cover)</a:t>
            </a:r>
          </a:p>
          <a:p>
            <a:endParaRPr lang="en-US" dirty="0">
              <a:solidFill>
                <a:srgbClr val="5B686E"/>
              </a:solidFill>
              <a:latin typeface="Co Text Light" panose="020B0303060202020204" pitchFamily="34" charset="0"/>
              <a:cs typeface="Co Text Light" panose="020B0303060202020204" pitchFamily="34" charset="0"/>
            </a:endParaRPr>
          </a:p>
          <a:p>
            <a:pPr marL="285750" indent="-285750">
              <a:buFont typeface="Arial" panose="020B0604020202020204" pitchFamily="34" charset="0"/>
              <a:buChar char="•"/>
            </a:pPr>
            <a:r>
              <a:rPr lang="en-US" dirty="0">
                <a:solidFill>
                  <a:srgbClr val="5B686E"/>
                </a:solidFill>
                <a:latin typeface="Co Text Light" panose="020B0303060202020204" pitchFamily="34" charset="0"/>
                <a:cs typeface="Co Text Light" panose="020B0303060202020204" pitchFamily="34" charset="0"/>
              </a:rPr>
              <a:t>Some worldwide cover available</a:t>
            </a:r>
          </a:p>
          <a:p>
            <a:pPr marL="285750" indent="-285750">
              <a:buFont typeface="Arial" panose="020B0604020202020204" pitchFamily="34" charset="0"/>
              <a:buChar char="•"/>
            </a:pPr>
            <a:endParaRPr lang="en-US" dirty="0">
              <a:solidFill>
                <a:srgbClr val="5B686E"/>
              </a:solidFill>
              <a:latin typeface="Co Text Light" panose="020B0303060202020204" pitchFamily="34" charset="0"/>
              <a:cs typeface="Co Text Light" panose="020B0303060202020204" pitchFamily="34" charset="0"/>
            </a:endParaRPr>
          </a:p>
          <a:p>
            <a:pPr marL="285750" indent="-285750">
              <a:buFont typeface="Arial" panose="020B0604020202020204" pitchFamily="34" charset="0"/>
              <a:buChar char="•"/>
            </a:pPr>
            <a:r>
              <a:rPr lang="en-US" dirty="0">
                <a:solidFill>
                  <a:srgbClr val="5B686E"/>
                </a:solidFill>
                <a:latin typeface="Co Text Light" panose="020B0303060202020204" pitchFamily="34" charset="0"/>
                <a:cs typeface="Co Text Light" panose="020B0303060202020204" pitchFamily="34" charset="0"/>
              </a:rPr>
              <a:t>Dependent children covered on key benefits at no extra cost</a:t>
            </a:r>
          </a:p>
        </p:txBody>
      </p:sp>
      <p:sp>
        <p:nvSpPr>
          <p:cNvPr id="6" name="Oval 5">
            <a:extLst>
              <a:ext uri="{FF2B5EF4-FFF2-40B4-BE49-F238E27FC236}">
                <a16:creationId xmlns:a16="http://schemas.microsoft.com/office/drawing/2014/main" id="{0B20950E-AEDE-2942-8D60-CE64164CEA6F}"/>
              </a:ext>
            </a:extLst>
          </p:cNvPr>
          <p:cNvSpPr/>
          <p:nvPr/>
        </p:nvSpPr>
        <p:spPr>
          <a:xfrm>
            <a:off x="6289518" y="354904"/>
            <a:ext cx="6162775" cy="6162775"/>
          </a:xfrm>
          <a:prstGeom prst="ellipse">
            <a:avLst/>
          </a:prstGeom>
          <a:solidFill>
            <a:srgbClr val="88C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42C8448-DF4A-E64C-918F-A5E13B090FEC}"/>
              </a:ext>
            </a:extLst>
          </p:cNvPr>
          <p:cNvSpPr/>
          <p:nvPr/>
        </p:nvSpPr>
        <p:spPr>
          <a:xfrm>
            <a:off x="6773225" y="838611"/>
            <a:ext cx="5193246" cy="51932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9C3E86D-372B-AA49-8A29-650D77D5A96A}"/>
              </a:ext>
            </a:extLst>
          </p:cNvPr>
          <p:cNvSpPr/>
          <p:nvPr/>
        </p:nvSpPr>
        <p:spPr>
          <a:xfrm>
            <a:off x="7028010" y="1093396"/>
            <a:ext cx="4682558" cy="4682558"/>
          </a:xfrm>
          <a:prstGeom prst="ellipse">
            <a:avLst/>
          </a:prstGeom>
          <a:blipFill dpi="0" rotWithShape="1">
            <a:blip r:embed="rId3" cstate="print">
              <a:extLst>
                <a:ext uri="{28A0092B-C50C-407E-A947-70E740481C1C}">
                  <a14:useLocalDpi xmlns:a14="http://schemas.microsoft.com/office/drawing/2010/main"/>
                </a:ext>
              </a:extLst>
            </a:blip>
            <a:srcRect/>
            <a:stretch>
              <a:fillRect t="21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F0328560-C415-44A1-965B-36164C1B9306}"/>
              </a:ext>
            </a:extLst>
          </p:cNvPr>
          <p:cNvSpPr/>
          <p:nvPr/>
        </p:nvSpPr>
        <p:spPr>
          <a:xfrm>
            <a:off x="5697287" y="340321"/>
            <a:ext cx="1630800" cy="16289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Graphic 2" descr="Checklist outline">
            <a:extLst>
              <a:ext uri="{FF2B5EF4-FFF2-40B4-BE49-F238E27FC236}">
                <a16:creationId xmlns:a16="http://schemas.microsoft.com/office/drawing/2014/main" id="{9134938E-7CEB-4319-A806-E75C0A74DB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55577" y="597694"/>
            <a:ext cx="1114221" cy="1114221"/>
          </a:xfrm>
          <a:prstGeom prst="rect">
            <a:avLst/>
          </a:prstGeom>
        </p:spPr>
      </p:pic>
    </p:spTree>
    <p:extLst>
      <p:ext uri="{BB962C8B-B14F-4D97-AF65-F5344CB8AC3E}">
        <p14:creationId xmlns:p14="http://schemas.microsoft.com/office/powerpoint/2010/main" val="2399459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Online Media 29" title="How to claim on your health cash plan">
            <a:hlinkClick r:id="" action="ppaction://media"/>
            <a:extLst>
              <a:ext uri="{FF2B5EF4-FFF2-40B4-BE49-F238E27FC236}">
                <a16:creationId xmlns:a16="http://schemas.microsoft.com/office/drawing/2014/main" id="{C3494F1B-3C84-44D8-A064-8CDDDB30578D}"/>
              </a:ext>
            </a:extLst>
          </p:cNvPr>
          <p:cNvPicPr>
            <a:picLocks noRot="1" noChangeAspect="1"/>
          </p:cNvPicPr>
          <p:nvPr>
            <a:videoFile r:link="rId1"/>
          </p:nvPr>
        </p:nvPicPr>
        <p:blipFill>
          <a:blip r:embed="rId4"/>
          <a:stretch>
            <a:fillRect/>
          </a:stretch>
        </p:blipFill>
        <p:spPr>
          <a:xfrm>
            <a:off x="6096000" y="2274803"/>
            <a:ext cx="5824900" cy="3276506"/>
          </a:xfrm>
          <a:prstGeom prst="rect">
            <a:avLst/>
          </a:prstGeom>
        </p:spPr>
      </p:pic>
      <p:sp>
        <p:nvSpPr>
          <p:cNvPr id="11" name="TextBox 10">
            <a:extLst>
              <a:ext uri="{FF2B5EF4-FFF2-40B4-BE49-F238E27FC236}">
                <a16:creationId xmlns:a16="http://schemas.microsoft.com/office/drawing/2014/main" id="{15F8A3FA-367F-40C5-8AB5-B4840A957A7C}"/>
              </a:ext>
            </a:extLst>
          </p:cNvPr>
          <p:cNvSpPr txBox="1"/>
          <p:nvPr/>
        </p:nvSpPr>
        <p:spPr>
          <a:xfrm>
            <a:off x="723965" y="838611"/>
            <a:ext cx="4440025" cy="553998"/>
          </a:xfrm>
          <a:prstGeom prst="rect">
            <a:avLst/>
          </a:prstGeom>
          <a:noFill/>
        </p:spPr>
        <p:txBody>
          <a:bodyPr wrap="square" rtlCol="0">
            <a:spAutoFit/>
          </a:bodyPr>
          <a:lstStyle/>
          <a:p>
            <a:r>
              <a:rPr lang="en-US" sz="3000" dirty="0">
                <a:solidFill>
                  <a:srgbClr val="5B686E"/>
                </a:solidFill>
                <a:latin typeface="Co Text Light" panose="020B0303060202020204" pitchFamily="34" charset="0"/>
                <a:cs typeface="Co Text Light" panose="020B0303060202020204" pitchFamily="34" charset="0"/>
              </a:rPr>
              <a:t>How to claim</a:t>
            </a:r>
          </a:p>
        </p:txBody>
      </p:sp>
      <p:sp>
        <p:nvSpPr>
          <p:cNvPr id="9" name="TextBox 8">
            <a:extLst>
              <a:ext uri="{FF2B5EF4-FFF2-40B4-BE49-F238E27FC236}">
                <a16:creationId xmlns:a16="http://schemas.microsoft.com/office/drawing/2014/main" id="{02B8BF8A-E02A-4D4A-997B-5206FDCB9C30}"/>
              </a:ext>
            </a:extLst>
          </p:cNvPr>
          <p:cNvSpPr txBox="1"/>
          <p:nvPr/>
        </p:nvSpPr>
        <p:spPr>
          <a:xfrm>
            <a:off x="2405092" y="1811420"/>
            <a:ext cx="3497391" cy="923330"/>
          </a:xfrm>
          <a:prstGeom prst="rect">
            <a:avLst/>
          </a:prstGeom>
          <a:noFill/>
        </p:spPr>
        <p:txBody>
          <a:bodyPr wrap="square">
            <a:spAutoFit/>
          </a:bodyPr>
          <a:lstStyle/>
          <a:p>
            <a:r>
              <a:rPr lang="en-US" dirty="0">
                <a:solidFill>
                  <a:srgbClr val="5B686E"/>
                </a:solidFill>
              </a:rPr>
              <a:t>Pay for the treatment as normal and remember to keep hold of the receipt</a:t>
            </a:r>
            <a:endParaRPr lang="en-GB" dirty="0">
              <a:solidFill>
                <a:srgbClr val="5B686E"/>
              </a:solidFill>
            </a:endParaRPr>
          </a:p>
        </p:txBody>
      </p:sp>
      <p:sp>
        <p:nvSpPr>
          <p:cNvPr id="13" name="TextBox 12">
            <a:extLst>
              <a:ext uri="{FF2B5EF4-FFF2-40B4-BE49-F238E27FC236}">
                <a16:creationId xmlns:a16="http://schemas.microsoft.com/office/drawing/2014/main" id="{80DBD72E-0904-48E9-89C5-8C422518C292}"/>
              </a:ext>
            </a:extLst>
          </p:cNvPr>
          <p:cNvSpPr txBox="1"/>
          <p:nvPr/>
        </p:nvSpPr>
        <p:spPr>
          <a:xfrm>
            <a:off x="2405092" y="3431603"/>
            <a:ext cx="3398045" cy="923330"/>
          </a:xfrm>
          <a:prstGeom prst="rect">
            <a:avLst/>
          </a:prstGeom>
          <a:noFill/>
        </p:spPr>
        <p:txBody>
          <a:bodyPr wrap="square">
            <a:spAutoFit/>
          </a:bodyPr>
          <a:lstStyle/>
          <a:p>
            <a:r>
              <a:rPr lang="en-US" dirty="0">
                <a:solidFill>
                  <a:srgbClr val="5B686E"/>
                </a:solidFill>
              </a:rPr>
              <a:t>Submit your claim online with a picture of the receipt, or send it through the post</a:t>
            </a:r>
            <a:endParaRPr lang="en-GB" dirty="0">
              <a:solidFill>
                <a:srgbClr val="5B686E"/>
              </a:solidFill>
            </a:endParaRPr>
          </a:p>
        </p:txBody>
      </p:sp>
      <p:sp>
        <p:nvSpPr>
          <p:cNvPr id="14" name="TextBox 13">
            <a:extLst>
              <a:ext uri="{FF2B5EF4-FFF2-40B4-BE49-F238E27FC236}">
                <a16:creationId xmlns:a16="http://schemas.microsoft.com/office/drawing/2014/main" id="{1B7BA4C5-91A8-454E-9611-E8823DF92AD9}"/>
              </a:ext>
            </a:extLst>
          </p:cNvPr>
          <p:cNvSpPr txBox="1"/>
          <p:nvPr/>
        </p:nvSpPr>
        <p:spPr>
          <a:xfrm>
            <a:off x="2405092" y="5050497"/>
            <a:ext cx="3398045" cy="1200329"/>
          </a:xfrm>
          <a:prstGeom prst="rect">
            <a:avLst/>
          </a:prstGeom>
          <a:noFill/>
        </p:spPr>
        <p:txBody>
          <a:bodyPr wrap="square">
            <a:spAutoFit/>
          </a:bodyPr>
          <a:lstStyle/>
          <a:p>
            <a:r>
              <a:rPr lang="en-US" dirty="0">
                <a:solidFill>
                  <a:srgbClr val="5B686E"/>
                </a:solidFill>
              </a:rPr>
              <a:t>We’ll process online claims within 2 working days and pay the money straight into your account</a:t>
            </a:r>
            <a:endParaRPr lang="en-GB" dirty="0">
              <a:solidFill>
                <a:srgbClr val="5B686E"/>
              </a:solidFill>
            </a:endParaRPr>
          </a:p>
        </p:txBody>
      </p:sp>
      <p:grpSp>
        <p:nvGrpSpPr>
          <p:cNvPr id="16" name="Group 15">
            <a:extLst>
              <a:ext uri="{FF2B5EF4-FFF2-40B4-BE49-F238E27FC236}">
                <a16:creationId xmlns:a16="http://schemas.microsoft.com/office/drawing/2014/main" id="{20D3386E-AD09-496B-ADA8-2F465B9659F9}"/>
              </a:ext>
            </a:extLst>
          </p:cNvPr>
          <p:cNvGrpSpPr/>
          <p:nvPr/>
        </p:nvGrpSpPr>
        <p:grpSpPr>
          <a:xfrm>
            <a:off x="628459" y="1733085"/>
            <a:ext cx="1080000" cy="1080000"/>
            <a:chOff x="3867699" y="642937"/>
            <a:chExt cx="1737235" cy="1737235"/>
          </a:xfrm>
        </p:grpSpPr>
        <p:grpSp>
          <p:nvGrpSpPr>
            <p:cNvPr id="17" name="Group 9">
              <a:extLst>
                <a:ext uri="{FF2B5EF4-FFF2-40B4-BE49-F238E27FC236}">
                  <a16:creationId xmlns:a16="http://schemas.microsoft.com/office/drawing/2014/main" id="{5F260E85-CC9E-4F09-AC73-1DB52F3F9CDC}"/>
                </a:ext>
              </a:extLst>
            </p:cNvPr>
            <p:cNvGrpSpPr/>
            <p:nvPr/>
          </p:nvGrpSpPr>
          <p:grpSpPr>
            <a:xfrm>
              <a:off x="3867699" y="642937"/>
              <a:ext cx="1737235" cy="1737235"/>
              <a:chOff x="0" y="0"/>
              <a:chExt cx="6350000" cy="6350000"/>
            </a:xfrm>
          </p:grpSpPr>
          <p:sp>
            <p:nvSpPr>
              <p:cNvPr id="19" name="Freeform 10">
                <a:extLst>
                  <a:ext uri="{FF2B5EF4-FFF2-40B4-BE49-F238E27FC236}">
                    <a16:creationId xmlns:a16="http://schemas.microsoft.com/office/drawing/2014/main" id="{D1BBB7F3-0C2E-4CDA-92BC-409180326224}"/>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pic>
          <p:nvPicPr>
            <p:cNvPr id="18" name="Picture 11">
              <a:extLst>
                <a:ext uri="{FF2B5EF4-FFF2-40B4-BE49-F238E27FC236}">
                  <a16:creationId xmlns:a16="http://schemas.microsoft.com/office/drawing/2014/main" id="{724A3088-BC77-49C7-BA5D-F7F64CCCC7D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4347850" y="967295"/>
              <a:ext cx="776932" cy="1088521"/>
            </a:xfrm>
            <a:prstGeom prst="rect">
              <a:avLst/>
            </a:prstGeom>
          </p:spPr>
        </p:pic>
      </p:grpSp>
      <p:grpSp>
        <p:nvGrpSpPr>
          <p:cNvPr id="20" name="Group 19">
            <a:extLst>
              <a:ext uri="{FF2B5EF4-FFF2-40B4-BE49-F238E27FC236}">
                <a16:creationId xmlns:a16="http://schemas.microsoft.com/office/drawing/2014/main" id="{4FD6E076-3014-4E8B-A8FB-39684F40F199}"/>
              </a:ext>
            </a:extLst>
          </p:cNvPr>
          <p:cNvGrpSpPr/>
          <p:nvPr/>
        </p:nvGrpSpPr>
        <p:grpSpPr>
          <a:xfrm>
            <a:off x="631433" y="3352623"/>
            <a:ext cx="1080000" cy="1080000"/>
            <a:chOff x="5926510" y="642938"/>
            <a:chExt cx="1737235" cy="1737235"/>
          </a:xfrm>
        </p:grpSpPr>
        <p:grpSp>
          <p:nvGrpSpPr>
            <p:cNvPr id="21" name="Group 13">
              <a:extLst>
                <a:ext uri="{FF2B5EF4-FFF2-40B4-BE49-F238E27FC236}">
                  <a16:creationId xmlns:a16="http://schemas.microsoft.com/office/drawing/2014/main" id="{BFC8703E-2B9B-4AE1-A7F3-79651530F784}"/>
                </a:ext>
              </a:extLst>
            </p:cNvPr>
            <p:cNvGrpSpPr/>
            <p:nvPr/>
          </p:nvGrpSpPr>
          <p:grpSpPr>
            <a:xfrm>
              <a:off x="5926510" y="642938"/>
              <a:ext cx="1737235" cy="1737235"/>
              <a:chOff x="0" y="0"/>
              <a:chExt cx="6350000" cy="6350000"/>
            </a:xfrm>
          </p:grpSpPr>
          <p:sp>
            <p:nvSpPr>
              <p:cNvPr id="23" name="Freeform 14">
                <a:extLst>
                  <a:ext uri="{FF2B5EF4-FFF2-40B4-BE49-F238E27FC236}">
                    <a16:creationId xmlns:a16="http://schemas.microsoft.com/office/drawing/2014/main" id="{B9558A9D-A220-464F-A559-BD3B9DA342E3}"/>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pic>
          <p:nvPicPr>
            <p:cNvPr id="22" name="Picture 17">
              <a:extLst>
                <a:ext uri="{FF2B5EF4-FFF2-40B4-BE49-F238E27FC236}">
                  <a16:creationId xmlns:a16="http://schemas.microsoft.com/office/drawing/2014/main" id="{1475A0DA-A923-42F9-A57F-3522B075D38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6296734" y="1013162"/>
              <a:ext cx="996787" cy="996787"/>
            </a:xfrm>
            <a:prstGeom prst="rect">
              <a:avLst/>
            </a:prstGeom>
          </p:spPr>
        </p:pic>
      </p:grpSp>
      <p:grpSp>
        <p:nvGrpSpPr>
          <p:cNvPr id="24" name="Group 23">
            <a:extLst>
              <a:ext uri="{FF2B5EF4-FFF2-40B4-BE49-F238E27FC236}">
                <a16:creationId xmlns:a16="http://schemas.microsoft.com/office/drawing/2014/main" id="{8170F62F-B95B-4EDB-822F-AEFFC72BFC5E}"/>
              </a:ext>
            </a:extLst>
          </p:cNvPr>
          <p:cNvGrpSpPr/>
          <p:nvPr/>
        </p:nvGrpSpPr>
        <p:grpSpPr>
          <a:xfrm>
            <a:off x="633843" y="5110661"/>
            <a:ext cx="1080000" cy="1080000"/>
            <a:chOff x="7979839" y="642937"/>
            <a:chExt cx="1737235" cy="1737235"/>
          </a:xfrm>
        </p:grpSpPr>
        <p:grpSp>
          <p:nvGrpSpPr>
            <p:cNvPr id="25" name="Group 15">
              <a:extLst>
                <a:ext uri="{FF2B5EF4-FFF2-40B4-BE49-F238E27FC236}">
                  <a16:creationId xmlns:a16="http://schemas.microsoft.com/office/drawing/2014/main" id="{65BE453D-A163-48B4-BDF2-CABDF1BFBECF}"/>
                </a:ext>
              </a:extLst>
            </p:cNvPr>
            <p:cNvGrpSpPr/>
            <p:nvPr/>
          </p:nvGrpSpPr>
          <p:grpSpPr>
            <a:xfrm>
              <a:off x="7979839" y="642937"/>
              <a:ext cx="1737235" cy="1737235"/>
              <a:chOff x="0" y="0"/>
              <a:chExt cx="6350000" cy="6350000"/>
            </a:xfrm>
          </p:grpSpPr>
          <p:sp>
            <p:nvSpPr>
              <p:cNvPr id="27" name="Freeform 16">
                <a:extLst>
                  <a:ext uri="{FF2B5EF4-FFF2-40B4-BE49-F238E27FC236}">
                    <a16:creationId xmlns:a16="http://schemas.microsoft.com/office/drawing/2014/main" id="{969AA4D0-A052-4F8E-8ED9-2956EFD38007}"/>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pic>
          <p:nvPicPr>
            <p:cNvPr id="26" name="Picture 18">
              <a:extLst>
                <a:ext uri="{FF2B5EF4-FFF2-40B4-BE49-F238E27FC236}">
                  <a16:creationId xmlns:a16="http://schemas.microsoft.com/office/drawing/2014/main" id="{5B145FCE-81CE-4C28-BA93-37651EB1AE24}"/>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p:blipFill>
          <p:spPr>
            <a:xfrm>
              <a:off x="8332274" y="981458"/>
              <a:ext cx="1032365" cy="1060195"/>
            </a:xfrm>
            <a:prstGeom prst="rect">
              <a:avLst/>
            </a:prstGeom>
          </p:spPr>
        </p:pic>
      </p:grpSp>
      <p:sp>
        <p:nvSpPr>
          <p:cNvPr id="7" name="TextBox 6">
            <a:extLst>
              <a:ext uri="{FF2B5EF4-FFF2-40B4-BE49-F238E27FC236}">
                <a16:creationId xmlns:a16="http://schemas.microsoft.com/office/drawing/2014/main" id="{326BDC9E-FA56-4770-98FE-118B97EB958D}"/>
              </a:ext>
            </a:extLst>
          </p:cNvPr>
          <p:cNvSpPr txBox="1"/>
          <p:nvPr/>
        </p:nvSpPr>
        <p:spPr>
          <a:xfrm>
            <a:off x="2018057" y="1733085"/>
            <a:ext cx="470000" cy="461665"/>
          </a:xfrm>
          <a:prstGeom prst="rect">
            <a:avLst/>
          </a:prstGeom>
          <a:noFill/>
        </p:spPr>
        <p:txBody>
          <a:bodyPr wrap="none" rtlCol="0">
            <a:spAutoFit/>
          </a:bodyPr>
          <a:lstStyle/>
          <a:p>
            <a:r>
              <a:rPr lang="en-US" sz="2400" dirty="0">
                <a:solidFill>
                  <a:schemeClr val="accent1"/>
                </a:solidFill>
              </a:rPr>
              <a:t>1.</a:t>
            </a:r>
            <a:endParaRPr lang="en-GB" sz="2400" dirty="0">
              <a:solidFill>
                <a:schemeClr val="accent1"/>
              </a:solidFill>
            </a:endParaRPr>
          </a:p>
        </p:txBody>
      </p:sp>
      <p:sp>
        <p:nvSpPr>
          <p:cNvPr id="28" name="TextBox 27">
            <a:extLst>
              <a:ext uri="{FF2B5EF4-FFF2-40B4-BE49-F238E27FC236}">
                <a16:creationId xmlns:a16="http://schemas.microsoft.com/office/drawing/2014/main" id="{CBF40A8F-94E1-4FE5-A321-9983763B4DB8}"/>
              </a:ext>
            </a:extLst>
          </p:cNvPr>
          <p:cNvSpPr txBox="1"/>
          <p:nvPr/>
        </p:nvSpPr>
        <p:spPr>
          <a:xfrm>
            <a:off x="2018057" y="3364198"/>
            <a:ext cx="470000" cy="461665"/>
          </a:xfrm>
          <a:prstGeom prst="rect">
            <a:avLst/>
          </a:prstGeom>
          <a:noFill/>
        </p:spPr>
        <p:txBody>
          <a:bodyPr wrap="none" rtlCol="0">
            <a:spAutoFit/>
          </a:bodyPr>
          <a:lstStyle/>
          <a:p>
            <a:r>
              <a:rPr lang="en-US" sz="2400" dirty="0">
                <a:solidFill>
                  <a:schemeClr val="accent1"/>
                </a:solidFill>
              </a:rPr>
              <a:t>2.</a:t>
            </a:r>
            <a:endParaRPr lang="en-GB" sz="2400" dirty="0">
              <a:solidFill>
                <a:schemeClr val="accent1"/>
              </a:solidFill>
            </a:endParaRPr>
          </a:p>
        </p:txBody>
      </p:sp>
      <p:sp>
        <p:nvSpPr>
          <p:cNvPr id="29" name="TextBox 28">
            <a:extLst>
              <a:ext uri="{FF2B5EF4-FFF2-40B4-BE49-F238E27FC236}">
                <a16:creationId xmlns:a16="http://schemas.microsoft.com/office/drawing/2014/main" id="{ADB0F25F-EBC9-473F-9ECD-EFBD16442D29}"/>
              </a:ext>
            </a:extLst>
          </p:cNvPr>
          <p:cNvSpPr txBox="1"/>
          <p:nvPr/>
        </p:nvSpPr>
        <p:spPr>
          <a:xfrm>
            <a:off x="2018057" y="4988467"/>
            <a:ext cx="470000" cy="461665"/>
          </a:xfrm>
          <a:prstGeom prst="rect">
            <a:avLst/>
          </a:prstGeom>
          <a:noFill/>
        </p:spPr>
        <p:txBody>
          <a:bodyPr wrap="none" rtlCol="0">
            <a:spAutoFit/>
          </a:bodyPr>
          <a:lstStyle/>
          <a:p>
            <a:r>
              <a:rPr lang="en-US" sz="2400" dirty="0">
                <a:solidFill>
                  <a:schemeClr val="accent1"/>
                </a:solidFill>
              </a:rPr>
              <a:t>3.</a:t>
            </a:r>
            <a:endParaRPr lang="en-GB" sz="2400" dirty="0">
              <a:solidFill>
                <a:schemeClr val="accent1"/>
              </a:solidFill>
            </a:endParaRPr>
          </a:p>
        </p:txBody>
      </p:sp>
    </p:spTree>
    <p:extLst>
      <p:ext uri="{BB962C8B-B14F-4D97-AF65-F5344CB8AC3E}">
        <p14:creationId xmlns:p14="http://schemas.microsoft.com/office/powerpoint/2010/main" val="88938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0"/>
                </p:tgtEl>
              </p:cMediaNode>
            </p:video>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0"/>
                                        </p:tgtEl>
                                      </p:cBhvr>
                                    </p:cmd>
                                  </p:childTnLst>
                                </p:cTn>
                              </p:par>
                            </p:childTnLst>
                          </p:cTn>
                        </p:par>
                      </p:childTnLst>
                    </p:cTn>
                  </p:par>
                </p:childTnLst>
              </p:cTn>
              <p:nextCondLst>
                <p:cond evt="onClick" delay="0">
                  <p:tgtEl>
                    <p:spTgt spid="3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F156BA2-B31C-4CC9-8817-E8835DC4F73E}"/>
              </a:ext>
            </a:extLst>
          </p:cNvPr>
          <p:cNvSpPr/>
          <p:nvPr/>
        </p:nvSpPr>
        <p:spPr>
          <a:xfrm>
            <a:off x="-194338" y="882843"/>
            <a:ext cx="6185642" cy="6185642"/>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ughnut 10">
            <a:extLst>
              <a:ext uri="{FF2B5EF4-FFF2-40B4-BE49-F238E27FC236}">
                <a16:creationId xmlns:a16="http://schemas.microsoft.com/office/drawing/2014/main" id="{B00AC030-2E43-434C-826D-6642AE951E91}"/>
              </a:ext>
            </a:extLst>
          </p:cNvPr>
          <p:cNvSpPr/>
          <p:nvPr/>
        </p:nvSpPr>
        <p:spPr>
          <a:xfrm flipH="1">
            <a:off x="-194338" y="856920"/>
            <a:ext cx="6185642" cy="6185642"/>
          </a:xfrm>
          <a:prstGeom prst="donut">
            <a:avLst>
              <a:gd name="adj" fmla="val 12500"/>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itle 3">
            <a:extLst>
              <a:ext uri="{FF2B5EF4-FFF2-40B4-BE49-F238E27FC236}">
                <a16:creationId xmlns:a16="http://schemas.microsoft.com/office/drawing/2014/main" id="{7E473EB8-9603-4227-9E19-8DBC1872BA2D}"/>
              </a:ext>
            </a:extLst>
          </p:cNvPr>
          <p:cNvSpPr txBox="1">
            <a:spLocks/>
          </p:cNvSpPr>
          <p:nvPr/>
        </p:nvSpPr>
        <p:spPr>
          <a:xfrm>
            <a:off x="6778411" y="685043"/>
            <a:ext cx="4737020" cy="1015663"/>
          </a:xfrm>
          <a:prstGeom prst="rect">
            <a:avLst/>
          </a:prstGeom>
        </p:spPr>
        <p:txBody>
          <a:bodyPr/>
          <a:lstStyle>
            <a:lvl1pPr algn="l" defTabSz="914400" rtl="0" eaLnBrk="1" latinLnBrk="0" hangingPunct="1">
              <a:lnSpc>
                <a:spcPct val="100000"/>
              </a:lnSpc>
              <a:spcBef>
                <a:spcPct val="0"/>
              </a:spcBef>
              <a:buNone/>
              <a:defRPr sz="4400" kern="1200">
                <a:solidFill>
                  <a:srgbClr val="5B686E"/>
                </a:solidFill>
                <a:latin typeface="+mj-lt"/>
                <a:ea typeface="+mj-ea"/>
                <a:cs typeface="+mj-cs"/>
              </a:defRPr>
            </a:lvl1pPr>
          </a:lstStyle>
          <a:p>
            <a:r>
              <a:rPr lang="en-GB" sz="3000" dirty="0"/>
              <a:t>Health and wellbeing services</a:t>
            </a:r>
          </a:p>
        </p:txBody>
      </p:sp>
      <p:sp>
        <p:nvSpPr>
          <p:cNvPr id="9" name="Text Placeholder 3">
            <a:extLst>
              <a:ext uri="{FF2B5EF4-FFF2-40B4-BE49-F238E27FC236}">
                <a16:creationId xmlns:a16="http://schemas.microsoft.com/office/drawing/2014/main" id="{33599ED7-A4D9-4491-9D06-79F2B6635787}"/>
              </a:ext>
            </a:extLst>
          </p:cNvPr>
          <p:cNvSpPr txBox="1">
            <a:spLocks/>
          </p:cNvSpPr>
          <p:nvPr/>
        </p:nvSpPr>
        <p:spPr>
          <a:xfrm>
            <a:off x="6778625" y="1909763"/>
            <a:ext cx="4736806" cy="4508792"/>
          </a:xfrm>
          <a:prstGeom prst="rect">
            <a:avLst/>
          </a:prstGeom>
        </p:spPr>
        <p:txBody>
          <a:bodyPr>
            <a:normAutofit fontScale="550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sz="1400" kern="1200">
                <a:solidFill>
                  <a:srgbClr val="5B686E"/>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200"/>
              </a:spcAft>
              <a:buClr>
                <a:schemeClr val="tx2"/>
              </a:buClr>
              <a:buNone/>
            </a:pPr>
            <a:r>
              <a:rPr lang="en-US" sz="2800" dirty="0"/>
              <a:t>As well as cashback, you have access to valuable health and wellbeing services:</a:t>
            </a:r>
          </a:p>
          <a:p>
            <a:pPr marL="457200" indent="-457200">
              <a:lnSpc>
                <a:spcPct val="120000"/>
              </a:lnSpc>
              <a:spcBef>
                <a:spcPts val="0"/>
              </a:spcBef>
              <a:spcAft>
                <a:spcPts val="1200"/>
              </a:spcAft>
              <a:buClr>
                <a:srgbClr val="5B686E"/>
              </a:buClr>
            </a:pPr>
            <a:r>
              <a:rPr lang="en-US" sz="2800" dirty="0">
                <a:solidFill>
                  <a:schemeClr val="accent2"/>
                </a:solidFill>
              </a:rPr>
              <a:t>24 Hour Advice and Information Line</a:t>
            </a:r>
            <a:r>
              <a:rPr lang="en-US" sz="2800" dirty="0"/>
              <a:t> – Confidential guidance on medical, legal or domestic issues, with online resources</a:t>
            </a:r>
          </a:p>
          <a:p>
            <a:pPr marL="457200" indent="-457200">
              <a:lnSpc>
                <a:spcPct val="120000"/>
              </a:lnSpc>
              <a:spcBef>
                <a:spcPts val="0"/>
              </a:spcBef>
              <a:spcAft>
                <a:spcPts val="1200"/>
              </a:spcAft>
              <a:buClr>
                <a:srgbClr val="5B686E"/>
              </a:buClr>
            </a:pPr>
            <a:r>
              <a:rPr lang="en-US" sz="2800" dirty="0">
                <a:solidFill>
                  <a:schemeClr val="accent2"/>
                </a:solidFill>
              </a:rPr>
              <a:t>DoctorLine</a:t>
            </a:r>
            <a:r>
              <a:rPr lang="en-US" sz="2800" dirty="0"/>
              <a:t> – 24/7 telephone access to a practising UK GP</a:t>
            </a:r>
          </a:p>
          <a:p>
            <a:pPr marL="457200" indent="-457200">
              <a:lnSpc>
                <a:spcPct val="120000"/>
              </a:lnSpc>
              <a:spcBef>
                <a:spcPts val="0"/>
              </a:spcBef>
              <a:spcAft>
                <a:spcPts val="1200"/>
              </a:spcAft>
              <a:buClr>
                <a:srgbClr val="5B686E"/>
              </a:buClr>
            </a:pPr>
            <a:r>
              <a:rPr lang="en-US" sz="2800" dirty="0">
                <a:solidFill>
                  <a:schemeClr val="accent2"/>
                </a:solidFill>
              </a:rPr>
              <a:t>Westfield Rewards </a:t>
            </a:r>
            <a:r>
              <a:rPr lang="en-US" sz="2800" dirty="0"/>
              <a:t>– Discounts and special offers at hundreds of retailers, restaurants and destinations</a:t>
            </a:r>
          </a:p>
          <a:p>
            <a:pPr marL="457200" indent="-457200">
              <a:lnSpc>
                <a:spcPct val="120000"/>
              </a:lnSpc>
              <a:spcBef>
                <a:spcPts val="0"/>
              </a:spcBef>
              <a:spcAft>
                <a:spcPts val="1200"/>
              </a:spcAft>
              <a:buClr>
                <a:srgbClr val="5B686E"/>
              </a:buClr>
            </a:pPr>
            <a:r>
              <a:rPr lang="en-US" sz="2800" dirty="0">
                <a:solidFill>
                  <a:schemeClr val="accent2"/>
                </a:solidFill>
              </a:rPr>
              <a:t>Gym </a:t>
            </a:r>
            <a:r>
              <a:rPr lang="en-US" sz="2700" dirty="0">
                <a:solidFill>
                  <a:schemeClr val="accent2"/>
                </a:solidFill>
              </a:rPr>
              <a:t>Discounts </a:t>
            </a:r>
            <a:r>
              <a:rPr lang="en-US" sz="2700" dirty="0"/>
              <a:t>– Discounted memberships at local gyms</a:t>
            </a:r>
          </a:p>
        </p:txBody>
      </p:sp>
    </p:spTree>
    <p:extLst>
      <p:ext uri="{BB962C8B-B14F-4D97-AF65-F5344CB8AC3E}">
        <p14:creationId xmlns:p14="http://schemas.microsoft.com/office/powerpoint/2010/main" val="2638970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 name="Table 4">
            <a:extLst>
              <a:ext uri="{FF2B5EF4-FFF2-40B4-BE49-F238E27FC236}">
                <a16:creationId xmlns:a16="http://schemas.microsoft.com/office/drawing/2014/main" id="{BDE094CE-671B-4933-B98E-883C87210E2B}"/>
              </a:ext>
            </a:extLst>
          </p:cNvPr>
          <p:cNvGraphicFramePr>
            <a:graphicFrameLocks noGrp="1"/>
          </p:cNvGraphicFramePr>
          <p:nvPr/>
        </p:nvGraphicFramePr>
        <p:xfrm>
          <a:off x="619180" y="1048824"/>
          <a:ext cx="9915225" cy="2739250"/>
        </p:xfrm>
        <a:graphic>
          <a:graphicData uri="http://schemas.openxmlformats.org/drawingml/2006/table">
            <a:tbl>
              <a:tblPr firstRow="1" bandRow="1">
                <a:tableStyleId>{21E4AEA4-8DFA-4A89-87EB-49C32662AFE0}</a:tableStyleId>
              </a:tblPr>
              <a:tblGrid>
                <a:gridCol w="4903585">
                  <a:extLst>
                    <a:ext uri="{9D8B030D-6E8A-4147-A177-3AD203B41FA5}">
                      <a16:colId xmlns:a16="http://schemas.microsoft.com/office/drawing/2014/main" val="3233716018"/>
                    </a:ext>
                  </a:extLst>
                </a:gridCol>
                <a:gridCol w="1002328">
                  <a:extLst>
                    <a:ext uri="{9D8B030D-6E8A-4147-A177-3AD203B41FA5}">
                      <a16:colId xmlns:a16="http://schemas.microsoft.com/office/drawing/2014/main" val="2688458533"/>
                    </a:ext>
                  </a:extLst>
                </a:gridCol>
                <a:gridCol w="1002328">
                  <a:extLst>
                    <a:ext uri="{9D8B030D-6E8A-4147-A177-3AD203B41FA5}">
                      <a16:colId xmlns:a16="http://schemas.microsoft.com/office/drawing/2014/main" val="4023705520"/>
                    </a:ext>
                  </a:extLst>
                </a:gridCol>
                <a:gridCol w="1002328">
                  <a:extLst>
                    <a:ext uri="{9D8B030D-6E8A-4147-A177-3AD203B41FA5}">
                      <a16:colId xmlns:a16="http://schemas.microsoft.com/office/drawing/2014/main" val="3666180724"/>
                    </a:ext>
                  </a:extLst>
                </a:gridCol>
                <a:gridCol w="1002328">
                  <a:extLst>
                    <a:ext uri="{9D8B030D-6E8A-4147-A177-3AD203B41FA5}">
                      <a16:colId xmlns:a16="http://schemas.microsoft.com/office/drawing/2014/main" val="225429773"/>
                    </a:ext>
                  </a:extLst>
                </a:gridCol>
                <a:gridCol w="1002328">
                  <a:extLst>
                    <a:ext uri="{9D8B030D-6E8A-4147-A177-3AD203B41FA5}">
                      <a16:colId xmlns:a16="http://schemas.microsoft.com/office/drawing/2014/main" val="3922679557"/>
                    </a:ext>
                  </a:extLst>
                </a:gridCol>
              </a:tblGrid>
              <a:tr h="169698">
                <a:tc>
                  <a:txBody>
                    <a:bodyPr/>
                    <a:lstStyle/>
                    <a:p>
                      <a:pPr algn="l"/>
                      <a:r>
                        <a:rPr lang="en-US" sz="1100" b="0" spc="-32" dirty="0">
                          <a:solidFill>
                            <a:srgbClr val="FFFFFF"/>
                          </a:solidFill>
                        </a:rPr>
                        <a:t>Level</a:t>
                      </a:r>
                      <a:endParaRPr lang="en-GB" sz="1100" b="0" dirty="0">
                        <a:latin typeface="+mn-lt"/>
                      </a:endParaRPr>
                    </a:p>
                  </a:txBody>
                  <a:tcPr marT="72000" marB="72000" anchor="ctr">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spc="-32" dirty="0">
                          <a:solidFill>
                            <a:srgbClr val="FFFFFF"/>
                          </a:solidFill>
                          <a:latin typeface="+mn-lt"/>
                          <a:ea typeface="+mn-ea"/>
                          <a:cs typeface="+mn-cs"/>
                        </a:rPr>
                        <a:t>Level 1</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spc="-32" dirty="0">
                          <a:solidFill>
                            <a:srgbClr val="FFFFFF"/>
                          </a:solidFill>
                          <a:latin typeface="+mn-lt"/>
                          <a:ea typeface="+mn-ea"/>
                          <a:cs typeface="+mn-cs"/>
                        </a:rPr>
                        <a:t>Level 2</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spc="-32" dirty="0">
                          <a:solidFill>
                            <a:srgbClr val="FFFFFF"/>
                          </a:solidFill>
                          <a:latin typeface="+mn-lt"/>
                          <a:ea typeface="+mn-ea"/>
                          <a:cs typeface="+mn-cs"/>
                        </a:rPr>
                        <a:t>Level 3</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spc="-32" dirty="0">
                          <a:solidFill>
                            <a:srgbClr val="FFFFFF"/>
                          </a:solidFill>
                          <a:latin typeface="+mn-lt"/>
                          <a:ea typeface="+mn-ea"/>
                          <a:cs typeface="+mn-cs"/>
                        </a:rPr>
                        <a:t>Level 4</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spc="-32" dirty="0">
                          <a:solidFill>
                            <a:srgbClr val="FFFFFF"/>
                          </a:solidFill>
                          <a:latin typeface="+mn-lt"/>
                          <a:ea typeface="+mn-ea"/>
                          <a:cs typeface="+mn-cs"/>
                        </a:rPr>
                        <a:t>Level 5</a:t>
                      </a:r>
                    </a:p>
                  </a:txBody>
                  <a:tcPr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356996257"/>
                  </a:ext>
                </a:extLst>
              </a:tr>
              <a:tr h="124480">
                <a:tc>
                  <a:txBody>
                    <a:bodyPr/>
                    <a:lstStyle/>
                    <a:p>
                      <a:r>
                        <a:rPr lang="en-US" sz="900" kern="1200" dirty="0">
                          <a:solidFill>
                            <a:schemeClr val="accent1"/>
                          </a:solidFill>
                          <a:latin typeface="+mn-lt"/>
                          <a:ea typeface="+mn-ea"/>
                          <a:cs typeface="+mn-cs"/>
                        </a:rPr>
                        <a:t>Money </a:t>
                      </a:r>
                      <a:r>
                        <a:rPr lang="en-GB" sz="900" kern="1200" dirty="0">
                          <a:solidFill>
                            <a:schemeClr val="accent1"/>
                          </a:solidFill>
                          <a:latin typeface="+mn-lt"/>
                          <a:ea typeface="+mn-ea"/>
                          <a:cs typeface="+mn-cs"/>
                        </a:rPr>
                        <a:t>back on everyday health and retail discounts</a:t>
                      </a:r>
                      <a:endParaRPr lang="en-US" sz="900" kern="1200" dirty="0">
                        <a:solidFill>
                          <a:schemeClr val="accent1"/>
                        </a:solidFill>
                        <a:latin typeface="+mn-lt"/>
                        <a:ea typeface="+mn-ea"/>
                        <a:cs typeface="+mn-cs"/>
                      </a:endParaRPr>
                    </a:p>
                  </a:txBody>
                  <a:tcPr marT="28800" marB="28800">
                    <a:lnR w="38100" cap="flat" cmpd="sng" algn="ctr">
                      <a:solidFill>
                        <a:schemeClr val="bg1"/>
                      </a:solidFill>
                      <a:prstDash val="solid"/>
                      <a:round/>
                      <a:headEnd type="none" w="med" len="med"/>
                      <a:tailEnd type="none" w="med" len="med"/>
                    </a:lnR>
                    <a:solidFill>
                      <a:schemeClr val="bg1"/>
                    </a:solidFill>
                  </a:tcPr>
                </a:tc>
                <a:tc>
                  <a:txBody>
                    <a:bodyPr/>
                    <a:lstStyle/>
                    <a:p>
                      <a:endParaRPr lang="en-GB" sz="900" kern="1200" dirty="0">
                        <a:solidFill>
                          <a:schemeClr val="accent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lnL w="381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9298524"/>
                  </a:ext>
                </a:extLst>
              </a:tr>
              <a:tr h="119743">
                <a:tc>
                  <a:txBody>
                    <a:bodyPr/>
                    <a:lstStyle/>
                    <a:p>
                      <a:pPr marL="0" marR="0" lvl="0" indent="0" algn="l" defTabSz="914400" rtl="0" eaLnBrk="1" fontAlgn="auto" latinLnBrk="0" hangingPunct="1">
                        <a:lnSpc>
                          <a:spcPts val="1111"/>
                        </a:lnSpc>
                        <a:spcBef>
                          <a:spcPct val="0"/>
                        </a:spcBef>
                        <a:spcAft>
                          <a:spcPts val="0"/>
                        </a:spcAft>
                        <a:buClrTx/>
                        <a:buSzTx/>
                        <a:buFontTx/>
                        <a:buNone/>
                        <a:tabLst/>
                        <a:defRPr/>
                      </a:pPr>
                      <a:r>
                        <a:rPr lang="en-US" sz="800" u="none" spc="-24" dirty="0">
                          <a:solidFill>
                            <a:srgbClr val="5D686E"/>
                          </a:solidFill>
                        </a:rPr>
                        <a:t>Optical  </a:t>
                      </a:r>
                      <a:r>
                        <a:rPr lang="en-US" sz="630" u="none" spc="-18" dirty="0">
                          <a:solidFill>
                            <a:srgbClr val="5D686E"/>
                          </a:solidFill>
                        </a:rPr>
                        <a:t>For you</a:t>
                      </a:r>
                    </a:p>
                  </a:txBody>
                  <a:tcPr>
                    <a:lnR w="28575" cap="flat" cmpd="sng" algn="ctr">
                      <a:solidFill>
                        <a:schemeClr val="bg1"/>
                      </a:solidFill>
                      <a:prstDash val="solid"/>
                      <a:round/>
                      <a:headEnd type="none" w="med" len="med"/>
                      <a:tailEnd type="none" w="med" len="med"/>
                    </a:lnR>
                    <a:lnB w="28575" cap="flat" cmpd="sng" algn="ctr">
                      <a:solidFill>
                        <a:srgbClr val="D5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£40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£80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£120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£160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950973098"/>
                  </a:ext>
                </a:extLst>
              </a:tr>
              <a:tr h="119743">
                <a:tc>
                  <a:txBody>
                    <a:bodyPr/>
                    <a:lstStyle/>
                    <a:p>
                      <a:pPr marL="0" marR="0" lvl="0" indent="0" algn="l" defTabSz="914400" rtl="0" eaLnBrk="1" fontAlgn="auto" latinLnBrk="0" hangingPunct="1">
                        <a:lnSpc>
                          <a:spcPts val="1111"/>
                        </a:lnSpc>
                        <a:spcBef>
                          <a:spcPct val="0"/>
                        </a:spcBef>
                        <a:spcAft>
                          <a:spcPts val="0"/>
                        </a:spcAft>
                        <a:buClrTx/>
                        <a:buSzTx/>
                        <a:buFontTx/>
                        <a:buNone/>
                        <a:tabLst/>
                        <a:defRPr/>
                      </a:pPr>
                      <a:r>
                        <a:rPr lang="en-US" sz="800" kern="1200" spc="-24" dirty="0">
                          <a:solidFill>
                            <a:srgbClr val="5D686E"/>
                          </a:solidFill>
                          <a:latin typeface="+mn-lt"/>
                          <a:ea typeface="+mn-ea"/>
                          <a:cs typeface="+mn-cs"/>
                        </a:rPr>
                        <a:t>Dental  </a:t>
                      </a:r>
                      <a:r>
                        <a:rPr lang="en-US" sz="630" u="none" spc="-18" dirty="0">
                          <a:solidFill>
                            <a:srgbClr val="5D686E"/>
                          </a:solidFill>
                        </a:rPr>
                        <a:t>For you</a:t>
                      </a:r>
                      <a:endParaRPr lang="en-US" sz="630" u="none" kern="1200" spc="-18" dirty="0">
                        <a:solidFill>
                          <a:srgbClr val="5D686E"/>
                        </a:solidFill>
                        <a:latin typeface="+mn-lt"/>
                        <a:ea typeface="+mn-ea"/>
                        <a:cs typeface="+mn-cs"/>
                      </a:endParaRPr>
                    </a:p>
                  </a:txBody>
                  <a:tcPr>
                    <a:lnR w="28575" cap="flat" cmpd="sng" algn="ctr">
                      <a:solidFill>
                        <a:schemeClr val="bg1"/>
                      </a:solidFill>
                      <a:prstDash val="solid"/>
                      <a:round/>
                      <a:headEnd type="none" w="med" len="med"/>
                      <a:tailEnd type="none" w="med" len="med"/>
                    </a:lnR>
                    <a:lnT w="28575" cap="flat" cmpd="sng" algn="ctr">
                      <a:solidFill>
                        <a:srgbClr val="D5E8EB"/>
                      </a:solidFill>
                      <a:prstDash val="solid"/>
                      <a:round/>
                      <a:headEnd type="none" w="med" len="med"/>
                      <a:tailEnd type="none" w="med" len="med"/>
                    </a:lnT>
                    <a:lnB w="28575" cap="flat" cmpd="sng" algn="ctr">
                      <a:solidFill>
                        <a:srgbClr val="D5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£40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£80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£120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£160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991307534"/>
                  </a:ext>
                </a:extLst>
              </a:tr>
              <a:tr h="119743">
                <a:tc>
                  <a:txBody>
                    <a:bodyPr/>
                    <a:lstStyle/>
                    <a:p>
                      <a:pPr marL="0" marR="0" lvl="0" indent="0" algn="l" defTabSz="914400" rtl="0" eaLnBrk="1" fontAlgn="auto" latinLnBrk="0" hangingPunct="1">
                        <a:lnSpc>
                          <a:spcPts val="1111"/>
                        </a:lnSpc>
                        <a:spcBef>
                          <a:spcPct val="0"/>
                        </a:spcBef>
                        <a:spcAft>
                          <a:spcPts val="0"/>
                        </a:spcAft>
                        <a:buClrTx/>
                        <a:buSzTx/>
                        <a:buFontTx/>
                        <a:buNone/>
                        <a:tabLst/>
                        <a:defRPr/>
                      </a:pPr>
                      <a:r>
                        <a:rPr lang="en-US" sz="800" spc="-24" dirty="0">
                          <a:solidFill>
                            <a:srgbClr val="5D686E"/>
                          </a:solidFill>
                        </a:rPr>
                        <a:t>Dental Accident  </a:t>
                      </a:r>
                      <a:r>
                        <a:rPr lang="en-US" sz="630" u="none" spc="-18" dirty="0">
                          <a:solidFill>
                            <a:srgbClr val="5D686E"/>
                          </a:solidFill>
                        </a:rPr>
                        <a:t>For you</a:t>
                      </a:r>
                    </a:p>
                  </a:txBody>
                  <a:tcPr>
                    <a:lnR w="28575" cap="flat" cmpd="sng" algn="ctr">
                      <a:solidFill>
                        <a:schemeClr val="bg1"/>
                      </a:solidFill>
                      <a:prstDash val="solid"/>
                      <a:round/>
                      <a:headEnd type="none" w="med" len="med"/>
                      <a:tailEnd type="none" w="med" len="med"/>
                    </a:lnR>
                    <a:lnT w="28575" cap="flat" cmpd="sng" algn="ctr">
                      <a:solidFill>
                        <a:srgbClr val="D5E8EB"/>
                      </a:solidFill>
                      <a:prstDash val="solid"/>
                      <a:round/>
                      <a:headEnd type="none" w="med" len="med"/>
                      <a:tailEnd type="none" w="med" len="med"/>
                    </a:lnT>
                    <a:lnB w="28575" cap="flat" cmpd="sng" algn="ctr">
                      <a:solidFill>
                        <a:srgbClr val="D5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£80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£160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£240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£320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£400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279213826"/>
                  </a:ext>
                </a:extLst>
              </a:tr>
              <a:tr h="119743">
                <a:tc>
                  <a:txBody>
                    <a:bodyPr/>
                    <a:lstStyle/>
                    <a:p>
                      <a:pPr marL="0" marR="0" lvl="0" indent="0" algn="l" defTabSz="914400" rtl="0" eaLnBrk="1" fontAlgn="auto" latinLnBrk="0" hangingPunct="1">
                        <a:lnSpc>
                          <a:spcPts val="1111"/>
                        </a:lnSpc>
                        <a:spcBef>
                          <a:spcPct val="0"/>
                        </a:spcBef>
                        <a:spcAft>
                          <a:spcPts val="0"/>
                        </a:spcAft>
                        <a:buClrTx/>
                        <a:buSzTx/>
                        <a:buFontTx/>
                        <a:buNone/>
                        <a:tabLst/>
                        <a:defRPr/>
                      </a:pPr>
                      <a:r>
                        <a:rPr lang="en-US" sz="800" kern="1200" spc="-24" dirty="0">
                          <a:solidFill>
                            <a:srgbClr val="5D686E"/>
                          </a:solidFill>
                          <a:latin typeface="+mn-lt"/>
                          <a:ea typeface="+mn-ea"/>
                          <a:cs typeface="+mn-cs"/>
                        </a:rPr>
                        <a:t>Specialist Consultations and Diagnostics  </a:t>
                      </a:r>
                      <a:r>
                        <a:rPr lang="en-US" sz="630" u="none" kern="1200" spc="-18" dirty="0">
                          <a:solidFill>
                            <a:srgbClr val="5D686E"/>
                          </a:solidFill>
                          <a:latin typeface="+mn-lt"/>
                          <a:ea typeface="+mn-ea"/>
                          <a:cs typeface="+mn-cs"/>
                        </a:rPr>
                        <a:t>For you</a:t>
                      </a:r>
                    </a:p>
                  </a:txBody>
                  <a:tcPr anchor="ctr">
                    <a:lnR w="28575" cap="flat" cmpd="sng" algn="ctr">
                      <a:solidFill>
                        <a:schemeClr val="bg1"/>
                      </a:solidFill>
                      <a:prstDash val="solid"/>
                      <a:round/>
                      <a:headEnd type="none" w="med" len="med"/>
                      <a:tailEnd type="none" w="med" len="med"/>
                    </a:lnR>
                    <a:lnT w="28575" cap="flat" cmpd="sng" algn="ctr">
                      <a:solidFill>
                        <a:srgbClr val="D5E8EB"/>
                      </a:solidFill>
                      <a:prstDash val="solid"/>
                      <a:round/>
                      <a:headEnd type="none" w="med" len="med"/>
                      <a:tailEnd type="none" w="med" len="med"/>
                    </a:lnT>
                    <a:lnB w="28575" cap="flat" cmpd="sng" algn="ctr">
                      <a:solidFill>
                        <a:srgbClr val="D5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£300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£400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£500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213810866"/>
                  </a:ext>
                </a:extLst>
              </a:tr>
              <a:tr h="119743">
                <a:tc>
                  <a:txBody>
                    <a:bodyPr/>
                    <a:lstStyle/>
                    <a:p>
                      <a:pPr>
                        <a:lnSpc>
                          <a:spcPts val="1111"/>
                        </a:lnSpc>
                      </a:pPr>
                      <a:r>
                        <a:rPr lang="en-US" sz="800" spc="-24" dirty="0">
                          <a:solidFill>
                            <a:srgbClr val="5D686E"/>
                          </a:solidFill>
                        </a:rPr>
                        <a:t>Therapy Treatments  </a:t>
                      </a:r>
                      <a:r>
                        <a:rPr lang="en-US" sz="630" u="none" spc="-18" dirty="0">
                          <a:solidFill>
                            <a:srgbClr val="5D686E"/>
                          </a:solidFill>
                        </a:rPr>
                        <a:t>For you. Physiotherapy, Acupuncture, Chiropractic, Homeopathy, Osteopathy</a:t>
                      </a:r>
                    </a:p>
                  </a:txBody>
                  <a:tcPr>
                    <a:lnR w="28575" cap="flat" cmpd="sng" algn="ctr">
                      <a:solidFill>
                        <a:schemeClr val="bg1"/>
                      </a:solidFill>
                      <a:prstDash val="solid"/>
                      <a:round/>
                      <a:headEnd type="none" w="med" len="med"/>
                      <a:tailEnd type="none" w="med" len="med"/>
                    </a:lnR>
                    <a:lnT w="28575" cap="flat" cmpd="sng" algn="ctr">
                      <a:solidFill>
                        <a:srgbClr val="D5E8EB"/>
                      </a:solidFill>
                      <a:prstDash val="solid"/>
                      <a:round/>
                      <a:headEnd type="none" w="med" len="med"/>
                      <a:tailEnd type="none" w="med" len="med"/>
                    </a:lnT>
                    <a:lnB w="28575" cap="flat" cmpd="sng" algn="ctr">
                      <a:solidFill>
                        <a:srgbClr val="D5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£300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£400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£500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534633503"/>
                  </a:ext>
                </a:extLst>
              </a:tr>
              <a:tr h="119743">
                <a:tc>
                  <a:txBody>
                    <a:bodyPr/>
                    <a:lstStyle/>
                    <a:p>
                      <a:pPr marL="0" lvl="0" indent="0" algn="l">
                        <a:lnSpc>
                          <a:spcPts val="1111"/>
                        </a:lnSpc>
                        <a:spcBef>
                          <a:spcPct val="0"/>
                        </a:spcBef>
                      </a:pPr>
                      <a:r>
                        <a:rPr lang="en-US" sz="800" spc="-24" dirty="0">
                          <a:solidFill>
                            <a:srgbClr val="5D686E"/>
                          </a:solidFill>
                        </a:rPr>
                        <a:t>Chiropody  </a:t>
                      </a:r>
                      <a:r>
                        <a:rPr lang="en-US" sz="630" u="none" spc="-18" dirty="0">
                          <a:solidFill>
                            <a:srgbClr val="5D686E"/>
                          </a:solidFill>
                        </a:rPr>
                        <a:t>For you</a:t>
                      </a:r>
                    </a:p>
                  </a:txBody>
                  <a:tcPr>
                    <a:lnR w="28575" cap="flat" cmpd="sng" algn="ctr">
                      <a:solidFill>
                        <a:schemeClr val="bg1"/>
                      </a:solidFill>
                      <a:prstDash val="solid"/>
                      <a:round/>
                      <a:headEnd type="none" w="med" len="med"/>
                      <a:tailEnd type="none" w="med" len="med"/>
                    </a:lnR>
                    <a:lnT w="28575" cap="flat" cmpd="sng" algn="ctr">
                      <a:solidFill>
                        <a:srgbClr val="D5E8EB"/>
                      </a:solidFill>
                      <a:prstDash val="solid"/>
                      <a:round/>
                      <a:headEnd type="none" w="med" len="med"/>
                      <a:tailEnd type="none" w="med" len="med"/>
                    </a:lnT>
                    <a:lnB w="28575" cap="flat" cmpd="sng" algn="ctr">
                      <a:solidFill>
                        <a:srgbClr val="D5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£75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£125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579042696"/>
                  </a:ext>
                </a:extLst>
              </a:tr>
              <a:tr h="119743">
                <a:tc>
                  <a:txBody>
                    <a:bodyPr/>
                    <a:lstStyle/>
                    <a:p>
                      <a:pPr marL="0" lvl="0" indent="0" algn="l">
                        <a:lnSpc>
                          <a:spcPts val="1111"/>
                        </a:lnSpc>
                        <a:spcBef>
                          <a:spcPct val="0"/>
                        </a:spcBef>
                      </a:pPr>
                      <a:r>
                        <a:rPr lang="en-US" sz="800" spc="-24" dirty="0">
                          <a:solidFill>
                            <a:srgbClr val="5D686E"/>
                          </a:solidFill>
                        </a:rPr>
                        <a:t>Health Screening/Assessment  </a:t>
                      </a:r>
                      <a:r>
                        <a:rPr lang="en-US" sz="630" u="none" spc="-18" dirty="0">
                          <a:solidFill>
                            <a:srgbClr val="5D686E"/>
                          </a:solidFill>
                        </a:rPr>
                        <a:t>For you</a:t>
                      </a:r>
                    </a:p>
                  </a:txBody>
                  <a:tcPr>
                    <a:lnR w="28575" cap="flat" cmpd="sng" algn="ctr">
                      <a:solidFill>
                        <a:schemeClr val="bg1"/>
                      </a:solidFill>
                      <a:prstDash val="solid"/>
                      <a:round/>
                      <a:headEnd type="none" w="med" len="med"/>
                      <a:tailEnd type="none" w="med" len="med"/>
                    </a:lnR>
                    <a:lnT w="28575" cap="flat" cmpd="sng" algn="ctr">
                      <a:solidFill>
                        <a:srgbClr val="D5E8EB"/>
                      </a:solidFill>
                      <a:prstDash val="solid"/>
                      <a:round/>
                      <a:headEnd type="none" w="med" len="med"/>
                      <a:tailEnd type="none" w="med" len="med"/>
                    </a:lnT>
                    <a:lnB w="28575" cap="flat" cmpd="sng" algn="ctr">
                      <a:solidFill>
                        <a:srgbClr val="D5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£40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£80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£120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£160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212480822"/>
                  </a:ext>
                </a:extLst>
              </a:tr>
              <a:tr h="119743">
                <a:tc>
                  <a:txBody>
                    <a:bodyPr/>
                    <a:lstStyle/>
                    <a:p>
                      <a:pPr marL="0" lvl="0" indent="0" algn="l">
                        <a:lnSpc>
                          <a:spcPts val="1111"/>
                        </a:lnSpc>
                        <a:spcBef>
                          <a:spcPct val="0"/>
                        </a:spcBef>
                      </a:pPr>
                      <a:r>
                        <a:rPr lang="en-US" sz="800" spc="-24" dirty="0">
                          <a:solidFill>
                            <a:srgbClr val="5D686E"/>
                          </a:solidFill>
                        </a:rPr>
                        <a:t>Prescription Charges  </a:t>
                      </a:r>
                      <a:r>
                        <a:rPr lang="en-US" sz="630" u="none" spc="-18" dirty="0">
                          <a:solidFill>
                            <a:srgbClr val="5D686E"/>
                          </a:solidFill>
                        </a:rPr>
                        <a:t>For you</a:t>
                      </a:r>
                    </a:p>
                  </a:txBody>
                  <a:tcPr>
                    <a:lnR w="28575" cap="flat" cmpd="sng" algn="ctr">
                      <a:solidFill>
                        <a:schemeClr val="bg1"/>
                      </a:solidFill>
                      <a:prstDash val="solid"/>
                      <a:round/>
                      <a:headEnd type="none" w="med" len="med"/>
                      <a:tailEnd type="none" w="med" len="med"/>
                    </a:lnR>
                    <a:lnT w="28575" cap="flat" cmpd="sng" algn="ctr">
                      <a:solidFill>
                        <a:srgbClr val="D5E8EB"/>
                      </a:solidFill>
                      <a:prstDash val="solid"/>
                      <a:round/>
                      <a:headEnd type="none" w="med" len="med"/>
                      <a:tailEnd type="none" w="med" len="med"/>
                    </a:lnT>
                    <a:lnB w="28575" cap="flat" cmpd="sng" algn="ctr">
                      <a:solidFill>
                        <a:srgbClr val="D5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1 item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2 items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3 items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4 items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5 items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076964741"/>
                  </a:ext>
                </a:extLst>
              </a:tr>
              <a:tr h="119743">
                <a:tc>
                  <a:txBody>
                    <a:bodyPr/>
                    <a:lstStyle/>
                    <a:p>
                      <a:pPr marL="0" lvl="0" indent="0" algn="l">
                        <a:lnSpc>
                          <a:spcPts val="1111"/>
                        </a:lnSpc>
                        <a:spcBef>
                          <a:spcPct val="0"/>
                        </a:spcBef>
                      </a:pPr>
                      <a:r>
                        <a:rPr lang="en-US" sz="800" spc="-24" dirty="0">
                          <a:solidFill>
                            <a:srgbClr val="5D686E"/>
                          </a:solidFill>
                        </a:rPr>
                        <a:t>Flu Jab  </a:t>
                      </a:r>
                      <a:r>
                        <a:rPr lang="en-US" sz="630" u="none" spc="-18" dirty="0">
                          <a:solidFill>
                            <a:srgbClr val="5D686E"/>
                          </a:solidFill>
                        </a:rPr>
                        <a:t>For you, 1 jab per year</a:t>
                      </a:r>
                    </a:p>
                  </a:txBody>
                  <a:tcPr>
                    <a:lnR w="28575" cap="flat" cmpd="sng" algn="ctr">
                      <a:solidFill>
                        <a:schemeClr val="bg1"/>
                      </a:solidFill>
                      <a:prstDash val="solid"/>
                      <a:round/>
                      <a:headEnd type="none" w="med" len="med"/>
                      <a:tailEnd type="none" w="med" len="med"/>
                    </a:lnR>
                    <a:lnT w="28575" cap="flat" cmpd="sng" algn="ctr">
                      <a:solidFill>
                        <a:srgbClr val="D5E8EB"/>
                      </a:solidFill>
                      <a:prstDash val="solid"/>
                      <a:round/>
                      <a:headEnd type="none" w="med" len="med"/>
                      <a:tailEnd type="none" w="med" len="med"/>
                    </a:lnT>
                    <a:lnB w="28575" cap="flat" cmpd="sng" algn="ctr">
                      <a:solidFill>
                        <a:srgbClr val="D5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a:ln>
                            <a:noFill/>
                          </a:ln>
                          <a:solidFill>
                            <a:srgbClr val="5D686E"/>
                          </a:solidFill>
                          <a:effectLst/>
                          <a:uLnTx/>
                          <a:uFillTx/>
                          <a:latin typeface="Co Text Light"/>
                          <a:ea typeface="+mn-ea"/>
                          <a:cs typeface="+mn-cs"/>
                        </a:rPr>
                        <a:t>Up to £15</a:t>
                      </a: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a:ln>
                            <a:noFill/>
                          </a:ln>
                          <a:solidFill>
                            <a:srgbClr val="5D686E"/>
                          </a:solidFill>
                          <a:effectLst/>
                          <a:uLnTx/>
                          <a:uFillTx/>
                          <a:latin typeface="Co Text Light"/>
                          <a:ea typeface="+mn-ea"/>
                          <a:cs typeface="+mn-cs"/>
                        </a:rPr>
                        <a:t>Up to £15</a:t>
                      </a: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a:ln>
                            <a:noFill/>
                          </a:ln>
                          <a:solidFill>
                            <a:srgbClr val="5D686E"/>
                          </a:solidFill>
                          <a:effectLst/>
                          <a:uLnTx/>
                          <a:uFillTx/>
                          <a:latin typeface="Co Text Light"/>
                          <a:ea typeface="+mn-ea"/>
                          <a:cs typeface="+mn-cs"/>
                        </a:rPr>
                        <a:t>Up to £15</a:t>
                      </a: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a:ln>
                            <a:noFill/>
                          </a:ln>
                          <a:solidFill>
                            <a:srgbClr val="5D686E"/>
                          </a:solidFill>
                          <a:effectLst/>
                          <a:uLnTx/>
                          <a:uFillTx/>
                          <a:latin typeface="Co Text Light"/>
                          <a:ea typeface="+mn-ea"/>
                          <a:cs typeface="+mn-cs"/>
                        </a:rPr>
                        <a:t>Up to £15</a:t>
                      </a: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341680992"/>
                  </a:ext>
                </a:extLst>
              </a:tr>
              <a:tr h="119743">
                <a:tc>
                  <a:txBody>
                    <a:bodyPr/>
                    <a:lstStyle/>
                    <a:p>
                      <a:pPr marL="0" lvl="0" indent="0" algn="l">
                        <a:lnSpc>
                          <a:spcPts val="1111"/>
                        </a:lnSpc>
                        <a:spcBef>
                          <a:spcPct val="0"/>
                        </a:spcBef>
                      </a:pPr>
                      <a:r>
                        <a:rPr lang="en-US" sz="800" spc="-24" dirty="0">
                          <a:solidFill>
                            <a:srgbClr val="5D686E"/>
                          </a:solidFill>
                        </a:rPr>
                        <a:t>Westfield Rewards  </a:t>
                      </a:r>
                      <a:r>
                        <a:rPr lang="en-US" sz="630" u="none" spc="-18" dirty="0">
                          <a:solidFill>
                            <a:srgbClr val="5D686E"/>
                          </a:solidFill>
                        </a:rPr>
                        <a:t>For you</a:t>
                      </a:r>
                    </a:p>
                  </a:txBody>
                  <a:tcPr>
                    <a:lnR w="28575" cap="flat" cmpd="sng" algn="ctr">
                      <a:solidFill>
                        <a:schemeClr val="bg1"/>
                      </a:solidFill>
                      <a:prstDash val="solid"/>
                      <a:round/>
                      <a:headEnd type="none" w="med" len="med"/>
                      <a:tailEnd type="none" w="med" len="med"/>
                    </a:lnR>
                    <a:lnT w="28575" cap="flat" cmpd="sng" algn="ctr">
                      <a:solidFill>
                        <a:srgbClr val="D5E8EB"/>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233470539"/>
                  </a:ext>
                </a:extLst>
              </a:tr>
            </a:tbl>
          </a:graphicData>
        </a:graphic>
      </p:graphicFrame>
      <p:sp>
        <p:nvSpPr>
          <p:cNvPr id="119" name="TextBox 118">
            <a:extLst>
              <a:ext uri="{FF2B5EF4-FFF2-40B4-BE49-F238E27FC236}">
                <a16:creationId xmlns:a16="http://schemas.microsoft.com/office/drawing/2014/main" id="{C78B46EB-296E-4FBD-9C2F-302086384746}"/>
              </a:ext>
            </a:extLst>
          </p:cNvPr>
          <p:cNvSpPr txBox="1"/>
          <p:nvPr/>
        </p:nvSpPr>
        <p:spPr>
          <a:xfrm>
            <a:off x="619180" y="315324"/>
            <a:ext cx="7524695" cy="553998"/>
          </a:xfrm>
          <a:prstGeom prst="rect">
            <a:avLst/>
          </a:prstGeom>
          <a:noFill/>
        </p:spPr>
        <p:txBody>
          <a:bodyPr wrap="square" rtlCol="0">
            <a:spAutoFit/>
          </a:bodyPr>
          <a:lstStyle/>
          <a:p>
            <a:r>
              <a:rPr lang="en-GB" sz="3000" dirty="0">
                <a:solidFill>
                  <a:srgbClr val="5B686E"/>
                </a:solidFill>
              </a:rPr>
              <a:t>Westfield Flex Health Cash Plan</a:t>
            </a:r>
            <a:endParaRPr lang="en-US" sz="3000" dirty="0">
              <a:solidFill>
                <a:srgbClr val="5B686E"/>
              </a:solidFill>
              <a:latin typeface="Co Text Light" panose="020B0303060202020204" pitchFamily="34" charset="0"/>
              <a:cs typeface="Co Text Light" panose="020B0303060202020204" pitchFamily="34" charset="0"/>
            </a:endParaRPr>
          </a:p>
        </p:txBody>
      </p:sp>
      <p:grpSp>
        <p:nvGrpSpPr>
          <p:cNvPr id="151" name="Group 150">
            <a:extLst>
              <a:ext uri="{FF2B5EF4-FFF2-40B4-BE49-F238E27FC236}">
                <a16:creationId xmlns:a16="http://schemas.microsoft.com/office/drawing/2014/main" id="{24BA2D3D-07F8-4242-AC5B-4AABF84199B0}"/>
              </a:ext>
            </a:extLst>
          </p:cNvPr>
          <p:cNvGrpSpPr/>
          <p:nvPr/>
        </p:nvGrpSpPr>
        <p:grpSpPr>
          <a:xfrm>
            <a:off x="5070757" y="1618202"/>
            <a:ext cx="171452" cy="168842"/>
            <a:chOff x="4879612" y="1981850"/>
            <a:chExt cx="171452" cy="168842"/>
          </a:xfrm>
        </p:grpSpPr>
        <p:grpSp>
          <p:nvGrpSpPr>
            <p:cNvPr id="152" name="Group 261">
              <a:extLst>
                <a:ext uri="{FF2B5EF4-FFF2-40B4-BE49-F238E27FC236}">
                  <a16:creationId xmlns:a16="http://schemas.microsoft.com/office/drawing/2014/main" id="{5BACB4AD-C6D4-4534-B686-6BD04E58BA64}"/>
                </a:ext>
              </a:extLst>
            </p:cNvPr>
            <p:cNvGrpSpPr/>
            <p:nvPr/>
          </p:nvGrpSpPr>
          <p:grpSpPr>
            <a:xfrm>
              <a:off x="4882222" y="1981850"/>
              <a:ext cx="168842" cy="168842"/>
              <a:chOff x="0" y="0"/>
              <a:chExt cx="6350000" cy="6350000"/>
            </a:xfrm>
          </p:grpSpPr>
          <p:sp>
            <p:nvSpPr>
              <p:cNvPr id="154" name="Freeform 262">
                <a:extLst>
                  <a:ext uri="{FF2B5EF4-FFF2-40B4-BE49-F238E27FC236}">
                    <a16:creationId xmlns:a16="http://schemas.microsoft.com/office/drawing/2014/main" id="{349FD7F4-069E-45B0-A87D-A76CF4D466AD}"/>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153" name="TextBox 270">
              <a:extLst>
                <a:ext uri="{FF2B5EF4-FFF2-40B4-BE49-F238E27FC236}">
                  <a16:creationId xmlns:a16="http://schemas.microsoft.com/office/drawing/2014/main" id="{BE540167-7F6B-4128-A7C3-A80543B73579}"/>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155" name="Group 154">
            <a:extLst>
              <a:ext uri="{FF2B5EF4-FFF2-40B4-BE49-F238E27FC236}">
                <a16:creationId xmlns:a16="http://schemas.microsoft.com/office/drawing/2014/main" id="{5FA12340-C40D-4B03-8C72-C18C6CC791D4}"/>
              </a:ext>
            </a:extLst>
          </p:cNvPr>
          <p:cNvGrpSpPr/>
          <p:nvPr/>
        </p:nvGrpSpPr>
        <p:grpSpPr>
          <a:xfrm>
            <a:off x="5070757" y="1837257"/>
            <a:ext cx="171452" cy="168842"/>
            <a:chOff x="4879612" y="1981850"/>
            <a:chExt cx="171452" cy="168842"/>
          </a:xfrm>
        </p:grpSpPr>
        <p:grpSp>
          <p:nvGrpSpPr>
            <p:cNvPr id="156" name="Group 261">
              <a:extLst>
                <a:ext uri="{FF2B5EF4-FFF2-40B4-BE49-F238E27FC236}">
                  <a16:creationId xmlns:a16="http://schemas.microsoft.com/office/drawing/2014/main" id="{B4C90A34-1E17-4E77-8891-058E33DED24C}"/>
                </a:ext>
              </a:extLst>
            </p:cNvPr>
            <p:cNvGrpSpPr/>
            <p:nvPr/>
          </p:nvGrpSpPr>
          <p:grpSpPr>
            <a:xfrm>
              <a:off x="4882222" y="1981850"/>
              <a:ext cx="168842" cy="168842"/>
              <a:chOff x="0" y="0"/>
              <a:chExt cx="6350000" cy="6350000"/>
            </a:xfrm>
          </p:grpSpPr>
          <p:sp>
            <p:nvSpPr>
              <p:cNvPr id="158" name="Freeform 262">
                <a:extLst>
                  <a:ext uri="{FF2B5EF4-FFF2-40B4-BE49-F238E27FC236}">
                    <a16:creationId xmlns:a16="http://schemas.microsoft.com/office/drawing/2014/main" id="{4EBBDB85-2B31-45A2-BB1E-28926A707F39}"/>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157" name="TextBox 270">
              <a:extLst>
                <a:ext uri="{FF2B5EF4-FFF2-40B4-BE49-F238E27FC236}">
                  <a16:creationId xmlns:a16="http://schemas.microsoft.com/office/drawing/2014/main" id="{0EC4396A-4A73-4D60-82F6-2EFCFC793101}"/>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171" name="Group 170">
            <a:extLst>
              <a:ext uri="{FF2B5EF4-FFF2-40B4-BE49-F238E27FC236}">
                <a16:creationId xmlns:a16="http://schemas.microsoft.com/office/drawing/2014/main" id="{B56709AF-DD88-49F6-B3EF-B31919787FF6}"/>
              </a:ext>
            </a:extLst>
          </p:cNvPr>
          <p:cNvGrpSpPr/>
          <p:nvPr/>
        </p:nvGrpSpPr>
        <p:grpSpPr>
          <a:xfrm>
            <a:off x="5297586" y="1618202"/>
            <a:ext cx="168842" cy="168842"/>
            <a:chOff x="5085487" y="3402973"/>
            <a:chExt cx="168842" cy="168842"/>
          </a:xfrm>
        </p:grpSpPr>
        <p:grpSp>
          <p:nvGrpSpPr>
            <p:cNvPr id="172" name="Group 279">
              <a:extLst>
                <a:ext uri="{FF2B5EF4-FFF2-40B4-BE49-F238E27FC236}">
                  <a16:creationId xmlns:a16="http://schemas.microsoft.com/office/drawing/2014/main" id="{89E1026F-F336-4FDF-BCA8-7FB9F9D2D08B}"/>
                </a:ext>
              </a:extLst>
            </p:cNvPr>
            <p:cNvGrpSpPr/>
            <p:nvPr/>
          </p:nvGrpSpPr>
          <p:grpSpPr>
            <a:xfrm>
              <a:off x="5085487" y="3402973"/>
              <a:ext cx="168842" cy="168842"/>
              <a:chOff x="0" y="0"/>
              <a:chExt cx="6350000" cy="6350000"/>
            </a:xfrm>
          </p:grpSpPr>
          <p:sp>
            <p:nvSpPr>
              <p:cNvPr id="174" name="Freeform 280">
                <a:extLst>
                  <a:ext uri="{FF2B5EF4-FFF2-40B4-BE49-F238E27FC236}">
                    <a16:creationId xmlns:a16="http://schemas.microsoft.com/office/drawing/2014/main" id="{E591129D-B17C-4733-89AD-D6F9038693D7}"/>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173" name="TextBox 293">
              <a:extLst>
                <a:ext uri="{FF2B5EF4-FFF2-40B4-BE49-F238E27FC236}">
                  <a16:creationId xmlns:a16="http://schemas.microsoft.com/office/drawing/2014/main" id="{A0498793-0766-4559-91B4-C27BF174F2DE}"/>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175" name="Group 174">
            <a:extLst>
              <a:ext uri="{FF2B5EF4-FFF2-40B4-BE49-F238E27FC236}">
                <a16:creationId xmlns:a16="http://schemas.microsoft.com/office/drawing/2014/main" id="{424F7A01-74D5-485E-BABA-4598F56B9BF9}"/>
              </a:ext>
            </a:extLst>
          </p:cNvPr>
          <p:cNvGrpSpPr/>
          <p:nvPr/>
        </p:nvGrpSpPr>
        <p:grpSpPr>
          <a:xfrm>
            <a:off x="5297586" y="1837257"/>
            <a:ext cx="168842" cy="168842"/>
            <a:chOff x="5085487" y="3402973"/>
            <a:chExt cx="168842" cy="168842"/>
          </a:xfrm>
        </p:grpSpPr>
        <p:grpSp>
          <p:nvGrpSpPr>
            <p:cNvPr id="176" name="Group 279">
              <a:extLst>
                <a:ext uri="{FF2B5EF4-FFF2-40B4-BE49-F238E27FC236}">
                  <a16:creationId xmlns:a16="http://schemas.microsoft.com/office/drawing/2014/main" id="{223D22A6-4634-48A6-9279-5A3B1945985E}"/>
                </a:ext>
              </a:extLst>
            </p:cNvPr>
            <p:cNvGrpSpPr/>
            <p:nvPr/>
          </p:nvGrpSpPr>
          <p:grpSpPr>
            <a:xfrm>
              <a:off x="5085487" y="3402973"/>
              <a:ext cx="168842" cy="168842"/>
              <a:chOff x="0" y="0"/>
              <a:chExt cx="6350000" cy="6350000"/>
            </a:xfrm>
          </p:grpSpPr>
          <p:sp>
            <p:nvSpPr>
              <p:cNvPr id="178" name="Freeform 280">
                <a:extLst>
                  <a:ext uri="{FF2B5EF4-FFF2-40B4-BE49-F238E27FC236}">
                    <a16:creationId xmlns:a16="http://schemas.microsoft.com/office/drawing/2014/main" id="{770722EA-CCD0-486B-8D44-7360906C9B1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177" name="TextBox 293">
              <a:extLst>
                <a:ext uri="{FF2B5EF4-FFF2-40B4-BE49-F238E27FC236}">
                  <a16:creationId xmlns:a16="http://schemas.microsoft.com/office/drawing/2014/main" id="{068B4BFE-45AF-400B-8C1E-B5EAFCE0EB1B}"/>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214" name="Group 213">
            <a:extLst>
              <a:ext uri="{FF2B5EF4-FFF2-40B4-BE49-F238E27FC236}">
                <a16:creationId xmlns:a16="http://schemas.microsoft.com/office/drawing/2014/main" id="{4CDCA5C0-8A6A-4B23-8DDF-59583AB460EB}"/>
              </a:ext>
            </a:extLst>
          </p:cNvPr>
          <p:cNvGrpSpPr/>
          <p:nvPr/>
        </p:nvGrpSpPr>
        <p:grpSpPr>
          <a:xfrm>
            <a:off x="5967490" y="3618798"/>
            <a:ext cx="4125577" cy="118102"/>
            <a:chOff x="5967490" y="5514672"/>
            <a:chExt cx="4125577" cy="118102"/>
          </a:xfrm>
        </p:grpSpPr>
        <p:pic>
          <p:nvPicPr>
            <p:cNvPr id="215" name="Picture 158">
              <a:extLst>
                <a:ext uri="{FF2B5EF4-FFF2-40B4-BE49-F238E27FC236}">
                  <a16:creationId xmlns:a16="http://schemas.microsoft.com/office/drawing/2014/main" id="{10B0E029-B312-4D15-B074-FEA176704690}"/>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5967490" y="5514672"/>
              <a:ext cx="118102" cy="118102"/>
            </a:xfrm>
            <a:prstGeom prst="rect">
              <a:avLst/>
            </a:prstGeom>
          </p:spPr>
        </p:pic>
        <p:pic>
          <p:nvPicPr>
            <p:cNvPr id="216" name="Picture 164">
              <a:extLst>
                <a:ext uri="{FF2B5EF4-FFF2-40B4-BE49-F238E27FC236}">
                  <a16:creationId xmlns:a16="http://schemas.microsoft.com/office/drawing/2014/main" id="{E0BB38BD-0909-416D-90F7-3005F528059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9974965" y="5514672"/>
              <a:ext cx="118102" cy="118102"/>
            </a:xfrm>
            <a:prstGeom prst="rect">
              <a:avLst/>
            </a:prstGeom>
          </p:spPr>
        </p:pic>
        <p:pic>
          <p:nvPicPr>
            <p:cNvPr id="217" name="Picture 170">
              <a:extLst>
                <a:ext uri="{FF2B5EF4-FFF2-40B4-BE49-F238E27FC236}">
                  <a16:creationId xmlns:a16="http://schemas.microsoft.com/office/drawing/2014/main" id="{251A51E6-849D-42E5-914C-79AB3D1BE1E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7971228" y="5514672"/>
              <a:ext cx="118102" cy="118102"/>
            </a:xfrm>
            <a:prstGeom prst="rect">
              <a:avLst/>
            </a:prstGeom>
          </p:spPr>
        </p:pic>
        <p:pic>
          <p:nvPicPr>
            <p:cNvPr id="218" name="Picture 176">
              <a:extLst>
                <a:ext uri="{FF2B5EF4-FFF2-40B4-BE49-F238E27FC236}">
                  <a16:creationId xmlns:a16="http://schemas.microsoft.com/office/drawing/2014/main" id="{6257C943-BCBA-4155-BD62-0C3B4876C7E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6969359" y="5514672"/>
              <a:ext cx="118102" cy="118102"/>
            </a:xfrm>
            <a:prstGeom prst="rect">
              <a:avLst/>
            </a:prstGeom>
          </p:spPr>
        </p:pic>
        <p:pic>
          <p:nvPicPr>
            <p:cNvPr id="219" name="Picture 182">
              <a:extLst>
                <a:ext uri="{FF2B5EF4-FFF2-40B4-BE49-F238E27FC236}">
                  <a16:creationId xmlns:a16="http://schemas.microsoft.com/office/drawing/2014/main" id="{6287EB1C-4003-4D6B-B8C0-CD40A0CD2A5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8973097" y="5514672"/>
              <a:ext cx="118102" cy="118102"/>
            </a:xfrm>
            <a:prstGeom prst="rect">
              <a:avLst/>
            </a:prstGeom>
          </p:spPr>
        </p:pic>
      </p:grpSp>
      <p:grpSp>
        <p:nvGrpSpPr>
          <p:cNvPr id="182" name="Group 311">
            <a:extLst>
              <a:ext uri="{FF2B5EF4-FFF2-40B4-BE49-F238E27FC236}">
                <a16:creationId xmlns:a16="http://schemas.microsoft.com/office/drawing/2014/main" id="{28F44D71-A142-4D6D-A737-0E28BAE71A60}"/>
              </a:ext>
            </a:extLst>
          </p:cNvPr>
          <p:cNvGrpSpPr/>
          <p:nvPr/>
        </p:nvGrpSpPr>
        <p:grpSpPr>
          <a:xfrm>
            <a:off x="10808400" y="1784890"/>
            <a:ext cx="150363" cy="150363"/>
            <a:chOff x="0" y="0"/>
            <a:chExt cx="200485" cy="200485"/>
          </a:xfrm>
        </p:grpSpPr>
        <p:grpSp>
          <p:nvGrpSpPr>
            <p:cNvPr id="185" name="Group 312">
              <a:extLst>
                <a:ext uri="{FF2B5EF4-FFF2-40B4-BE49-F238E27FC236}">
                  <a16:creationId xmlns:a16="http://schemas.microsoft.com/office/drawing/2014/main" id="{E7904562-67A9-4700-829A-F3BFEF46BB00}"/>
                </a:ext>
              </a:extLst>
            </p:cNvPr>
            <p:cNvGrpSpPr/>
            <p:nvPr/>
          </p:nvGrpSpPr>
          <p:grpSpPr>
            <a:xfrm>
              <a:off x="0" y="0"/>
              <a:ext cx="200485" cy="200485"/>
              <a:chOff x="0" y="0"/>
              <a:chExt cx="6350000" cy="6350000"/>
            </a:xfrm>
          </p:grpSpPr>
          <p:sp>
            <p:nvSpPr>
              <p:cNvPr id="191" name="Freeform 313">
                <a:extLst>
                  <a:ext uri="{FF2B5EF4-FFF2-40B4-BE49-F238E27FC236}">
                    <a16:creationId xmlns:a16="http://schemas.microsoft.com/office/drawing/2014/main" id="{BDF68903-624C-41F7-876B-1F9DF0F89C83}"/>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2"/>
              </a:solidFill>
            </p:spPr>
            <p:txBody>
              <a:bodyPr/>
              <a:lstStyle/>
              <a:p>
                <a:endParaRPr lang="en-GB"/>
              </a:p>
            </p:txBody>
          </p:sp>
        </p:grpSp>
        <p:sp>
          <p:nvSpPr>
            <p:cNvPr id="188" name="TextBox 314">
              <a:extLst>
                <a:ext uri="{FF2B5EF4-FFF2-40B4-BE49-F238E27FC236}">
                  <a16:creationId xmlns:a16="http://schemas.microsoft.com/office/drawing/2014/main" id="{FF5DF55A-AC4D-4B1A-9CF9-38EA4407B529}"/>
                </a:ext>
              </a:extLst>
            </p:cNvPr>
            <p:cNvSpPr txBox="1"/>
            <p:nvPr/>
          </p:nvSpPr>
          <p:spPr>
            <a:xfrm>
              <a:off x="0" y="57108"/>
              <a:ext cx="200485" cy="80108"/>
            </a:xfrm>
            <a:prstGeom prst="rect">
              <a:avLst/>
            </a:prstGeom>
          </p:spPr>
          <p:txBody>
            <a:bodyPr lIns="0" tIns="0" rIns="0" bIns="0" rtlCol="0" anchor="t">
              <a:spAutoFit/>
            </a:bodyPr>
            <a:lstStyle/>
            <a:p>
              <a:pPr marL="0" lvl="0" indent="0" algn="ctr">
                <a:lnSpc>
                  <a:spcPts val="549"/>
                </a:lnSpc>
                <a:spcBef>
                  <a:spcPct val="0"/>
                </a:spcBef>
              </a:pPr>
              <a:r>
                <a:rPr lang="en-US" sz="400" spc="-12" dirty="0">
                  <a:solidFill>
                    <a:srgbClr val="FFFFFF"/>
                  </a:solidFill>
                </a:rPr>
                <a:t>1yr</a:t>
              </a:r>
            </a:p>
          </p:txBody>
        </p:sp>
      </p:grpSp>
      <p:sp>
        <p:nvSpPr>
          <p:cNvPr id="192" name="TextBox 319">
            <a:extLst>
              <a:ext uri="{FF2B5EF4-FFF2-40B4-BE49-F238E27FC236}">
                <a16:creationId xmlns:a16="http://schemas.microsoft.com/office/drawing/2014/main" id="{CFF86F12-363F-4C48-8ACD-9121005F7547}"/>
              </a:ext>
            </a:extLst>
          </p:cNvPr>
          <p:cNvSpPr txBox="1"/>
          <p:nvPr/>
        </p:nvSpPr>
        <p:spPr>
          <a:xfrm>
            <a:off x="10808400" y="1595525"/>
            <a:ext cx="1078736" cy="117725"/>
          </a:xfrm>
          <a:prstGeom prst="rect">
            <a:avLst/>
          </a:prstGeom>
        </p:spPr>
        <p:txBody>
          <a:bodyPr lIns="0" tIns="0" rIns="0" bIns="0" rtlCol="0" anchor="t">
            <a:spAutoFit/>
          </a:bodyPr>
          <a:lstStyle/>
          <a:p>
            <a:pPr marL="0" lvl="0" indent="0" algn="l">
              <a:lnSpc>
                <a:spcPts val="990"/>
              </a:lnSpc>
              <a:spcBef>
                <a:spcPct val="0"/>
              </a:spcBef>
            </a:pPr>
            <a:r>
              <a:rPr lang="en-US" sz="722" spc="-21" dirty="0">
                <a:solidFill>
                  <a:srgbClr val="5D686E"/>
                </a:solidFill>
              </a:rPr>
              <a:t>Key</a:t>
            </a:r>
          </a:p>
        </p:txBody>
      </p:sp>
      <p:sp>
        <p:nvSpPr>
          <p:cNvPr id="193" name="TextBox 321">
            <a:extLst>
              <a:ext uri="{FF2B5EF4-FFF2-40B4-BE49-F238E27FC236}">
                <a16:creationId xmlns:a16="http://schemas.microsoft.com/office/drawing/2014/main" id="{C137C2A8-406C-4FC3-855A-54943EFC5C4D}"/>
              </a:ext>
            </a:extLst>
          </p:cNvPr>
          <p:cNvSpPr txBox="1"/>
          <p:nvPr/>
        </p:nvSpPr>
        <p:spPr>
          <a:xfrm>
            <a:off x="11079268" y="1810342"/>
            <a:ext cx="807868" cy="93744"/>
          </a:xfrm>
          <a:prstGeom prst="rect">
            <a:avLst/>
          </a:prstGeom>
        </p:spPr>
        <p:txBody>
          <a:bodyPr lIns="0" tIns="0" rIns="0" bIns="0" rtlCol="0" anchor="t">
            <a:spAutoFit/>
          </a:bodyPr>
          <a:lstStyle/>
          <a:p>
            <a:pPr marL="0" lvl="0" indent="0" algn="l">
              <a:lnSpc>
                <a:spcPts val="770"/>
              </a:lnSpc>
              <a:spcBef>
                <a:spcPct val="0"/>
              </a:spcBef>
            </a:pPr>
            <a:r>
              <a:rPr lang="en-US" sz="562" spc="-16" dirty="0">
                <a:solidFill>
                  <a:srgbClr val="5D686E"/>
                </a:solidFill>
              </a:rPr>
              <a:t>1 year benefit period</a:t>
            </a:r>
          </a:p>
        </p:txBody>
      </p:sp>
      <p:grpSp>
        <p:nvGrpSpPr>
          <p:cNvPr id="194" name="Group 315">
            <a:extLst>
              <a:ext uri="{FF2B5EF4-FFF2-40B4-BE49-F238E27FC236}">
                <a16:creationId xmlns:a16="http://schemas.microsoft.com/office/drawing/2014/main" id="{B7F42213-F818-48B5-A4D4-6E7F2CD07DF7}"/>
              </a:ext>
            </a:extLst>
          </p:cNvPr>
          <p:cNvGrpSpPr/>
          <p:nvPr/>
        </p:nvGrpSpPr>
        <p:grpSpPr>
          <a:xfrm>
            <a:off x="10808400" y="1983607"/>
            <a:ext cx="150363" cy="150363"/>
            <a:chOff x="0" y="0"/>
            <a:chExt cx="200485" cy="200485"/>
          </a:xfrm>
        </p:grpSpPr>
        <p:grpSp>
          <p:nvGrpSpPr>
            <p:cNvPr id="195" name="Group 316">
              <a:extLst>
                <a:ext uri="{FF2B5EF4-FFF2-40B4-BE49-F238E27FC236}">
                  <a16:creationId xmlns:a16="http://schemas.microsoft.com/office/drawing/2014/main" id="{16F8DCCE-01D8-4C5B-A34A-ECB440ABF275}"/>
                </a:ext>
              </a:extLst>
            </p:cNvPr>
            <p:cNvGrpSpPr/>
            <p:nvPr/>
          </p:nvGrpSpPr>
          <p:grpSpPr>
            <a:xfrm>
              <a:off x="0" y="0"/>
              <a:ext cx="200485" cy="200485"/>
              <a:chOff x="0" y="0"/>
              <a:chExt cx="6350000" cy="6350000"/>
            </a:xfrm>
          </p:grpSpPr>
          <p:sp>
            <p:nvSpPr>
              <p:cNvPr id="201" name="Freeform 317">
                <a:extLst>
                  <a:ext uri="{FF2B5EF4-FFF2-40B4-BE49-F238E27FC236}">
                    <a16:creationId xmlns:a16="http://schemas.microsoft.com/office/drawing/2014/main" id="{4A4AEE87-6D2C-4F91-B64C-0C5A01AA9F69}"/>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1"/>
              </a:solidFill>
            </p:spPr>
            <p:txBody>
              <a:bodyPr/>
              <a:lstStyle/>
              <a:p>
                <a:endParaRPr lang="en-GB"/>
              </a:p>
            </p:txBody>
          </p:sp>
        </p:grpSp>
        <p:sp>
          <p:nvSpPr>
            <p:cNvPr id="200" name="TextBox 318">
              <a:extLst>
                <a:ext uri="{FF2B5EF4-FFF2-40B4-BE49-F238E27FC236}">
                  <a16:creationId xmlns:a16="http://schemas.microsoft.com/office/drawing/2014/main" id="{4BB282F7-F067-4F3D-9212-D199823DC821}"/>
                </a:ext>
              </a:extLst>
            </p:cNvPr>
            <p:cNvSpPr txBox="1"/>
            <p:nvPr/>
          </p:nvSpPr>
          <p:spPr>
            <a:xfrm>
              <a:off x="0" y="57108"/>
              <a:ext cx="200485" cy="80108"/>
            </a:xfrm>
            <a:prstGeom prst="rect">
              <a:avLst/>
            </a:prstGeom>
          </p:spPr>
          <p:txBody>
            <a:bodyPr lIns="0" tIns="0" rIns="0" bIns="0" rtlCol="0" anchor="t">
              <a:spAutoFit/>
            </a:bodyPr>
            <a:lstStyle/>
            <a:p>
              <a:pPr marL="0" lvl="0" indent="0" algn="ctr">
                <a:lnSpc>
                  <a:spcPts val="549"/>
                </a:lnSpc>
                <a:spcBef>
                  <a:spcPct val="0"/>
                </a:spcBef>
              </a:pPr>
              <a:r>
                <a:rPr lang="en-US" sz="400" spc="-12" dirty="0">
                  <a:solidFill>
                    <a:srgbClr val="FFFFFF"/>
                  </a:solidFill>
                </a:rPr>
                <a:t>100</a:t>
              </a:r>
            </a:p>
          </p:txBody>
        </p:sp>
      </p:grpSp>
      <p:sp>
        <p:nvSpPr>
          <p:cNvPr id="202" name="TextBox 320">
            <a:extLst>
              <a:ext uri="{FF2B5EF4-FFF2-40B4-BE49-F238E27FC236}">
                <a16:creationId xmlns:a16="http://schemas.microsoft.com/office/drawing/2014/main" id="{D169F50D-FB8E-43B8-B632-A21FCFC2449B}"/>
              </a:ext>
            </a:extLst>
          </p:cNvPr>
          <p:cNvSpPr txBox="1"/>
          <p:nvPr/>
        </p:nvSpPr>
        <p:spPr>
          <a:xfrm>
            <a:off x="11079268" y="2009060"/>
            <a:ext cx="807868" cy="93744"/>
          </a:xfrm>
          <a:prstGeom prst="rect">
            <a:avLst/>
          </a:prstGeom>
        </p:spPr>
        <p:txBody>
          <a:bodyPr lIns="0" tIns="0" rIns="0" bIns="0" rtlCol="0" anchor="t">
            <a:spAutoFit/>
          </a:bodyPr>
          <a:lstStyle/>
          <a:p>
            <a:pPr marL="0" lvl="0" indent="0" algn="l">
              <a:lnSpc>
                <a:spcPts val="770"/>
              </a:lnSpc>
              <a:spcBef>
                <a:spcPct val="0"/>
              </a:spcBef>
            </a:pPr>
            <a:r>
              <a:rPr lang="en-US" sz="562" spc="-16" dirty="0">
                <a:solidFill>
                  <a:srgbClr val="5D686E"/>
                </a:solidFill>
              </a:rPr>
              <a:t>100% money back</a:t>
            </a:r>
          </a:p>
        </p:txBody>
      </p:sp>
      <p:grpSp>
        <p:nvGrpSpPr>
          <p:cNvPr id="203" name="Group 202">
            <a:extLst>
              <a:ext uri="{FF2B5EF4-FFF2-40B4-BE49-F238E27FC236}">
                <a16:creationId xmlns:a16="http://schemas.microsoft.com/office/drawing/2014/main" id="{F7AC348A-A7FA-430F-8F35-63CA6D00881D}"/>
              </a:ext>
            </a:extLst>
          </p:cNvPr>
          <p:cNvGrpSpPr/>
          <p:nvPr/>
        </p:nvGrpSpPr>
        <p:grpSpPr>
          <a:xfrm>
            <a:off x="5070757" y="2056312"/>
            <a:ext cx="171452" cy="168842"/>
            <a:chOff x="4879612" y="1981850"/>
            <a:chExt cx="171452" cy="168842"/>
          </a:xfrm>
        </p:grpSpPr>
        <p:grpSp>
          <p:nvGrpSpPr>
            <p:cNvPr id="208" name="Group 261">
              <a:extLst>
                <a:ext uri="{FF2B5EF4-FFF2-40B4-BE49-F238E27FC236}">
                  <a16:creationId xmlns:a16="http://schemas.microsoft.com/office/drawing/2014/main" id="{12E50B35-62EB-485F-8D23-623613997F35}"/>
                </a:ext>
              </a:extLst>
            </p:cNvPr>
            <p:cNvGrpSpPr/>
            <p:nvPr/>
          </p:nvGrpSpPr>
          <p:grpSpPr>
            <a:xfrm>
              <a:off x="4882222" y="1981850"/>
              <a:ext cx="168842" cy="168842"/>
              <a:chOff x="0" y="0"/>
              <a:chExt cx="6350000" cy="6350000"/>
            </a:xfrm>
          </p:grpSpPr>
          <p:sp>
            <p:nvSpPr>
              <p:cNvPr id="237" name="Freeform 262">
                <a:extLst>
                  <a:ext uri="{FF2B5EF4-FFF2-40B4-BE49-F238E27FC236}">
                    <a16:creationId xmlns:a16="http://schemas.microsoft.com/office/drawing/2014/main" id="{0E86E6DC-6B46-493B-BE9F-E4A47BC90DA9}"/>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232" name="TextBox 270">
              <a:extLst>
                <a:ext uri="{FF2B5EF4-FFF2-40B4-BE49-F238E27FC236}">
                  <a16:creationId xmlns:a16="http://schemas.microsoft.com/office/drawing/2014/main" id="{0AD69CCF-263F-484D-BB4E-3B3C7C27DF75}"/>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238" name="Group 237">
            <a:extLst>
              <a:ext uri="{FF2B5EF4-FFF2-40B4-BE49-F238E27FC236}">
                <a16:creationId xmlns:a16="http://schemas.microsoft.com/office/drawing/2014/main" id="{74D40FA7-88DF-4EA3-880C-6386412A6DE2}"/>
              </a:ext>
            </a:extLst>
          </p:cNvPr>
          <p:cNvGrpSpPr/>
          <p:nvPr/>
        </p:nvGrpSpPr>
        <p:grpSpPr>
          <a:xfrm>
            <a:off x="5070757" y="2275367"/>
            <a:ext cx="171452" cy="168842"/>
            <a:chOff x="4879612" y="1981850"/>
            <a:chExt cx="171452" cy="168842"/>
          </a:xfrm>
        </p:grpSpPr>
        <p:grpSp>
          <p:nvGrpSpPr>
            <p:cNvPr id="239" name="Group 261">
              <a:extLst>
                <a:ext uri="{FF2B5EF4-FFF2-40B4-BE49-F238E27FC236}">
                  <a16:creationId xmlns:a16="http://schemas.microsoft.com/office/drawing/2014/main" id="{00DD4326-8605-4BC0-B546-1B5C7B6F6D5C}"/>
                </a:ext>
              </a:extLst>
            </p:cNvPr>
            <p:cNvGrpSpPr/>
            <p:nvPr/>
          </p:nvGrpSpPr>
          <p:grpSpPr>
            <a:xfrm>
              <a:off x="4882222" y="1981850"/>
              <a:ext cx="168842" cy="168842"/>
              <a:chOff x="0" y="0"/>
              <a:chExt cx="6350000" cy="6350000"/>
            </a:xfrm>
          </p:grpSpPr>
          <p:sp>
            <p:nvSpPr>
              <p:cNvPr id="241" name="Freeform 262">
                <a:extLst>
                  <a:ext uri="{FF2B5EF4-FFF2-40B4-BE49-F238E27FC236}">
                    <a16:creationId xmlns:a16="http://schemas.microsoft.com/office/drawing/2014/main" id="{B6FE45C8-F6BC-439E-9CA2-7C409CD425F2}"/>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240" name="TextBox 270">
              <a:extLst>
                <a:ext uri="{FF2B5EF4-FFF2-40B4-BE49-F238E27FC236}">
                  <a16:creationId xmlns:a16="http://schemas.microsoft.com/office/drawing/2014/main" id="{F83E4050-68F3-4BD9-BB28-2C97136DF48C}"/>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242" name="Group 241">
            <a:extLst>
              <a:ext uri="{FF2B5EF4-FFF2-40B4-BE49-F238E27FC236}">
                <a16:creationId xmlns:a16="http://schemas.microsoft.com/office/drawing/2014/main" id="{92D17807-7314-4C8D-9DF7-411D898651E9}"/>
              </a:ext>
            </a:extLst>
          </p:cNvPr>
          <p:cNvGrpSpPr/>
          <p:nvPr/>
        </p:nvGrpSpPr>
        <p:grpSpPr>
          <a:xfrm>
            <a:off x="5297586" y="2056312"/>
            <a:ext cx="168842" cy="168842"/>
            <a:chOff x="5085487" y="3402973"/>
            <a:chExt cx="168842" cy="168842"/>
          </a:xfrm>
        </p:grpSpPr>
        <p:grpSp>
          <p:nvGrpSpPr>
            <p:cNvPr id="243" name="Group 279">
              <a:extLst>
                <a:ext uri="{FF2B5EF4-FFF2-40B4-BE49-F238E27FC236}">
                  <a16:creationId xmlns:a16="http://schemas.microsoft.com/office/drawing/2014/main" id="{282B9D4C-64DA-4961-9C70-3FE037468BF4}"/>
                </a:ext>
              </a:extLst>
            </p:cNvPr>
            <p:cNvGrpSpPr/>
            <p:nvPr/>
          </p:nvGrpSpPr>
          <p:grpSpPr>
            <a:xfrm>
              <a:off x="5085487" y="3402973"/>
              <a:ext cx="168842" cy="168842"/>
              <a:chOff x="0" y="0"/>
              <a:chExt cx="6350000" cy="6350000"/>
            </a:xfrm>
          </p:grpSpPr>
          <p:sp>
            <p:nvSpPr>
              <p:cNvPr id="256" name="Freeform 280">
                <a:extLst>
                  <a:ext uri="{FF2B5EF4-FFF2-40B4-BE49-F238E27FC236}">
                    <a16:creationId xmlns:a16="http://schemas.microsoft.com/office/drawing/2014/main" id="{92C74C67-E5BA-403E-B472-83D3EAAE9664}"/>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246" name="TextBox 293">
              <a:extLst>
                <a:ext uri="{FF2B5EF4-FFF2-40B4-BE49-F238E27FC236}">
                  <a16:creationId xmlns:a16="http://schemas.microsoft.com/office/drawing/2014/main" id="{4BE94DF9-893E-4BAF-B36C-ADB798C6A66B}"/>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257" name="Group 256">
            <a:extLst>
              <a:ext uri="{FF2B5EF4-FFF2-40B4-BE49-F238E27FC236}">
                <a16:creationId xmlns:a16="http://schemas.microsoft.com/office/drawing/2014/main" id="{129D41C8-0EC4-46CB-910C-5B3829FC81A4}"/>
              </a:ext>
            </a:extLst>
          </p:cNvPr>
          <p:cNvGrpSpPr/>
          <p:nvPr/>
        </p:nvGrpSpPr>
        <p:grpSpPr>
          <a:xfrm>
            <a:off x="5297586" y="2713477"/>
            <a:ext cx="168842" cy="168842"/>
            <a:chOff x="5085487" y="3402973"/>
            <a:chExt cx="168842" cy="168842"/>
          </a:xfrm>
        </p:grpSpPr>
        <p:grpSp>
          <p:nvGrpSpPr>
            <p:cNvPr id="258" name="Group 279">
              <a:extLst>
                <a:ext uri="{FF2B5EF4-FFF2-40B4-BE49-F238E27FC236}">
                  <a16:creationId xmlns:a16="http://schemas.microsoft.com/office/drawing/2014/main" id="{EBF425B7-9F06-4CC0-A2AE-FF365D4C3D04}"/>
                </a:ext>
              </a:extLst>
            </p:cNvPr>
            <p:cNvGrpSpPr/>
            <p:nvPr/>
          </p:nvGrpSpPr>
          <p:grpSpPr>
            <a:xfrm>
              <a:off x="5085487" y="3402973"/>
              <a:ext cx="168842" cy="168842"/>
              <a:chOff x="0" y="0"/>
              <a:chExt cx="6350000" cy="6350000"/>
            </a:xfrm>
          </p:grpSpPr>
          <p:sp>
            <p:nvSpPr>
              <p:cNvPr id="260" name="Freeform 280">
                <a:extLst>
                  <a:ext uri="{FF2B5EF4-FFF2-40B4-BE49-F238E27FC236}">
                    <a16:creationId xmlns:a16="http://schemas.microsoft.com/office/drawing/2014/main" id="{CD2B5A95-A9FE-404E-9295-F71E58F69C37}"/>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259" name="TextBox 293">
              <a:extLst>
                <a:ext uri="{FF2B5EF4-FFF2-40B4-BE49-F238E27FC236}">
                  <a16:creationId xmlns:a16="http://schemas.microsoft.com/office/drawing/2014/main" id="{439B368C-3021-42A4-9A28-3F9DCB47C7DB}"/>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261" name="Group 260">
            <a:extLst>
              <a:ext uri="{FF2B5EF4-FFF2-40B4-BE49-F238E27FC236}">
                <a16:creationId xmlns:a16="http://schemas.microsoft.com/office/drawing/2014/main" id="{C91CB65F-A726-42A8-9891-FEFA13E0D535}"/>
              </a:ext>
            </a:extLst>
          </p:cNvPr>
          <p:cNvGrpSpPr/>
          <p:nvPr/>
        </p:nvGrpSpPr>
        <p:grpSpPr>
          <a:xfrm>
            <a:off x="5070757" y="2494422"/>
            <a:ext cx="171452" cy="168842"/>
            <a:chOff x="4879612" y="1981850"/>
            <a:chExt cx="171452" cy="168842"/>
          </a:xfrm>
        </p:grpSpPr>
        <p:grpSp>
          <p:nvGrpSpPr>
            <p:cNvPr id="262" name="Group 261">
              <a:extLst>
                <a:ext uri="{FF2B5EF4-FFF2-40B4-BE49-F238E27FC236}">
                  <a16:creationId xmlns:a16="http://schemas.microsoft.com/office/drawing/2014/main" id="{FF96E664-E177-4C1F-A52A-92D0761836AE}"/>
                </a:ext>
              </a:extLst>
            </p:cNvPr>
            <p:cNvGrpSpPr/>
            <p:nvPr/>
          </p:nvGrpSpPr>
          <p:grpSpPr>
            <a:xfrm>
              <a:off x="4882222" y="1981850"/>
              <a:ext cx="168842" cy="168842"/>
              <a:chOff x="0" y="0"/>
              <a:chExt cx="6350000" cy="6350000"/>
            </a:xfrm>
          </p:grpSpPr>
          <p:sp>
            <p:nvSpPr>
              <p:cNvPr id="264" name="Freeform 262">
                <a:extLst>
                  <a:ext uri="{FF2B5EF4-FFF2-40B4-BE49-F238E27FC236}">
                    <a16:creationId xmlns:a16="http://schemas.microsoft.com/office/drawing/2014/main" id="{C5A1F7C1-3253-4956-BF68-789B95B17C9A}"/>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263" name="TextBox 270">
              <a:extLst>
                <a:ext uri="{FF2B5EF4-FFF2-40B4-BE49-F238E27FC236}">
                  <a16:creationId xmlns:a16="http://schemas.microsoft.com/office/drawing/2014/main" id="{97C70458-9BCA-4984-9A4C-E8DD7A6A7C7E}"/>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265" name="Group 264">
            <a:extLst>
              <a:ext uri="{FF2B5EF4-FFF2-40B4-BE49-F238E27FC236}">
                <a16:creationId xmlns:a16="http://schemas.microsoft.com/office/drawing/2014/main" id="{59B88032-DAF8-4371-8529-36C52D075ED3}"/>
              </a:ext>
            </a:extLst>
          </p:cNvPr>
          <p:cNvGrpSpPr/>
          <p:nvPr/>
        </p:nvGrpSpPr>
        <p:grpSpPr>
          <a:xfrm>
            <a:off x="5070757" y="2713477"/>
            <a:ext cx="171452" cy="168842"/>
            <a:chOff x="4879612" y="1981850"/>
            <a:chExt cx="171452" cy="168842"/>
          </a:xfrm>
        </p:grpSpPr>
        <p:grpSp>
          <p:nvGrpSpPr>
            <p:cNvPr id="266" name="Group 261">
              <a:extLst>
                <a:ext uri="{FF2B5EF4-FFF2-40B4-BE49-F238E27FC236}">
                  <a16:creationId xmlns:a16="http://schemas.microsoft.com/office/drawing/2014/main" id="{A64A9E02-F87D-48CD-BBAE-A500D668ABCE}"/>
                </a:ext>
              </a:extLst>
            </p:cNvPr>
            <p:cNvGrpSpPr/>
            <p:nvPr/>
          </p:nvGrpSpPr>
          <p:grpSpPr>
            <a:xfrm>
              <a:off x="4882222" y="1981850"/>
              <a:ext cx="168842" cy="168842"/>
              <a:chOff x="0" y="0"/>
              <a:chExt cx="6350000" cy="6350000"/>
            </a:xfrm>
          </p:grpSpPr>
          <p:sp>
            <p:nvSpPr>
              <p:cNvPr id="268" name="Freeform 262">
                <a:extLst>
                  <a:ext uri="{FF2B5EF4-FFF2-40B4-BE49-F238E27FC236}">
                    <a16:creationId xmlns:a16="http://schemas.microsoft.com/office/drawing/2014/main" id="{0C931B10-6B36-401D-8026-2B6511AE4EC1}"/>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267" name="TextBox 270">
              <a:extLst>
                <a:ext uri="{FF2B5EF4-FFF2-40B4-BE49-F238E27FC236}">
                  <a16:creationId xmlns:a16="http://schemas.microsoft.com/office/drawing/2014/main" id="{127D074F-1782-4EC9-960F-94F08E364C07}"/>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269" name="Group 268">
            <a:extLst>
              <a:ext uri="{FF2B5EF4-FFF2-40B4-BE49-F238E27FC236}">
                <a16:creationId xmlns:a16="http://schemas.microsoft.com/office/drawing/2014/main" id="{58070AD1-C441-4C20-BF3C-5D8068D8C5E5}"/>
              </a:ext>
            </a:extLst>
          </p:cNvPr>
          <p:cNvGrpSpPr/>
          <p:nvPr/>
        </p:nvGrpSpPr>
        <p:grpSpPr>
          <a:xfrm>
            <a:off x="5297586" y="3154084"/>
            <a:ext cx="168842" cy="168842"/>
            <a:chOff x="5085487" y="3402973"/>
            <a:chExt cx="168842" cy="168842"/>
          </a:xfrm>
        </p:grpSpPr>
        <p:grpSp>
          <p:nvGrpSpPr>
            <p:cNvPr id="270" name="Group 279">
              <a:extLst>
                <a:ext uri="{FF2B5EF4-FFF2-40B4-BE49-F238E27FC236}">
                  <a16:creationId xmlns:a16="http://schemas.microsoft.com/office/drawing/2014/main" id="{C12E9D8B-5D2F-4632-A64D-95C1B16D724F}"/>
                </a:ext>
              </a:extLst>
            </p:cNvPr>
            <p:cNvGrpSpPr/>
            <p:nvPr/>
          </p:nvGrpSpPr>
          <p:grpSpPr>
            <a:xfrm>
              <a:off x="5085487" y="3402973"/>
              <a:ext cx="168842" cy="168842"/>
              <a:chOff x="0" y="0"/>
              <a:chExt cx="6350000" cy="6350000"/>
            </a:xfrm>
          </p:grpSpPr>
          <p:sp>
            <p:nvSpPr>
              <p:cNvPr id="272" name="Freeform 280">
                <a:extLst>
                  <a:ext uri="{FF2B5EF4-FFF2-40B4-BE49-F238E27FC236}">
                    <a16:creationId xmlns:a16="http://schemas.microsoft.com/office/drawing/2014/main" id="{ADB3D6FE-DF98-45E8-9790-6EED7A0244F0}"/>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271" name="TextBox 293">
              <a:extLst>
                <a:ext uri="{FF2B5EF4-FFF2-40B4-BE49-F238E27FC236}">
                  <a16:creationId xmlns:a16="http://schemas.microsoft.com/office/drawing/2014/main" id="{A49B86CA-23E0-4135-87FD-41D03343F481}"/>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273" name="Group 272">
            <a:extLst>
              <a:ext uri="{FF2B5EF4-FFF2-40B4-BE49-F238E27FC236}">
                <a16:creationId xmlns:a16="http://schemas.microsoft.com/office/drawing/2014/main" id="{21DBDCCB-95F0-4162-9980-7112D2A08A72}"/>
              </a:ext>
            </a:extLst>
          </p:cNvPr>
          <p:cNvGrpSpPr/>
          <p:nvPr/>
        </p:nvGrpSpPr>
        <p:grpSpPr>
          <a:xfrm>
            <a:off x="5297586" y="3372583"/>
            <a:ext cx="168842" cy="168842"/>
            <a:chOff x="5085487" y="3402973"/>
            <a:chExt cx="168842" cy="168842"/>
          </a:xfrm>
        </p:grpSpPr>
        <p:grpSp>
          <p:nvGrpSpPr>
            <p:cNvPr id="274" name="Group 279">
              <a:extLst>
                <a:ext uri="{FF2B5EF4-FFF2-40B4-BE49-F238E27FC236}">
                  <a16:creationId xmlns:a16="http://schemas.microsoft.com/office/drawing/2014/main" id="{E8DD0A2A-E406-4013-8ADB-D53E0E0F801D}"/>
                </a:ext>
              </a:extLst>
            </p:cNvPr>
            <p:cNvGrpSpPr/>
            <p:nvPr/>
          </p:nvGrpSpPr>
          <p:grpSpPr>
            <a:xfrm>
              <a:off x="5085487" y="3402973"/>
              <a:ext cx="168842" cy="168842"/>
              <a:chOff x="0" y="0"/>
              <a:chExt cx="6350000" cy="6350000"/>
            </a:xfrm>
          </p:grpSpPr>
          <p:sp>
            <p:nvSpPr>
              <p:cNvPr id="276" name="Freeform 280">
                <a:extLst>
                  <a:ext uri="{FF2B5EF4-FFF2-40B4-BE49-F238E27FC236}">
                    <a16:creationId xmlns:a16="http://schemas.microsoft.com/office/drawing/2014/main" id="{4FC7E16A-645F-42BE-BAAC-1F836BB5DFCE}"/>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275" name="TextBox 293">
              <a:extLst>
                <a:ext uri="{FF2B5EF4-FFF2-40B4-BE49-F238E27FC236}">
                  <a16:creationId xmlns:a16="http://schemas.microsoft.com/office/drawing/2014/main" id="{47C398B5-49A1-4CCE-B217-944074D9DE57}"/>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277" name="Group 276">
            <a:extLst>
              <a:ext uri="{FF2B5EF4-FFF2-40B4-BE49-F238E27FC236}">
                <a16:creationId xmlns:a16="http://schemas.microsoft.com/office/drawing/2014/main" id="{5A9603D4-E1E9-4155-9378-20CD2BE7E8CF}"/>
              </a:ext>
            </a:extLst>
          </p:cNvPr>
          <p:cNvGrpSpPr/>
          <p:nvPr/>
        </p:nvGrpSpPr>
        <p:grpSpPr>
          <a:xfrm>
            <a:off x="5070757" y="2932532"/>
            <a:ext cx="171452" cy="168842"/>
            <a:chOff x="4879612" y="1981850"/>
            <a:chExt cx="171452" cy="168842"/>
          </a:xfrm>
        </p:grpSpPr>
        <p:grpSp>
          <p:nvGrpSpPr>
            <p:cNvPr id="278" name="Group 261">
              <a:extLst>
                <a:ext uri="{FF2B5EF4-FFF2-40B4-BE49-F238E27FC236}">
                  <a16:creationId xmlns:a16="http://schemas.microsoft.com/office/drawing/2014/main" id="{3F8E3DF5-D7D2-49F4-AC0B-5B808FF77B68}"/>
                </a:ext>
              </a:extLst>
            </p:cNvPr>
            <p:cNvGrpSpPr/>
            <p:nvPr/>
          </p:nvGrpSpPr>
          <p:grpSpPr>
            <a:xfrm>
              <a:off x="4882222" y="1981850"/>
              <a:ext cx="168842" cy="168842"/>
              <a:chOff x="0" y="0"/>
              <a:chExt cx="6350000" cy="6350000"/>
            </a:xfrm>
          </p:grpSpPr>
          <p:sp>
            <p:nvSpPr>
              <p:cNvPr id="280" name="Freeform 262">
                <a:extLst>
                  <a:ext uri="{FF2B5EF4-FFF2-40B4-BE49-F238E27FC236}">
                    <a16:creationId xmlns:a16="http://schemas.microsoft.com/office/drawing/2014/main" id="{0F1406AA-D0AB-4560-B10D-39304511034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279" name="TextBox 270">
              <a:extLst>
                <a:ext uri="{FF2B5EF4-FFF2-40B4-BE49-F238E27FC236}">
                  <a16:creationId xmlns:a16="http://schemas.microsoft.com/office/drawing/2014/main" id="{9138F8EF-FAE4-47A6-AD79-14F9BABBC943}"/>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281" name="Group 280">
            <a:extLst>
              <a:ext uri="{FF2B5EF4-FFF2-40B4-BE49-F238E27FC236}">
                <a16:creationId xmlns:a16="http://schemas.microsoft.com/office/drawing/2014/main" id="{AFC2F82C-94D6-43AD-AFAE-D0BE79F08B2C}"/>
              </a:ext>
            </a:extLst>
          </p:cNvPr>
          <p:cNvGrpSpPr/>
          <p:nvPr/>
        </p:nvGrpSpPr>
        <p:grpSpPr>
          <a:xfrm>
            <a:off x="5297586" y="2275367"/>
            <a:ext cx="168842" cy="168842"/>
            <a:chOff x="5085487" y="3402973"/>
            <a:chExt cx="168842" cy="168842"/>
          </a:xfrm>
        </p:grpSpPr>
        <p:grpSp>
          <p:nvGrpSpPr>
            <p:cNvPr id="282" name="Group 279">
              <a:extLst>
                <a:ext uri="{FF2B5EF4-FFF2-40B4-BE49-F238E27FC236}">
                  <a16:creationId xmlns:a16="http://schemas.microsoft.com/office/drawing/2014/main" id="{7E5C951D-C3EB-4C46-890D-A3EFBAFA4D04}"/>
                </a:ext>
              </a:extLst>
            </p:cNvPr>
            <p:cNvGrpSpPr/>
            <p:nvPr/>
          </p:nvGrpSpPr>
          <p:grpSpPr>
            <a:xfrm>
              <a:off x="5085487" y="3402973"/>
              <a:ext cx="168842" cy="168842"/>
              <a:chOff x="0" y="0"/>
              <a:chExt cx="6350000" cy="6350000"/>
            </a:xfrm>
          </p:grpSpPr>
          <p:sp>
            <p:nvSpPr>
              <p:cNvPr id="284" name="Freeform 280">
                <a:extLst>
                  <a:ext uri="{FF2B5EF4-FFF2-40B4-BE49-F238E27FC236}">
                    <a16:creationId xmlns:a16="http://schemas.microsoft.com/office/drawing/2014/main" id="{D632F738-BEA9-4E32-8EC3-6718021CC328}"/>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283" name="TextBox 293">
              <a:extLst>
                <a:ext uri="{FF2B5EF4-FFF2-40B4-BE49-F238E27FC236}">
                  <a16:creationId xmlns:a16="http://schemas.microsoft.com/office/drawing/2014/main" id="{1FC368C3-3999-4C86-865F-0457043E60A3}"/>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289" name="Group 288">
            <a:extLst>
              <a:ext uri="{FF2B5EF4-FFF2-40B4-BE49-F238E27FC236}">
                <a16:creationId xmlns:a16="http://schemas.microsoft.com/office/drawing/2014/main" id="{DC0FF43D-3366-4130-A465-43D984FFB476}"/>
              </a:ext>
            </a:extLst>
          </p:cNvPr>
          <p:cNvGrpSpPr/>
          <p:nvPr/>
        </p:nvGrpSpPr>
        <p:grpSpPr>
          <a:xfrm>
            <a:off x="5070757" y="3372583"/>
            <a:ext cx="171452" cy="168842"/>
            <a:chOff x="4879612" y="1981850"/>
            <a:chExt cx="171452" cy="168842"/>
          </a:xfrm>
        </p:grpSpPr>
        <p:grpSp>
          <p:nvGrpSpPr>
            <p:cNvPr id="290" name="Group 261">
              <a:extLst>
                <a:ext uri="{FF2B5EF4-FFF2-40B4-BE49-F238E27FC236}">
                  <a16:creationId xmlns:a16="http://schemas.microsoft.com/office/drawing/2014/main" id="{8549ADC2-C3CF-4715-95C6-5A3B118B5F82}"/>
                </a:ext>
              </a:extLst>
            </p:cNvPr>
            <p:cNvGrpSpPr/>
            <p:nvPr/>
          </p:nvGrpSpPr>
          <p:grpSpPr>
            <a:xfrm>
              <a:off x="4882222" y="1981850"/>
              <a:ext cx="168842" cy="168842"/>
              <a:chOff x="0" y="0"/>
              <a:chExt cx="6350000" cy="6350000"/>
            </a:xfrm>
          </p:grpSpPr>
          <p:sp>
            <p:nvSpPr>
              <p:cNvPr id="292" name="Freeform 262">
                <a:extLst>
                  <a:ext uri="{FF2B5EF4-FFF2-40B4-BE49-F238E27FC236}">
                    <a16:creationId xmlns:a16="http://schemas.microsoft.com/office/drawing/2014/main" id="{EE1E615F-EEB3-4E74-80EB-F5B9C8AC9B6C}"/>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291" name="TextBox 270">
              <a:extLst>
                <a:ext uri="{FF2B5EF4-FFF2-40B4-BE49-F238E27FC236}">
                  <a16:creationId xmlns:a16="http://schemas.microsoft.com/office/drawing/2014/main" id="{B031977A-7492-483E-9906-96811AC7797E}"/>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293" name="Group 292">
            <a:extLst>
              <a:ext uri="{FF2B5EF4-FFF2-40B4-BE49-F238E27FC236}">
                <a16:creationId xmlns:a16="http://schemas.microsoft.com/office/drawing/2014/main" id="{B4B44317-9F89-426C-BB29-0A51FB3561E1}"/>
              </a:ext>
            </a:extLst>
          </p:cNvPr>
          <p:cNvGrpSpPr/>
          <p:nvPr/>
        </p:nvGrpSpPr>
        <p:grpSpPr>
          <a:xfrm>
            <a:off x="5297586" y="2494422"/>
            <a:ext cx="168842" cy="168842"/>
            <a:chOff x="5085487" y="3402973"/>
            <a:chExt cx="168842" cy="168842"/>
          </a:xfrm>
        </p:grpSpPr>
        <p:grpSp>
          <p:nvGrpSpPr>
            <p:cNvPr id="294" name="Group 279">
              <a:extLst>
                <a:ext uri="{FF2B5EF4-FFF2-40B4-BE49-F238E27FC236}">
                  <a16:creationId xmlns:a16="http://schemas.microsoft.com/office/drawing/2014/main" id="{C5C9E467-D2DE-4832-A2B5-142EFF6865BD}"/>
                </a:ext>
              </a:extLst>
            </p:cNvPr>
            <p:cNvGrpSpPr/>
            <p:nvPr/>
          </p:nvGrpSpPr>
          <p:grpSpPr>
            <a:xfrm>
              <a:off x="5085487" y="3402973"/>
              <a:ext cx="168842" cy="168842"/>
              <a:chOff x="0" y="0"/>
              <a:chExt cx="6350000" cy="6350000"/>
            </a:xfrm>
          </p:grpSpPr>
          <p:sp>
            <p:nvSpPr>
              <p:cNvPr id="296" name="Freeform 280">
                <a:extLst>
                  <a:ext uri="{FF2B5EF4-FFF2-40B4-BE49-F238E27FC236}">
                    <a16:creationId xmlns:a16="http://schemas.microsoft.com/office/drawing/2014/main" id="{947F9785-7B41-4F29-A6B3-D94A5C75ACB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295" name="TextBox 293">
              <a:extLst>
                <a:ext uri="{FF2B5EF4-FFF2-40B4-BE49-F238E27FC236}">
                  <a16:creationId xmlns:a16="http://schemas.microsoft.com/office/drawing/2014/main" id="{B190AB47-1981-4B46-B153-D19DB7ACCEFB}"/>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297" name="Group 296">
            <a:extLst>
              <a:ext uri="{FF2B5EF4-FFF2-40B4-BE49-F238E27FC236}">
                <a16:creationId xmlns:a16="http://schemas.microsoft.com/office/drawing/2014/main" id="{7F3C699A-77FF-406E-9743-4E21BC64AD0F}"/>
              </a:ext>
            </a:extLst>
          </p:cNvPr>
          <p:cNvGrpSpPr/>
          <p:nvPr/>
        </p:nvGrpSpPr>
        <p:grpSpPr>
          <a:xfrm>
            <a:off x="5297586" y="2932532"/>
            <a:ext cx="168842" cy="168842"/>
            <a:chOff x="5085487" y="3402973"/>
            <a:chExt cx="168842" cy="168842"/>
          </a:xfrm>
        </p:grpSpPr>
        <p:grpSp>
          <p:nvGrpSpPr>
            <p:cNvPr id="298" name="Group 279">
              <a:extLst>
                <a:ext uri="{FF2B5EF4-FFF2-40B4-BE49-F238E27FC236}">
                  <a16:creationId xmlns:a16="http://schemas.microsoft.com/office/drawing/2014/main" id="{58808653-BB61-42B5-BF78-54B0E318D593}"/>
                </a:ext>
              </a:extLst>
            </p:cNvPr>
            <p:cNvGrpSpPr/>
            <p:nvPr/>
          </p:nvGrpSpPr>
          <p:grpSpPr>
            <a:xfrm>
              <a:off x="5085487" y="3402973"/>
              <a:ext cx="168842" cy="168842"/>
              <a:chOff x="0" y="0"/>
              <a:chExt cx="6350000" cy="6350000"/>
            </a:xfrm>
          </p:grpSpPr>
          <p:sp>
            <p:nvSpPr>
              <p:cNvPr id="300" name="Freeform 280">
                <a:extLst>
                  <a:ext uri="{FF2B5EF4-FFF2-40B4-BE49-F238E27FC236}">
                    <a16:creationId xmlns:a16="http://schemas.microsoft.com/office/drawing/2014/main" id="{F6F3FAD7-9803-4690-9D46-B9747FD96B23}"/>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299" name="TextBox 293">
              <a:extLst>
                <a:ext uri="{FF2B5EF4-FFF2-40B4-BE49-F238E27FC236}">
                  <a16:creationId xmlns:a16="http://schemas.microsoft.com/office/drawing/2014/main" id="{0B3F53F5-4B5D-4FAD-923D-BE5715884670}"/>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aphicFrame>
        <p:nvGraphicFramePr>
          <p:cNvPr id="10" name="Table 4">
            <a:extLst>
              <a:ext uri="{FF2B5EF4-FFF2-40B4-BE49-F238E27FC236}">
                <a16:creationId xmlns:a16="http://schemas.microsoft.com/office/drawing/2014/main" id="{87CEA4DD-98E1-4E81-C3F1-EAB901008570}"/>
              </a:ext>
            </a:extLst>
          </p:cNvPr>
          <p:cNvGraphicFramePr>
            <a:graphicFrameLocks noGrp="1"/>
          </p:cNvGraphicFramePr>
          <p:nvPr/>
        </p:nvGraphicFramePr>
        <p:xfrm>
          <a:off x="618844" y="3771904"/>
          <a:ext cx="9915225" cy="2615505"/>
        </p:xfrm>
        <a:graphic>
          <a:graphicData uri="http://schemas.openxmlformats.org/drawingml/2006/table">
            <a:tbl>
              <a:tblPr firstRow="1" bandRow="1">
                <a:tableStyleId>{21E4AEA4-8DFA-4A89-87EB-49C32662AFE0}</a:tableStyleId>
              </a:tblPr>
              <a:tblGrid>
                <a:gridCol w="4903585">
                  <a:extLst>
                    <a:ext uri="{9D8B030D-6E8A-4147-A177-3AD203B41FA5}">
                      <a16:colId xmlns:a16="http://schemas.microsoft.com/office/drawing/2014/main" val="3233716018"/>
                    </a:ext>
                  </a:extLst>
                </a:gridCol>
                <a:gridCol w="1002328">
                  <a:extLst>
                    <a:ext uri="{9D8B030D-6E8A-4147-A177-3AD203B41FA5}">
                      <a16:colId xmlns:a16="http://schemas.microsoft.com/office/drawing/2014/main" val="2688458533"/>
                    </a:ext>
                  </a:extLst>
                </a:gridCol>
                <a:gridCol w="1002328">
                  <a:extLst>
                    <a:ext uri="{9D8B030D-6E8A-4147-A177-3AD203B41FA5}">
                      <a16:colId xmlns:a16="http://schemas.microsoft.com/office/drawing/2014/main" val="4023705520"/>
                    </a:ext>
                  </a:extLst>
                </a:gridCol>
                <a:gridCol w="1002328">
                  <a:extLst>
                    <a:ext uri="{9D8B030D-6E8A-4147-A177-3AD203B41FA5}">
                      <a16:colId xmlns:a16="http://schemas.microsoft.com/office/drawing/2014/main" val="3666180724"/>
                    </a:ext>
                  </a:extLst>
                </a:gridCol>
                <a:gridCol w="1002328">
                  <a:extLst>
                    <a:ext uri="{9D8B030D-6E8A-4147-A177-3AD203B41FA5}">
                      <a16:colId xmlns:a16="http://schemas.microsoft.com/office/drawing/2014/main" val="225429773"/>
                    </a:ext>
                  </a:extLst>
                </a:gridCol>
                <a:gridCol w="1002328">
                  <a:extLst>
                    <a:ext uri="{9D8B030D-6E8A-4147-A177-3AD203B41FA5}">
                      <a16:colId xmlns:a16="http://schemas.microsoft.com/office/drawing/2014/main" val="3922679557"/>
                    </a:ext>
                  </a:extLst>
                </a:gridCol>
              </a:tblGrid>
              <a:tr h="0">
                <a:tc>
                  <a:txBody>
                    <a:bodyPr/>
                    <a:lstStyle/>
                    <a:p>
                      <a:r>
                        <a:rPr lang="en-US" sz="900" b="0" kern="1200" dirty="0">
                          <a:solidFill>
                            <a:schemeClr val="accent1"/>
                          </a:solidFill>
                          <a:latin typeface="+mn-lt"/>
                          <a:ea typeface="+mn-ea"/>
                          <a:cs typeface="+mn-cs"/>
                        </a:rPr>
                        <a:t>Cash Payouts</a:t>
                      </a:r>
                    </a:p>
                  </a:txBody>
                  <a:tcPr marT="28800" marB="28800" anchor="ctr">
                    <a:lnR w="38100" cap="flat" cmpd="sng" algn="ctr">
                      <a:solidFill>
                        <a:schemeClr val="bg1"/>
                      </a:solidFill>
                      <a:prstDash val="solid"/>
                      <a:round/>
                      <a:headEnd type="none" w="med" len="med"/>
                      <a:tailEnd type="none" w="med" len="med"/>
                    </a:lnR>
                    <a:solidFill>
                      <a:schemeClr val="bg1"/>
                    </a:solidFill>
                  </a:tcPr>
                </a:tc>
                <a:tc>
                  <a:txBody>
                    <a:bodyPr/>
                    <a:lstStyle/>
                    <a:p>
                      <a:endParaRPr lang="en-GB" sz="900" kern="1200" dirty="0">
                        <a:solidFill>
                          <a:schemeClr val="accent1"/>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nchor="ctr">
                    <a:lnL w="381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9298524"/>
                  </a:ext>
                </a:extLst>
              </a:tr>
              <a:tr h="0">
                <a:tc>
                  <a:txBody>
                    <a:bodyPr/>
                    <a:lstStyle/>
                    <a:p>
                      <a:pPr marL="0" marR="0" lvl="0" indent="0" algn="l" defTabSz="914400" rtl="0" eaLnBrk="1" fontAlgn="auto" latinLnBrk="0" hangingPunct="1">
                        <a:lnSpc>
                          <a:spcPts val="1111"/>
                        </a:lnSpc>
                        <a:spcBef>
                          <a:spcPct val="0"/>
                        </a:spcBef>
                        <a:spcAft>
                          <a:spcPts val="0"/>
                        </a:spcAft>
                        <a:buClrTx/>
                        <a:buSzTx/>
                        <a:buFontTx/>
                        <a:buNone/>
                        <a:tabLst/>
                        <a:defRPr/>
                      </a:pPr>
                      <a:r>
                        <a:rPr lang="en-US" sz="800" spc="-24" dirty="0">
                          <a:solidFill>
                            <a:srgbClr val="5D686E"/>
                          </a:solidFill>
                        </a:rPr>
                        <a:t>In-Patient  </a:t>
                      </a:r>
                      <a:r>
                        <a:rPr lang="en-US" sz="630" u="none" spc="-18" dirty="0">
                          <a:solidFill>
                            <a:srgbClr val="5D686E"/>
                          </a:solidFill>
                        </a:rPr>
                        <a:t>For you, per night, up to 20 nights per year</a:t>
                      </a:r>
                    </a:p>
                  </a:txBody>
                  <a:tcPr anchor="ctr">
                    <a:lnR w="28575" cap="flat" cmpd="sng" algn="ctr">
                      <a:solidFill>
                        <a:schemeClr val="bg1"/>
                      </a:solidFill>
                      <a:prstDash val="solid"/>
                      <a:round/>
                      <a:headEnd type="none" w="med" len="med"/>
                      <a:tailEnd type="none" w="med" len="med"/>
                    </a:lnR>
                    <a:lnB w="28575" cap="flat" cmpd="sng" algn="ctr">
                      <a:solidFill>
                        <a:srgbClr val="D5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£15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£30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£45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£60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£75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5395857"/>
                  </a:ext>
                </a:extLst>
              </a:tr>
              <a:tr h="0">
                <a:tc>
                  <a:txBody>
                    <a:bodyPr/>
                    <a:lstStyle/>
                    <a:p>
                      <a:pPr marL="0" lvl="0" indent="0" algn="l">
                        <a:lnSpc>
                          <a:spcPts val="1111"/>
                        </a:lnSpc>
                        <a:spcBef>
                          <a:spcPct val="0"/>
                        </a:spcBef>
                      </a:pPr>
                      <a:r>
                        <a:rPr lang="en-US" sz="800" spc="-24" dirty="0">
                          <a:solidFill>
                            <a:srgbClr val="5D686E"/>
                          </a:solidFill>
                        </a:rPr>
                        <a:t>Day Surgery  </a:t>
                      </a:r>
                      <a:r>
                        <a:rPr lang="en-US" sz="630" u="none" spc="-18" dirty="0">
                          <a:solidFill>
                            <a:srgbClr val="5D686E"/>
                          </a:solidFill>
                        </a:rPr>
                        <a:t>For you, per day, up to 10 days per year</a:t>
                      </a:r>
                    </a:p>
                  </a:txBody>
                  <a:tcPr anchor="ctr">
                    <a:lnR w="28575" cap="flat" cmpd="sng" algn="ctr">
                      <a:solidFill>
                        <a:schemeClr val="bg1"/>
                      </a:solidFill>
                      <a:prstDash val="solid"/>
                      <a:round/>
                      <a:headEnd type="none" w="med" len="med"/>
                      <a:tailEnd type="none" w="med" len="med"/>
                    </a:lnR>
                    <a:lnT w="28575" cap="flat" cmpd="sng" algn="ctr">
                      <a:solidFill>
                        <a:srgbClr val="D5E8EB"/>
                      </a:solidFill>
                      <a:prstDash val="solid"/>
                      <a:round/>
                      <a:headEnd type="none" w="med" len="med"/>
                      <a:tailEnd type="none" w="med" len="med"/>
                    </a:lnT>
                    <a:lnB w="28575" cap="flat" cmpd="sng" algn="ctr">
                      <a:solidFill>
                        <a:srgbClr val="D5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£15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£30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£45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£60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£75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867852834"/>
                  </a:ext>
                </a:extLst>
              </a:tr>
              <a:tr h="0">
                <a:tc>
                  <a:txBody>
                    <a:bodyPr/>
                    <a:lstStyle/>
                    <a:p>
                      <a:pPr marL="0" lvl="0" indent="0" algn="l">
                        <a:lnSpc>
                          <a:spcPts val="1111"/>
                        </a:lnSpc>
                        <a:spcBef>
                          <a:spcPct val="0"/>
                        </a:spcBef>
                      </a:pPr>
                      <a:r>
                        <a:rPr lang="en-US" sz="800" spc="-24" dirty="0">
                          <a:solidFill>
                            <a:srgbClr val="5D686E"/>
                          </a:solidFill>
                        </a:rPr>
                        <a:t>Maternity/Paternity/Adoption </a:t>
                      </a:r>
                      <a:r>
                        <a:rPr lang="en-US" sz="630" u="none" spc="-18" dirty="0">
                          <a:solidFill>
                            <a:srgbClr val="5D686E"/>
                          </a:solidFill>
                        </a:rPr>
                        <a:t>For you, per child</a:t>
                      </a:r>
                    </a:p>
                  </a:txBody>
                  <a:tcPr anchor="ctr">
                    <a:lnR w="28575" cap="flat" cmpd="sng" algn="ctr">
                      <a:solidFill>
                        <a:schemeClr val="bg1"/>
                      </a:solidFill>
                      <a:prstDash val="solid"/>
                      <a:round/>
                      <a:headEnd type="none" w="med" len="med"/>
                      <a:tailEnd type="none" w="med" len="med"/>
                    </a:lnR>
                    <a:lnT w="28575" cap="flat" cmpd="sng" algn="ctr">
                      <a:solidFill>
                        <a:srgbClr val="D5E8EB"/>
                      </a:solid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£100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£150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£200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£250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31538573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accent1"/>
                          </a:solidFill>
                          <a:latin typeface="+mn-lt"/>
                          <a:ea typeface="+mn-ea"/>
                          <a:cs typeface="+mn-cs"/>
                        </a:rPr>
                        <a:t>Health and Wellbeing</a:t>
                      </a:r>
                    </a:p>
                  </a:txBody>
                  <a:tcPr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GB" sz="900" kern="1200" dirty="0">
                        <a:solidFill>
                          <a:schemeClr val="accent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kern="1200" dirty="0">
                        <a:solidFill>
                          <a:schemeClr val="accent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GB" sz="900" kern="1200" dirty="0">
                        <a:solidFill>
                          <a:schemeClr val="accent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GB" sz="900" kern="1200" dirty="0">
                        <a:solidFill>
                          <a:schemeClr val="accent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83058033"/>
                  </a:ext>
                </a:extLst>
              </a:tr>
              <a:tr h="0">
                <a:tc>
                  <a:txBody>
                    <a:bodyPr/>
                    <a:lstStyle/>
                    <a:p>
                      <a:pPr>
                        <a:lnSpc>
                          <a:spcPct val="100000"/>
                        </a:lnSpc>
                      </a:pPr>
                      <a:r>
                        <a:rPr lang="en-US" sz="800" spc="-24" dirty="0">
                          <a:solidFill>
                            <a:srgbClr val="5D686E"/>
                          </a:solidFill>
                        </a:rPr>
                        <a:t>24 Hour Advice and Information Line including the Wisdom </a:t>
                      </a:r>
                      <a:r>
                        <a:rPr lang="en-US" sz="700" kern="1200" spc="-18" dirty="0">
                          <a:solidFill>
                            <a:srgbClr val="5D686E"/>
                          </a:solidFill>
                          <a:latin typeface="+mn-lt"/>
                          <a:ea typeface="+mn-ea"/>
                          <a:cs typeface="+mn-cs"/>
                        </a:rPr>
                        <a:t>For you, </a:t>
                      </a:r>
                      <a:r>
                        <a:rPr lang="en-US" sz="700" u="none" spc="-18" dirty="0">
                          <a:solidFill>
                            <a:srgbClr val="5D686E"/>
                          </a:solidFill>
                        </a:rPr>
                        <a:t>your partner and dependent children</a:t>
                      </a:r>
                      <a:r>
                        <a:rPr lang="en-US" sz="631" kern="1200" spc="-18" dirty="0">
                          <a:solidFill>
                            <a:srgbClr val="5D686E"/>
                          </a:solidFill>
                          <a:latin typeface="+mn-lt"/>
                          <a:ea typeface="+mn-ea"/>
                          <a:cs typeface="+mn-cs"/>
                        </a:rPr>
                        <a:t>. Counselling, legal, health and wellbeing advice, online resources</a:t>
                      </a:r>
                      <a:endParaRPr lang="en-US" sz="631" spc="-18" dirty="0">
                        <a:solidFill>
                          <a:srgbClr val="5D686E"/>
                        </a:solidFill>
                      </a:endParaRP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D5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824756077"/>
                  </a:ext>
                </a:extLst>
              </a:tr>
              <a:tr h="0">
                <a:tc>
                  <a:txBody>
                    <a:bodyPr/>
                    <a:lstStyle/>
                    <a:p>
                      <a:pPr>
                        <a:lnSpc>
                          <a:spcPct val="100000"/>
                        </a:lnSpc>
                      </a:pPr>
                      <a:r>
                        <a:rPr lang="en-US" sz="800" spc="-24" dirty="0">
                          <a:solidFill>
                            <a:srgbClr val="5D686E"/>
                          </a:solidFill>
                        </a:rPr>
                        <a:t>Scanning Service - MRI, CT &amp; PET Scans </a:t>
                      </a:r>
                      <a:r>
                        <a:rPr lang="en-US" sz="631" spc="-18" dirty="0">
                          <a:solidFill>
                            <a:srgbClr val="5D686E"/>
                          </a:solidFill>
                        </a:rPr>
                        <a:t>For you. Following a referral from a Consultant, you </a:t>
                      </a:r>
                      <a:r>
                        <a:rPr lang="en-US" sz="631" b="1" spc="-18" dirty="0">
                          <a:solidFill>
                            <a:srgbClr val="5D686E"/>
                          </a:solidFill>
                        </a:rPr>
                        <a:t>must</a:t>
                      </a:r>
                      <a:r>
                        <a:rPr lang="en-US" sz="631" spc="-18" dirty="0">
                          <a:solidFill>
                            <a:srgbClr val="5D686E"/>
                          </a:solidFill>
                        </a:rPr>
                        <a:t> call our Scanning Helpline on 0345 345 4556 and they will arrange the scan. Please see Benefit Rules for more information.</a:t>
                      </a:r>
                    </a:p>
                  </a:txBody>
                  <a:tcPr anchor="ctr">
                    <a:lnR w="28575" cap="flat" cmpd="sng" algn="ctr">
                      <a:solidFill>
                        <a:schemeClr val="bg1"/>
                      </a:solidFill>
                      <a:prstDash val="solid"/>
                      <a:round/>
                      <a:headEnd type="none" w="med" len="med"/>
                      <a:tailEnd type="none" w="med" len="med"/>
                    </a:lnR>
                    <a:lnT w="28575" cap="flat" cmpd="sng" algn="ctr">
                      <a:solidFill>
                        <a:srgbClr val="D5E8EB"/>
                      </a:solidFill>
                      <a:prstDash val="solid"/>
                      <a:round/>
                      <a:headEnd type="none" w="med" len="med"/>
                      <a:tailEnd type="none" w="med" len="med"/>
                    </a:lnT>
                    <a:lnB w="28575" cap="flat" cmpd="sng" algn="ctr">
                      <a:solidFill>
                        <a:srgbClr val="D5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419421834"/>
                  </a:ext>
                </a:extLst>
              </a:tr>
              <a:tr h="0">
                <a:tc>
                  <a:txBody>
                    <a:bodyPr/>
                    <a:lstStyle/>
                    <a:p>
                      <a:pPr marL="0" lvl="0" indent="0" algn="l">
                        <a:lnSpc>
                          <a:spcPts val="1111"/>
                        </a:lnSpc>
                        <a:spcBef>
                          <a:spcPct val="0"/>
                        </a:spcBef>
                      </a:pPr>
                      <a:r>
                        <a:rPr lang="en-US" sz="800" u="none" spc="-24" dirty="0">
                          <a:solidFill>
                            <a:srgbClr val="5D686E"/>
                          </a:solidFill>
                        </a:rPr>
                        <a:t>DoctorLine  </a:t>
                      </a:r>
                      <a:r>
                        <a:rPr lang="en-US" sz="631" kern="1200" spc="-18" dirty="0">
                          <a:solidFill>
                            <a:srgbClr val="5D686E"/>
                          </a:solidFill>
                          <a:latin typeface="+mn-lt"/>
                          <a:ea typeface="+mn-ea"/>
                          <a:cs typeface="+mn-cs"/>
                        </a:rPr>
                        <a:t>For you, </a:t>
                      </a:r>
                      <a:r>
                        <a:rPr lang="en-US" sz="630" u="none" spc="-18" dirty="0">
                          <a:solidFill>
                            <a:srgbClr val="5D686E"/>
                          </a:solidFill>
                        </a:rPr>
                        <a:t>your partner and dependent children</a:t>
                      </a:r>
                    </a:p>
                  </a:txBody>
                  <a:tcPr anchor="ctr">
                    <a:lnR w="28575" cap="flat" cmpd="sng" algn="ctr">
                      <a:solidFill>
                        <a:schemeClr val="bg1"/>
                      </a:solidFill>
                      <a:prstDash val="solid"/>
                      <a:round/>
                      <a:headEnd type="none" w="med" len="med"/>
                      <a:tailEnd type="none" w="med" len="med"/>
                    </a:lnR>
                    <a:lnT w="28575" cap="flat" cmpd="sng" algn="ctr">
                      <a:solidFill>
                        <a:srgbClr val="D5E8EB"/>
                      </a:solidFill>
                      <a:prstDash val="solid"/>
                      <a:round/>
                      <a:headEnd type="none" w="med" len="med"/>
                      <a:tailEnd type="none" w="med" len="med"/>
                    </a:lnT>
                    <a:lnB w="28575" cap="flat" cmpd="sng" algn="ctr">
                      <a:solidFill>
                        <a:srgbClr val="D5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867518037"/>
                  </a:ext>
                </a:extLst>
              </a:tr>
              <a:tr h="0">
                <a:tc>
                  <a:txBody>
                    <a:bodyPr/>
                    <a:lstStyle/>
                    <a:p>
                      <a:pPr marL="0" marR="0" lvl="0" indent="0" algn="l" defTabSz="914400" rtl="0" eaLnBrk="1" fontAlgn="auto" latinLnBrk="0" hangingPunct="1">
                        <a:lnSpc>
                          <a:spcPts val="1111"/>
                        </a:lnSpc>
                        <a:spcBef>
                          <a:spcPct val="0"/>
                        </a:spcBef>
                        <a:spcAft>
                          <a:spcPts val="0"/>
                        </a:spcAft>
                        <a:buClrTx/>
                        <a:buSzTx/>
                        <a:buFontTx/>
                        <a:buNone/>
                        <a:tabLst/>
                        <a:defRPr/>
                      </a:pPr>
                      <a:r>
                        <a:rPr lang="en-US" sz="800" spc="-24" dirty="0">
                          <a:solidFill>
                            <a:srgbClr val="5D686E"/>
                          </a:solidFill>
                        </a:rPr>
                        <a:t>Gym Discounts  </a:t>
                      </a:r>
                      <a:r>
                        <a:rPr lang="en-US" sz="630" spc="-24" dirty="0">
                          <a:solidFill>
                            <a:srgbClr val="5D686E"/>
                          </a:solidFill>
                        </a:rPr>
                        <a:t>For you </a:t>
                      </a:r>
                    </a:p>
                  </a:txBody>
                  <a:tcPr anchor="ctr">
                    <a:lnR w="28575" cap="flat" cmpd="sng" algn="ctr">
                      <a:solidFill>
                        <a:schemeClr val="bg1"/>
                      </a:solidFill>
                      <a:prstDash val="solid"/>
                      <a:round/>
                      <a:headEnd type="none" w="med" len="med"/>
                      <a:tailEnd type="none" w="med" len="med"/>
                    </a:lnR>
                    <a:lnT w="28575" cap="flat" cmpd="sng" algn="ctr">
                      <a:solidFill>
                        <a:srgbClr val="D5E8EB"/>
                      </a:solidFill>
                      <a:prstDash val="solid"/>
                      <a:round/>
                      <a:headEnd type="none" w="med" len="med"/>
                      <a:tailEnd type="none" w="med" len="med"/>
                    </a:lnT>
                    <a:lnB w="28575" cap="flat" cmpd="sng" algn="ctr">
                      <a:solidFill>
                        <a:srgbClr val="D5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chemeClr val="tx1"/>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503897953"/>
                  </a:ext>
                </a:extLst>
              </a:tr>
              <a:tr h="0">
                <a:tc>
                  <a:txBody>
                    <a:bodyPr/>
                    <a:lstStyle/>
                    <a:p>
                      <a:pPr marL="0" marR="0" lvl="0" indent="0" algn="l" defTabSz="914400" rtl="0" eaLnBrk="1" fontAlgn="auto" latinLnBrk="0" hangingPunct="1">
                        <a:lnSpc>
                          <a:spcPts val="1111"/>
                        </a:lnSpc>
                        <a:spcBef>
                          <a:spcPct val="0"/>
                        </a:spcBef>
                        <a:spcAft>
                          <a:spcPts val="0"/>
                        </a:spcAft>
                        <a:buClrTx/>
                        <a:buSzTx/>
                        <a:buFontTx/>
                        <a:buNone/>
                        <a:tabLst/>
                        <a:defRPr/>
                      </a:pPr>
                      <a:r>
                        <a:rPr lang="en-US" sz="800" spc="-24" dirty="0">
                          <a:solidFill>
                            <a:srgbClr val="5D686E"/>
                          </a:solidFill>
                        </a:rPr>
                        <a:t>Personal Accident/Accidental Death  </a:t>
                      </a:r>
                      <a:r>
                        <a:rPr lang="en-US" sz="630" u="none" spc="-18" dirty="0">
                          <a:solidFill>
                            <a:srgbClr val="5D686E"/>
                          </a:solidFill>
                        </a:rPr>
                        <a:t>For you</a:t>
                      </a:r>
                    </a:p>
                  </a:txBody>
                  <a:tcPr anchor="ctr">
                    <a:lnR w="28575" cap="flat" cmpd="sng" algn="ctr">
                      <a:solidFill>
                        <a:schemeClr val="bg1"/>
                      </a:solidFill>
                      <a:prstDash val="solid"/>
                      <a:round/>
                      <a:headEnd type="none" w="med" len="med"/>
                      <a:tailEnd type="none" w="med" len="med"/>
                    </a:lnR>
                    <a:lnT w="28575" cap="flat" cmpd="sng" algn="ctr">
                      <a:solidFill>
                        <a:srgbClr val="D5E8EB"/>
                      </a:solidFill>
                      <a:prstDash val="solid"/>
                      <a:round/>
                      <a:headEnd type="none" w="med" len="med"/>
                      <a:tailEnd type="none" w="med" len="med"/>
                    </a:lnT>
                    <a:lnB w="28575" cap="flat" cmpd="sng" algn="ctr">
                      <a:solidFill>
                        <a:srgbClr val="D5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mn-lt"/>
                          <a:ea typeface="+mn-ea"/>
                          <a:cs typeface="+mn-cs"/>
                        </a:rPr>
                        <a:t>£2,500</a:t>
                      </a: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mn-lt"/>
                          <a:ea typeface="+mn-ea"/>
                          <a:cs typeface="+mn-cs"/>
                        </a:rPr>
                        <a:t>£5,000</a:t>
                      </a: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£10,000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£15,000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£20,000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721232292"/>
                  </a:ext>
                </a:extLst>
              </a:tr>
              <a:tr h="0">
                <a:tc>
                  <a:txBody>
                    <a:bodyPr/>
                    <a:lstStyle/>
                    <a:p>
                      <a:pPr marL="0" lvl="0" indent="0" algn="l">
                        <a:lnSpc>
                          <a:spcPts val="1111"/>
                        </a:lnSpc>
                        <a:spcBef>
                          <a:spcPct val="0"/>
                        </a:spcBef>
                      </a:pPr>
                      <a:r>
                        <a:rPr lang="en-US" sz="800" spc="-24" dirty="0">
                          <a:solidFill>
                            <a:srgbClr val="5D686E"/>
                          </a:solidFill>
                        </a:rPr>
                        <a:t>Personal Accident/Permanent Disability  </a:t>
                      </a:r>
                      <a:r>
                        <a:rPr lang="en-US" sz="630" u="none" spc="-18" dirty="0">
                          <a:solidFill>
                            <a:srgbClr val="5D686E"/>
                          </a:solidFill>
                        </a:rPr>
                        <a:t>For you</a:t>
                      </a:r>
                    </a:p>
                  </a:txBody>
                  <a:tcPr anchor="ctr">
                    <a:lnR w="28575" cap="flat" cmpd="sng" algn="ctr">
                      <a:solidFill>
                        <a:schemeClr val="bg1"/>
                      </a:solidFill>
                      <a:prstDash val="solid"/>
                      <a:round/>
                      <a:headEnd type="none" w="med" len="med"/>
                      <a:tailEnd type="none" w="med" len="med"/>
                    </a:lnR>
                    <a:lnT w="28575" cap="flat" cmpd="sng" algn="ctr">
                      <a:solidFill>
                        <a:srgbClr val="D5E8EB"/>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mn-lt"/>
                          <a:ea typeface="+mn-ea"/>
                          <a:cs typeface="+mn-cs"/>
                        </a:rPr>
                        <a:t>Up to £2,500</a:t>
                      </a: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mn-lt"/>
                          <a:ea typeface="+mn-ea"/>
                          <a:cs typeface="+mn-cs"/>
                        </a:rPr>
                        <a:t>Up to £5,000</a:t>
                      </a: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£10,000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£15,000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£20,000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926717771"/>
                  </a:ext>
                </a:extLst>
              </a:tr>
            </a:tbl>
          </a:graphicData>
        </a:graphic>
      </p:graphicFrame>
      <p:grpSp>
        <p:nvGrpSpPr>
          <p:cNvPr id="11" name="Group 10">
            <a:extLst>
              <a:ext uri="{FF2B5EF4-FFF2-40B4-BE49-F238E27FC236}">
                <a16:creationId xmlns:a16="http://schemas.microsoft.com/office/drawing/2014/main" id="{00E05CCF-7945-031A-8141-24D3CDD8F7A3}"/>
              </a:ext>
            </a:extLst>
          </p:cNvPr>
          <p:cNvGrpSpPr/>
          <p:nvPr/>
        </p:nvGrpSpPr>
        <p:grpSpPr>
          <a:xfrm>
            <a:off x="5967154" y="4986583"/>
            <a:ext cx="4125577" cy="118102"/>
            <a:chOff x="5967490" y="5514672"/>
            <a:chExt cx="4125577" cy="118102"/>
          </a:xfrm>
        </p:grpSpPr>
        <p:pic>
          <p:nvPicPr>
            <p:cNvPr id="12" name="Picture 158">
              <a:extLst>
                <a:ext uri="{FF2B5EF4-FFF2-40B4-BE49-F238E27FC236}">
                  <a16:creationId xmlns:a16="http://schemas.microsoft.com/office/drawing/2014/main" id="{E26FEA10-1306-097F-32C6-22E7D0F7842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5967490" y="5514672"/>
              <a:ext cx="118102" cy="118102"/>
            </a:xfrm>
            <a:prstGeom prst="rect">
              <a:avLst/>
            </a:prstGeom>
          </p:spPr>
        </p:pic>
        <p:pic>
          <p:nvPicPr>
            <p:cNvPr id="13" name="Picture 164">
              <a:extLst>
                <a:ext uri="{FF2B5EF4-FFF2-40B4-BE49-F238E27FC236}">
                  <a16:creationId xmlns:a16="http://schemas.microsoft.com/office/drawing/2014/main" id="{925466DE-0CDE-2CFC-67DB-0F758DF2A78B}"/>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9974965" y="5514672"/>
              <a:ext cx="118102" cy="118102"/>
            </a:xfrm>
            <a:prstGeom prst="rect">
              <a:avLst/>
            </a:prstGeom>
          </p:spPr>
        </p:pic>
        <p:pic>
          <p:nvPicPr>
            <p:cNvPr id="14" name="Picture 170">
              <a:extLst>
                <a:ext uri="{FF2B5EF4-FFF2-40B4-BE49-F238E27FC236}">
                  <a16:creationId xmlns:a16="http://schemas.microsoft.com/office/drawing/2014/main" id="{5717629E-C4EB-6082-54D3-FBFCE9FD1ED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7971228" y="5514672"/>
              <a:ext cx="118102" cy="118102"/>
            </a:xfrm>
            <a:prstGeom prst="rect">
              <a:avLst/>
            </a:prstGeom>
          </p:spPr>
        </p:pic>
        <p:pic>
          <p:nvPicPr>
            <p:cNvPr id="15" name="Picture 176">
              <a:extLst>
                <a:ext uri="{FF2B5EF4-FFF2-40B4-BE49-F238E27FC236}">
                  <a16:creationId xmlns:a16="http://schemas.microsoft.com/office/drawing/2014/main" id="{CED38179-6278-07EF-E85E-637A23D6309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6969359" y="5514672"/>
              <a:ext cx="118102" cy="118102"/>
            </a:xfrm>
            <a:prstGeom prst="rect">
              <a:avLst/>
            </a:prstGeom>
          </p:spPr>
        </p:pic>
        <p:pic>
          <p:nvPicPr>
            <p:cNvPr id="16" name="Picture 182">
              <a:extLst>
                <a:ext uri="{FF2B5EF4-FFF2-40B4-BE49-F238E27FC236}">
                  <a16:creationId xmlns:a16="http://schemas.microsoft.com/office/drawing/2014/main" id="{D289C4A0-CED7-EEAD-F7C1-823534C8E6FB}"/>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8973097" y="5514672"/>
              <a:ext cx="118102" cy="118102"/>
            </a:xfrm>
            <a:prstGeom prst="rect">
              <a:avLst/>
            </a:prstGeom>
          </p:spPr>
        </p:pic>
      </p:grpSp>
      <p:grpSp>
        <p:nvGrpSpPr>
          <p:cNvPr id="17" name="Group 16">
            <a:extLst>
              <a:ext uri="{FF2B5EF4-FFF2-40B4-BE49-F238E27FC236}">
                <a16:creationId xmlns:a16="http://schemas.microsoft.com/office/drawing/2014/main" id="{865102E7-9B2D-2447-8FAC-76E9ECB34846}"/>
              </a:ext>
            </a:extLst>
          </p:cNvPr>
          <p:cNvGrpSpPr/>
          <p:nvPr/>
        </p:nvGrpSpPr>
        <p:grpSpPr>
          <a:xfrm>
            <a:off x="5967154" y="5559691"/>
            <a:ext cx="4125577" cy="118102"/>
            <a:chOff x="5967490" y="5514672"/>
            <a:chExt cx="4125577" cy="118102"/>
          </a:xfrm>
        </p:grpSpPr>
        <p:pic>
          <p:nvPicPr>
            <p:cNvPr id="18" name="Picture 158">
              <a:extLst>
                <a:ext uri="{FF2B5EF4-FFF2-40B4-BE49-F238E27FC236}">
                  <a16:creationId xmlns:a16="http://schemas.microsoft.com/office/drawing/2014/main" id="{23A881C5-FF37-141A-967F-9BBB3AD0CAA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5967490" y="5514672"/>
              <a:ext cx="118102" cy="118102"/>
            </a:xfrm>
            <a:prstGeom prst="rect">
              <a:avLst/>
            </a:prstGeom>
          </p:spPr>
        </p:pic>
        <p:pic>
          <p:nvPicPr>
            <p:cNvPr id="19" name="Picture 164">
              <a:extLst>
                <a:ext uri="{FF2B5EF4-FFF2-40B4-BE49-F238E27FC236}">
                  <a16:creationId xmlns:a16="http://schemas.microsoft.com/office/drawing/2014/main" id="{616715C9-6A6B-6D76-18A9-57751E42658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9974965" y="5514672"/>
              <a:ext cx="118102" cy="118102"/>
            </a:xfrm>
            <a:prstGeom prst="rect">
              <a:avLst/>
            </a:prstGeom>
          </p:spPr>
        </p:pic>
        <p:pic>
          <p:nvPicPr>
            <p:cNvPr id="20" name="Picture 170">
              <a:extLst>
                <a:ext uri="{FF2B5EF4-FFF2-40B4-BE49-F238E27FC236}">
                  <a16:creationId xmlns:a16="http://schemas.microsoft.com/office/drawing/2014/main" id="{48F92F15-97DB-66DE-5E86-6D8C687D11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7971228" y="5514672"/>
              <a:ext cx="118102" cy="118102"/>
            </a:xfrm>
            <a:prstGeom prst="rect">
              <a:avLst/>
            </a:prstGeom>
          </p:spPr>
        </p:pic>
        <p:pic>
          <p:nvPicPr>
            <p:cNvPr id="21" name="Picture 176">
              <a:extLst>
                <a:ext uri="{FF2B5EF4-FFF2-40B4-BE49-F238E27FC236}">
                  <a16:creationId xmlns:a16="http://schemas.microsoft.com/office/drawing/2014/main" id="{AF77035D-C6F6-DD68-525F-457B8BEA359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6969359" y="5514672"/>
              <a:ext cx="118102" cy="118102"/>
            </a:xfrm>
            <a:prstGeom prst="rect">
              <a:avLst/>
            </a:prstGeom>
          </p:spPr>
        </p:pic>
        <p:pic>
          <p:nvPicPr>
            <p:cNvPr id="22" name="Picture 182">
              <a:extLst>
                <a:ext uri="{FF2B5EF4-FFF2-40B4-BE49-F238E27FC236}">
                  <a16:creationId xmlns:a16="http://schemas.microsoft.com/office/drawing/2014/main" id="{44ADBAE2-87CF-5ECC-F638-6576121C193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8973097" y="5514672"/>
              <a:ext cx="118102" cy="118102"/>
            </a:xfrm>
            <a:prstGeom prst="rect">
              <a:avLst/>
            </a:prstGeom>
          </p:spPr>
        </p:pic>
      </p:grpSp>
      <p:grpSp>
        <p:nvGrpSpPr>
          <p:cNvPr id="23" name="Group 22">
            <a:extLst>
              <a:ext uri="{FF2B5EF4-FFF2-40B4-BE49-F238E27FC236}">
                <a16:creationId xmlns:a16="http://schemas.microsoft.com/office/drawing/2014/main" id="{9DD92D19-4409-026A-FBF8-34B4DDEC7DB4}"/>
              </a:ext>
            </a:extLst>
          </p:cNvPr>
          <p:cNvGrpSpPr/>
          <p:nvPr/>
        </p:nvGrpSpPr>
        <p:grpSpPr>
          <a:xfrm>
            <a:off x="5967154" y="5777073"/>
            <a:ext cx="4125577" cy="118102"/>
            <a:chOff x="5967490" y="5514672"/>
            <a:chExt cx="4125577" cy="118102"/>
          </a:xfrm>
        </p:grpSpPr>
        <p:pic>
          <p:nvPicPr>
            <p:cNvPr id="24" name="Picture 158">
              <a:extLst>
                <a:ext uri="{FF2B5EF4-FFF2-40B4-BE49-F238E27FC236}">
                  <a16:creationId xmlns:a16="http://schemas.microsoft.com/office/drawing/2014/main" id="{57789F89-536F-D61B-B3A8-C14B6DE0300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5967490" y="5514672"/>
              <a:ext cx="118102" cy="118102"/>
            </a:xfrm>
            <a:prstGeom prst="rect">
              <a:avLst/>
            </a:prstGeom>
          </p:spPr>
        </p:pic>
        <p:pic>
          <p:nvPicPr>
            <p:cNvPr id="25" name="Picture 164">
              <a:extLst>
                <a:ext uri="{FF2B5EF4-FFF2-40B4-BE49-F238E27FC236}">
                  <a16:creationId xmlns:a16="http://schemas.microsoft.com/office/drawing/2014/main" id="{282F44A7-2CB9-3FE1-4043-B44767B174AB}"/>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9974965" y="5514672"/>
              <a:ext cx="118102" cy="118102"/>
            </a:xfrm>
            <a:prstGeom prst="rect">
              <a:avLst/>
            </a:prstGeom>
          </p:spPr>
        </p:pic>
        <p:pic>
          <p:nvPicPr>
            <p:cNvPr id="26" name="Picture 170">
              <a:extLst>
                <a:ext uri="{FF2B5EF4-FFF2-40B4-BE49-F238E27FC236}">
                  <a16:creationId xmlns:a16="http://schemas.microsoft.com/office/drawing/2014/main" id="{166EC087-919B-FF8B-5A49-E82E3821150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7971228" y="5514672"/>
              <a:ext cx="118102" cy="118102"/>
            </a:xfrm>
            <a:prstGeom prst="rect">
              <a:avLst/>
            </a:prstGeom>
          </p:spPr>
        </p:pic>
        <p:pic>
          <p:nvPicPr>
            <p:cNvPr id="27" name="Picture 176">
              <a:extLst>
                <a:ext uri="{FF2B5EF4-FFF2-40B4-BE49-F238E27FC236}">
                  <a16:creationId xmlns:a16="http://schemas.microsoft.com/office/drawing/2014/main" id="{BACDD008-C2A6-9F9C-4A8B-25B15CD5781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6969359" y="5514672"/>
              <a:ext cx="118102" cy="118102"/>
            </a:xfrm>
            <a:prstGeom prst="rect">
              <a:avLst/>
            </a:prstGeom>
          </p:spPr>
        </p:pic>
        <p:pic>
          <p:nvPicPr>
            <p:cNvPr id="28" name="Picture 182">
              <a:extLst>
                <a:ext uri="{FF2B5EF4-FFF2-40B4-BE49-F238E27FC236}">
                  <a16:creationId xmlns:a16="http://schemas.microsoft.com/office/drawing/2014/main" id="{83CF60A9-C26C-B4EB-6AB7-08A48EB5AF1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8973097" y="5514672"/>
              <a:ext cx="118102" cy="118102"/>
            </a:xfrm>
            <a:prstGeom prst="rect">
              <a:avLst/>
            </a:prstGeom>
          </p:spPr>
        </p:pic>
      </p:grpSp>
      <p:grpSp>
        <p:nvGrpSpPr>
          <p:cNvPr id="29" name="Group 28">
            <a:extLst>
              <a:ext uri="{FF2B5EF4-FFF2-40B4-BE49-F238E27FC236}">
                <a16:creationId xmlns:a16="http://schemas.microsoft.com/office/drawing/2014/main" id="{12E96CA2-4E9E-34A8-F9BE-A644F89625F9}"/>
              </a:ext>
            </a:extLst>
          </p:cNvPr>
          <p:cNvGrpSpPr/>
          <p:nvPr/>
        </p:nvGrpSpPr>
        <p:grpSpPr>
          <a:xfrm>
            <a:off x="5297586" y="4008678"/>
            <a:ext cx="168842" cy="168842"/>
            <a:chOff x="5085487" y="3402973"/>
            <a:chExt cx="168842" cy="168842"/>
          </a:xfrm>
        </p:grpSpPr>
        <p:grpSp>
          <p:nvGrpSpPr>
            <p:cNvPr id="30" name="Group 279">
              <a:extLst>
                <a:ext uri="{FF2B5EF4-FFF2-40B4-BE49-F238E27FC236}">
                  <a16:creationId xmlns:a16="http://schemas.microsoft.com/office/drawing/2014/main" id="{79A587D9-7F4D-FF70-FCF1-9DED3B313E2B}"/>
                </a:ext>
              </a:extLst>
            </p:cNvPr>
            <p:cNvGrpSpPr/>
            <p:nvPr/>
          </p:nvGrpSpPr>
          <p:grpSpPr>
            <a:xfrm>
              <a:off x="5085487" y="3402973"/>
              <a:ext cx="168842" cy="168842"/>
              <a:chOff x="0" y="0"/>
              <a:chExt cx="6350000" cy="6350000"/>
            </a:xfrm>
          </p:grpSpPr>
          <p:sp>
            <p:nvSpPr>
              <p:cNvPr id="32" name="Freeform 280">
                <a:extLst>
                  <a:ext uri="{FF2B5EF4-FFF2-40B4-BE49-F238E27FC236}">
                    <a16:creationId xmlns:a16="http://schemas.microsoft.com/office/drawing/2014/main" id="{068DF27A-9942-212F-D9CF-33CF17ABA500}"/>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31" name="TextBox 293">
              <a:extLst>
                <a:ext uri="{FF2B5EF4-FFF2-40B4-BE49-F238E27FC236}">
                  <a16:creationId xmlns:a16="http://schemas.microsoft.com/office/drawing/2014/main" id="{147A28BC-AAC3-DBE5-17FA-87196824A52E}"/>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33" name="Group 32">
            <a:extLst>
              <a:ext uri="{FF2B5EF4-FFF2-40B4-BE49-F238E27FC236}">
                <a16:creationId xmlns:a16="http://schemas.microsoft.com/office/drawing/2014/main" id="{355DC7C0-8247-B73B-0662-17F1F3C99199}"/>
              </a:ext>
            </a:extLst>
          </p:cNvPr>
          <p:cNvGrpSpPr/>
          <p:nvPr/>
        </p:nvGrpSpPr>
        <p:grpSpPr>
          <a:xfrm>
            <a:off x="5297586" y="4241618"/>
            <a:ext cx="168842" cy="168842"/>
            <a:chOff x="5085487" y="3402973"/>
            <a:chExt cx="168842" cy="168842"/>
          </a:xfrm>
        </p:grpSpPr>
        <p:grpSp>
          <p:nvGrpSpPr>
            <p:cNvPr id="34" name="Group 279">
              <a:extLst>
                <a:ext uri="{FF2B5EF4-FFF2-40B4-BE49-F238E27FC236}">
                  <a16:creationId xmlns:a16="http://schemas.microsoft.com/office/drawing/2014/main" id="{B01F576D-4302-3AE1-CBDF-6C79BF239800}"/>
                </a:ext>
              </a:extLst>
            </p:cNvPr>
            <p:cNvGrpSpPr/>
            <p:nvPr/>
          </p:nvGrpSpPr>
          <p:grpSpPr>
            <a:xfrm>
              <a:off x="5085487" y="3402973"/>
              <a:ext cx="168842" cy="168842"/>
              <a:chOff x="0" y="0"/>
              <a:chExt cx="6350000" cy="6350000"/>
            </a:xfrm>
          </p:grpSpPr>
          <p:sp>
            <p:nvSpPr>
              <p:cNvPr id="36" name="Freeform 280">
                <a:extLst>
                  <a:ext uri="{FF2B5EF4-FFF2-40B4-BE49-F238E27FC236}">
                    <a16:creationId xmlns:a16="http://schemas.microsoft.com/office/drawing/2014/main" id="{51E15144-0629-5361-01FC-B567CC7B4791}"/>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35" name="TextBox 293">
              <a:extLst>
                <a:ext uri="{FF2B5EF4-FFF2-40B4-BE49-F238E27FC236}">
                  <a16:creationId xmlns:a16="http://schemas.microsoft.com/office/drawing/2014/main" id="{E509F4F4-DC41-3198-A968-A6853D0DF930}"/>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37" name="Group 36">
            <a:extLst>
              <a:ext uri="{FF2B5EF4-FFF2-40B4-BE49-F238E27FC236}">
                <a16:creationId xmlns:a16="http://schemas.microsoft.com/office/drawing/2014/main" id="{44121C27-B58C-A912-1EAF-1A2BF5A094E1}"/>
              </a:ext>
            </a:extLst>
          </p:cNvPr>
          <p:cNvGrpSpPr/>
          <p:nvPr/>
        </p:nvGrpSpPr>
        <p:grpSpPr>
          <a:xfrm>
            <a:off x="5297586" y="4471380"/>
            <a:ext cx="168842" cy="168842"/>
            <a:chOff x="5085487" y="3402973"/>
            <a:chExt cx="168842" cy="168842"/>
          </a:xfrm>
        </p:grpSpPr>
        <p:grpSp>
          <p:nvGrpSpPr>
            <p:cNvPr id="38" name="Group 279">
              <a:extLst>
                <a:ext uri="{FF2B5EF4-FFF2-40B4-BE49-F238E27FC236}">
                  <a16:creationId xmlns:a16="http://schemas.microsoft.com/office/drawing/2014/main" id="{BE84D747-B67E-36CC-1798-8F1750232A5D}"/>
                </a:ext>
              </a:extLst>
            </p:cNvPr>
            <p:cNvGrpSpPr/>
            <p:nvPr/>
          </p:nvGrpSpPr>
          <p:grpSpPr>
            <a:xfrm>
              <a:off x="5085487" y="3402973"/>
              <a:ext cx="168842" cy="168842"/>
              <a:chOff x="0" y="0"/>
              <a:chExt cx="6350000" cy="6350000"/>
            </a:xfrm>
          </p:grpSpPr>
          <p:sp>
            <p:nvSpPr>
              <p:cNvPr id="40" name="Freeform 280">
                <a:extLst>
                  <a:ext uri="{FF2B5EF4-FFF2-40B4-BE49-F238E27FC236}">
                    <a16:creationId xmlns:a16="http://schemas.microsoft.com/office/drawing/2014/main" id="{A54DAB25-D6E4-7E39-6D67-0F64AB930EBC}"/>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39" name="TextBox 293">
              <a:extLst>
                <a:ext uri="{FF2B5EF4-FFF2-40B4-BE49-F238E27FC236}">
                  <a16:creationId xmlns:a16="http://schemas.microsoft.com/office/drawing/2014/main" id="{7AE54E4B-B1A8-A087-F364-70ECD8E0F4A3}"/>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41" name="Group 40">
            <a:extLst>
              <a:ext uri="{FF2B5EF4-FFF2-40B4-BE49-F238E27FC236}">
                <a16:creationId xmlns:a16="http://schemas.microsoft.com/office/drawing/2014/main" id="{B81FAD34-18F2-1349-B739-39CA7221FF2E}"/>
              </a:ext>
            </a:extLst>
          </p:cNvPr>
          <p:cNvGrpSpPr/>
          <p:nvPr/>
        </p:nvGrpSpPr>
        <p:grpSpPr>
          <a:xfrm>
            <a:off x="5967154" y="5295783"/>
            <a:ext cx="4125577" cy="118102"/>
            <a:chOff x="5967490" y="5514672"/>
            <a:chExt cx="4125577" cy="118102"/>
          </a:xfrm>
        </p:grpSpPr>
        <p:pic>
          <p:nvPicPr>
            <p:cNvPr id="42" name="Picture 158">
              <a:extLst>
                <a:ext uri="{FF2B5EF4-FFF2-40B4-BE49-F238E27FC236}">
                  <a16:creationId xmlns:a16="http://schemas.microsoft.com/office/drawing/2014/main" id="{8F338968-2FD8-4887-7DD0-667368C7CE3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5967490" y="5514672"/>
              <a:ext cx="118102" cy="118102"/>
            </a:xfrm>
            <a:prstGeom prst="rect">
              <a:avLst/>
            </a:prstGeom>
          </p:spPr>
        </p:pic>
        <p:pic>
          <p:nvPicPr>
            <p:cNvPr id="43" name="Picture 164">
              <a:extLst>
                <a:ext uri="{FF2B5EF4-FFF2-40B4-BE49-F238E27FC236}">
                  <a16:creationId xmlns:a16="http://schemas.microsoft.com/office/drawing/2014/main" id="{0EEBF969-A3E8-CB94-A9FE-CE96DED13DC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9974965" y="5514672"/>
              <a:ext cx="118102" cy="118102"/>
            </a:xfrm>
            <a:prstGeom prst="rect">
              <a:avLst/>
            </a:prstGeom>
          </p:spPr>
        </p:pic>
        <p:pic>
          <p:nvPicPr>
            <p:cNvPr id="44" name="Picture 170">
              <a:extLst>
                <a:ext uri="{FF2B5EF4-FFF2-40B4-BE49-F238E27FC236}">
                  <a16:creationId xmlns:a16="http://schemas.microsoft.com/office/drawing/2014/main" id="{BA25F1A7-1FA8-531E-F8C1-586B0850D4F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7971228" y="5514672"/>
              <a:ext cx="118102" cy="118102"/>
            </a:xfrm>
            <a:prstGeom prst="rect">
              <a:avLst/>
            </a:prstGeom>
          </p:spPr>
        </p:pic>
        <p:pic>
          <p:nvPicPr>
            <p:cNvPr id="45" name="Picture 176">
              <a:extLst>
                <a:ext uri="{FF2B5EF4-FFF2-40B4-BE49-F238E27FC236}">
                  <a16:creationId xmlns:a16="http://schemas.microsoft.com/office/drawing/2014/main" id="{F6FB1076-3E6F-DE03-2055-9925F3BF2E7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6969359" y="5514672"/>
              <a:ext cx="118102" cy="118102"/>
            </a:xfrm>
            <a:prstGeom prst="rect">
              <a:avLst/>
            </a:prstGeom>
          </p:spPr>
        </p:pic>
        <p:pic>
          <p:nvPicPr>
            <p:cNvPr id="46" name="Picture 182">
              <a:extLst>
                <a:ext uri="{FF2B5EF4-FFF2-40B4-BE49-F238E27FC236}">
                  <a16:creationId xmlns:a16="http://schemas.microsoft.com/office/drawing/2014/main" id="{4A3BDB4E-9CC9-0AE5-9351-B669BC6257A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8973097" y="5514672"/>
              <a:ext cx="118102" cy="118102"/>
            </a:xfrm>
            <a:prstGeom prst="rect">
              <a:avLst/>
            </a:prstGeom>
          </p:spPr>
        </p:pic>
      </p:grpSp>
    </p:spTree>
    <p:extLst>
      <p:ext uri="{BB962C8B-B14F-4D97-AF65-F5344CB8AC3E}">
        <p14:creationId xmlns:p14="http://schemas.microsoft.com/office/powerpoint/2010/main" val="1805817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Table 4">
            <a:extLst>
              <a:ext uri="{FF2B5EF4-FFF2-40B4-BE49-F238E27FC236}">
                <a16:creationId xmlns:a16="http://schemas.microsoft.com/office/drawing/2014/main" id="{08BEF5C4-B7CB-4EE5-B636-BA6C6A55445A}"/>
              </a:ext>
            </a:extLst>
          </p:cNvPr>
          <p:cNvGraphicFramePr>
            <a:graphicFrameLocks noGrp="1"/>
          </p:cNvGraphicFramePr>
          <p:nvPr/>
        </p:nvGraphicFramePr>
        <p:xfrm>
          <a:off x="619180" y="1048824"/>
          <a:ext cx="9915225" cy="3213240"/>
        </p:xfrm>
        <a:graphic>
          <a:graphicData uri="http://schemas.openxmlformats.org/drawingml/2006/table">
            <a:tbl>
              <a:tblPr firstRow="1" bandRow="1">
                <a:tableStyleId>{21E4AEA4-8DFA-4A89-87EB-49C32662AFE0}</a:tableStyleId>
              </a:tblPr>
              <a:tblGrid>
                <a:gridCol w="4903585">
                  <a:extLst>
                    <a:ext uri="{9D8B030D-6E8A-4147-A177-3AD203B41FA5}">
                      <a16:colId xmlns:a16="http://schemas.microsoft.com/office/drawing/2014/main" val="3233716018"/>
                    </a:ext>
                  </a:extLst>
                </a:gridCol>
                <a:gridCol w="1002328">
                  <a:extLst>
                    <a:ext uri="{9D8B030D-6E8A-4147-A177-3AD203B41FA5}">
                      <a16:colId xmlns:a16="http://schemas.microsoft.com/office/drawing/2014/main" val="2688458533"/>
                    </a:ext>
                  </a:extLst>
                </a:gridCol>
                <a:gridCol w="1002328">
                  <a:extLst>
                    <a:ext uri="{9D8B030D-6E8A-4147-A177-3AD203B41FA5}">
                      <a16:colId xmlns:a16="http://schemas.microsoft.com/office/drawing/2014/main" val="4023705520"/>
                    </a:ext>
                  </a:extLst>
                </a:gridCol>
                <a:gridCol w="1002328">
                  <a:extLst>
                    <a:ext uri="{9D8B030D-6E8A-4147-A177-3AD203B41FA5}">
                      <a16:colId xmlns:a16="http://schemas.microsoft.com/office/drawing/2014/main" val="3666180724"/>
                    </a:ext>
                  </a:extLst>
                </a:gridCol>
                <a:gridCol w="1002328">
                  <a:extLst>
                    <a:ext uri="{9D8B030D-6E8A-4147-A177-3AD203B41FA5}">
                      <a16:colId xmlns:a16="http://schemas.microsoft.com/office/drawing/2014/main" val="225429773"/>
                    </a:ext>
                  </a:extLst>
                </a:gridCol>
                <a:gridCol w="1002328">
                  <a:extLst>
                    <a:ext uri="{9D8B030D-6E8A-4147-A177-3AD203B41FA5}">
                      <a16:colId xmlns:a16="http://schemas.microsoft.com/office/drawing/2014/main" val="3922679557"/>
                    </a:ext>
                  </a:extLst>
                </a:gridCol>
              </a:tblGrid>
              <a:tr h="311424">
                <a:tc>
                  <a:txBody>
                    <a:bodyPr/>
                    <a:lstStyle/>
                    <a:p>
                      <a:pPr algn="l"/>
                      <a:r>
                        <a:rPr lang="en-US" sz="1100" b="0" spc="-32" dirty="0">
                          <a:solidFill>
                            <a:srgbClr val="FFFFFF"/>
                          </a:solidFill>
                        </a:rPr>
                        <a:t>Level</a:t>
                      </a:r>
                      <a:endParaRPr lang="en-GB" sz="1100" b="0" dirty="0">
                        <a:latin typeface="+mn-lt"/>
                      </a:endParaRPr>
                    </a:p>
                  </a:txBody>
                  <a:tcPr marT="72000" marB="72000" anchor="ctr">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spc="-32" dirty="0">
                          <a:solidFill>
                            <a:srgbClr val="FFFFFF"/>
                          </a:solidFill>
                          <a:latin typeface="+mn-lt"/>
                          <a:ea typeface="+mn-ea"/>
                          <a:cs typeface="+mn-cs"/>
                        </a:rPr>
                        <a:t>Level 1</a:t>
                      </a:r>
                      <a:endParaRPr lang="en-GB" sz="1100" b="0" kern="1200" spc="-32" dirty="0">
                        <a:solidFill>
                          <a:srgbClr val="FFFFFF"/>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spc="-32" dirty="0">
                          <a:solidFill>
                            <a:srgbClr val="FFFFFF"/>
                          </a:solidFill>
                          <a:latin typeface="+mn-lt"/>
                          <a:ea typeface="+mn-ea"/>
                          <a:cs typeface="+mn-cs"/>
                        </a:rPr>
                        <a:t>Level 2</a:t>
                      </a:r>
                      <a:endParaRPr lang="en-GB" sz="1100" b="0" kern="1200" spc="-32" dirty="0">
                        <a:solidFill>
                          <a:srgbClr val="FFFFFF"/>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spc="-32" dirty="0">
                          <a:solidFill>
                            <a:srgbClr val="FFFFFF"/>
                          </a:solidFill>
                          <a:latin typeface="+mn-lt"/>
                          <a:ea typeface="+mn-ea"/>
                          <a:cs typeface="+mn-cs"/>
                        </a:rPr>
                        <a:t>Level 3</a:t>
                      </a:r>
                      <a:endParaRPr lang="en-GB" sz="1100" b="0" kern="1200" spc="-32" dirty="0">
                        <a:solidFill>
                          <a:srgbClr val="FFFFFF"/>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spc="-32" dirty="0">
                          <a:solidFill>
                            <a:srgbClr val="FFFFFF"/>
                          </a:solidFill>
                          <a:latin typeface="+mn-lt"/>
                          <a:ea typeface="+mn-ea"/>
                          <a:cs typeface="+mn-cs"/>
                        </a:rPr>
                        <a:t>Level 4</a:t>
                      </a:r>
                      <a:endParaRPr lang="en-GB" sz="1100" b="0" kern="1200" spc="-32" dirty="0">
                        <a:solidFill>
                          <a:srgbClr val="FFFFFF"/>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spc="-32" dirty="0">
                          <a:solidFill>
                            <a:srgbClr val="FFFFFF"/>
                          </a:solidFill>
                          <a:latin typeface="+mn-lt"/>
                          <a:ea typeface="+mn-ea"/>
                          <a:cs typeface="+mn-cs"/>
                        </a:rPr>
                        <a:t>Level 5</a:t>
                      </a:r>
                      <a:endParaRPr lang="en-GB" sz="1100" b="0" kern="1200" spc="-32" dirty="0">
                        <a:solidFill>
                          <a:srgbClr val="FFFFFF"/>
                        </a:solidFill>
                        <a:latin typeface="+mn-lt"/>
                        <a:ea typeface="+mn-ea"/>
                        <a:cs typeface="+mn-cs"/>
                      </a:endParaRPr>
                    </a:p>
                  </a:txBody>
                  <a:tcPr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356996257"/>
                  </a:ext>
                </a:extLst>
              </a:tr>
              <a:tr h="0">
                <a:tc>
                  <a:txBody>
                    <a:bodyPr/>
                    <a:lstStyle/>
                    <a:p>
                      <a:r>
                        <a:rPr lang="en-US" sz="900" kern="1200" dirty="0">
                          <a:solidFill>
                            <a:schemeClr val="accent1"/>
                          </a:solidFill>
                          <a:latin typeface="+mn-lt"/>
                          <a:ea typeface="+mn-ea"/>
                          <a:cs typeface="+mn-cs"/>
                        </a:rPr>
                        <a:t>Money </a:t>
                      </a:r>
                      <a:r>
                        <a:rPr lang="en-GB" sz="900" kern="1200" dirty="0">
                          <a:solidFill>
                            <a:schemeClr val="accent1"/>
                          </a:solidFill>
                          <a:latin typeface="+mn-lt"/>
                          <a:ea typeface="+mn-ea"/>
                          <a:cs typeface="+mn-cs"/>
                        </a:rPr>
                        <a:t>back – shared between dependent children</a:t>
                      </a:r>
                      <a:endParaRPr lang="en-US" sz="900" kern="1200" dirty="0">
                        <a:solidFill>
                          <a:schemeClr val="accent1"/>
                        </a:solidFill>
                        <a:latin typeface="+mn-lt"/>
                        <a:ea typeface="+mn-ea"/>
                        <a:cs typeface="+mn-cs"/>
                      </a:endParaRPr>
                    </a:p>
                  </a:txBody>
                  <a:tcPr marT="28800" marB="28800">
                    <a:lnR w="38100" cap="flat" cmpd="sng" algn="ctr">
                      <a:solidFill>
                        <a:schemeClr val="bg1"/>
                      </a:solidFill>
                      <a:prstDash val="solid"/>
                      <a:round/>
                      <a:headEnd type="none" w="med" len="med"/>
                      <a:tailEnd type="none" w="med" len="med"/>
                    </a:lnR>
                    <a:solidFill>
                      <a:schemeClr val="bg1"/>
                    </a:solidFill>
                  </a:tcPr>
                </a:tc>
                <a:tc>
                  <a:txBody>
                    <a:bodyPr/>
                    <a:lstStyle/>
                    <a:p>
                      <a:endParaRPr lang="en-GB" sz="900" kern="1200" dirty="0">
                        <a:solidFill>
                          <a:schemeClr val="accent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lnL w="381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9298524"/>
                  </a:ext>
                </a:extLst>
              </a:tr>
              <a:tr h="349200">
                <a:tc>
                  <a:txBody>
                    <a:bodyPr/>
                    <a:lstStyle/>
                    <a:p>
                      <a:pPr marL="0" lvl="0" indent="0" algn="l">
                        <a:lnSpc>
                          <a:spcPts val="1111"/>
                        </a:lnSpc>
                        <a:spcBef>
                          <a:spcPct val="0"/>
                        </a:spcBef>
                      </a:pPr>
                      <a:r>
                        <a:rPr lang="en-US" sz="800" u="none" spc="-24" dirty="0">
                          <a:solidFill>
                            <a:srgbClr val="5D686E"/>
                          </a:solidFill>
                        </a:rPr>
                        <a:t>Optical</a:t>
                      </a:r>
                    </a:p>
                  </a:txBody>
                  <a:tcPr anchor="ctr">
                    <a:lnR w="28575" cap="flat" cmpd="sng" algn="ctr">
                      <a:solidFill>
                        <a:schemeClr val="bg1"/>
                      </a:solidFill>
                      <a:prstDash val="solid"/>
                      <a:round/>
                      <a:headEnd type="none" w="med" len="med"/>
                      <a:tailEnd type="none" w="med" len="med"/>
                    </a:lnR>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£40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£80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£120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£160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950973098"/>
                  </a:ext>
                </a:extLst>
              </a:tr>
              <a:tr h="349200">
                <a:tc>
                  <a:txBody>
                    <a:bodyPr/>
                    <a:lstStyle/>
                    <a:p>
                      <a:pPr marL="0" marR="0" lvl="0" indent="0" algn="l" defTabSz="914400" rtl="0" eaLnBrk="1" fontAlgn="auto" latinLnBrk="0" hangingPunct="1">
                        <a:lnSpc>
                          <a:spcPts val="1111"/>
                        </a:lnSpc>
                        <a:spcBef>
                          <a:spcPct val="0"/>
                        </a:spcBef>
                        <a:spcAft>
                          <a:spcPts val="0"/>
                        </a:spcAft>
                        <a:buClrTx/>
                        <a:buSzTx/>
                        <a:buFontTx/>
                        <a:buNone/>
                        <a:tabLst/>
                        <a:defRPr/>
                      </a:pPr>
                      <a:r>
                        <a:rPr lang="en-US" sz="800" kern="1200" spc="-24" dirty="0">
                          <a:solidFill>
                            <a:srgbClr val="5D686E"/>
                          </a:solidFill>
                          <a:latin typeface="+mn-lt"/>
                          <a:ea typeface="+mn-ea"/>
                          <a:cs typeface="+mn-cs"/>
                        </a:rPr>
                        <a:t>Dental</a:t>
                      </a:r>
                    </a:p>
                  </a:txBody>
                  <a:tcPr anchor="ct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£40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£80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£120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£160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991307534"/>
                  </a:ext>
                </a:extLst>
              </a:tr>
              <a:tr h="349200">
                <a:tc>
                  <a:txBody>
                    <a:bodyPr/>
                    <a:lstStyle/>
                    <a:p>
                      <a:pPr marL="0" marR="0" lvl="0" indent="0" algn="l" defTabSz="914400" rtl="0" eaLnBrk="1" fontAlgn="auto" latinLnBrk="0" hangingPunct="1">
                        <a:lnSpc>
                          <a:spcPts val="1111"/>
                        </a:lnSpc>
                        <a:spcBef>
                          <a:spcPct val="0"/>
                        </a:spcBef>
                        <a:spcAft>
                          <a:spcPts val="0"/>
                        </a:spcAft>
                        <a:buClrTx/>
                        <a:buSzTx/>
                        <a:buFontTx/>
                        <a:buNone/>
                        <a:tabLst/>
                        <a:defRPr/>
                      </a:pPr>
                      <a:r>
                        <a:rPr lang="en-US" sz="800" spc="-24" dirty="0">
                          <a:solidFill>
                            <a:srgbClr val="5D686E"/>
                          </a:solidFill>
                        </a:rPr>
                        <a:t>Dental Accident</a:t>
                      </a:r>
                    </a:p>
                  </a:txBody>
                  <a:tcPr anchor="ct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£80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£160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£240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£320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£400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654639991"/>
                  </a:ext>
                </a:extLst>
              </a:tr>
              <a:tr h="349200">
                <a:tc>
                  <a:txBody>
                    <a:bodyPr/>
                    <a:lstStyle/>
                    <a:p>
                      <a:pPr marL="0" marR="0" lvl="0" indent="0" algn="l" defTabSz="914400" rtl="0" eaLnBrk="1" fontAlgn="auto" latinLnBrk="0" hangingPunct="1">
                        <a:lnSpc>
                          <a:spcPts val="1111"/>
                        </a:lnSpc>
                        <a:spcBef>
                          <a:spcPct val="0"/>
                        </a:spcBef>
                        <a:spcAft>
                          <a:spcPts val="0"/>
                        </a:spcAft>
                        <a:buClrTx/>
                        <a:buSzTx/>
                        <a:buFontTx/>
                        <a:buNone/>
                        <a:tabLst/>
                        <a:defRPr/>
                      </a:pPr>
                      <a:r>
                        <a:rPr lang="en-US" sz="800" kern="1200" spc="-24" dirty="0">
                          <a:solidFill>
                            <a:srgbClr val="5D686E"/>
                          </a:solidFill>
                          <a:latin typeface="+mn-lt"/>
                          <a:ea typeface="+mn-ea"/>
                          <a:cs typeface="+mn-cs"/>
                        </a:rPr>
                        <a:t>Specialist Consultations and Diagnostics</a:t>
                      </a:r>
                    </a:p>
                  </a:txBody>
                  <a:tcPr anchor="ct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£300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£400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£500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015092273"/>
                  </a:ext>
                </a:extLst>
              </a:tr>
              <a:tr h="349200">
                <a:tc>
                  <a:txBody>
                    <a:bodyPr/>
                    <a:lstStyle/>
                    <a:p>
                      <a:pPr>
                        <a:lnSpc>
                          <a:spcPts val="1111"/>
                        </a:lnSpc>
                      </a:pPr>
                      <a:r>
                        <a:rPr lang="en-US" sz="800" spc="-24" dirty="0">
                          <a:solidFill>
                            <a:srgbClr val="5D686E"/>
                          </a:solidFill>
                        </a:rPr>
                        <a:t>Therapy Treatments</a:t>
                      </a:r>
                    </a:p>
                    <a:p>
                      <a:pPr marL="0" lvl="0" indent="0" algn="l">
                        <a:lnSpc>
                          <a:spcPts val="864"/>
                        </a:lnSpc>
                        <a:spcBef>
                          <a:spcPct val="0"/>
                        </a:spcBef>
                      </a:pPr>
                      <a:r>
                        <a:rPr lang="en-US" sz="630" u="none" spc="-18" dirty="0">
                          <a:solidFill>
                            <a:srgbClr val="5D686E"/>
                          </a:solidFill>
                        </a:rPr>
                        <a:t>Physiotherapy, Acupuncture, Chiropractic, Homeopathy, Osteopathy</a:t>
                      </a:r>
                    </a:p>
                  </a:txBody>
                  <a:tcPr anchor="ct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£300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£400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£500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27921382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accent1"/>
                          </a:solidFill>
                          <a:latin typeface="+mn-lt"/>
                          <a:ea typeface="+mn-ea"/>
                          <a:cs typeface="+mn-cs"/>
                        </a:rPr>
                        <a:t>Cash Payouts – for each dependent child</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kern="1200" dirty="0">
                        <a:solidFill>
                          <a:schemeClr val="accent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467553320"/>
                  </a:ext>
                </a:extLst>
              </a:tr>
              <a:tr h="349200">
                <a:tc>
                  <a:txBody>
                    <a:bodyPr/>
                    <a:lstStyle/>
                    <a:p>
                      <a:pPr marL="0" lvl="0" indent="0" algn="l">
                        <a:lnSpc>
                          <a:spcPts val="1111"/>
                        </a:lnSpc>
                        <a:spcBef>
                          <a:spcPct val="0"/>
                        </a:spcBef>
                      </a:pPr>
                      <a:r>
                        <a:rPr lang="en-US" sz="800" spc="-24" dirty="0">
                          <a:solidFill>
                            <a:srgbClr val="5D686E"/>
                          </a:solidFill>
                        </a:rPr>
                        <a:t>In-patient  </a:t>
                      </a:r>
                      <a:r>
                        <a:rPr lang="en-US" sz="630" u="none" kern="1200" spc="-18" dirty="0">
                          <a:solidFill>
                            <a:srgbClr val="5D686E"/>
                          </a:solidFill>
                          <a:latin typeface="+mn-lt"/>
                          <a:ea typeface="+mn-ea"/>
                          <a:cs typeface="+mn-cs"/>
                        </a:rPr>
                        <a:t>Per night, up to 20 days/nights per year</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£7.50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£15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£22.50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£30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£37.50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534633503"/>
                  </a:ext>
                </a:extLst>
              </a:tr>
              <a:tr h="349200">
                <a:tc>
                  <a:txBody>
                    <a:bodyPr/>
                    <a:lstStyle/>
                    <a:p>
                      <a:pPr marL="0" marR="0" lvl="0" indent="0" algn="l" defTabSz="914400" rtl="0" eaLnBrk="1" fontAlgn="auto" latinLnBrk="0" hangingPunct="1">
                        <a:lnSpc>
                          <a:spcPts val="1111"/>
                        </a:lnSpc>
                        <a:spcBef>
                          <a:spcPct val="0"/>
                        </a:spcBef>
                        <a:spcAft>
                          <a:spcPts val="0"/>
                        </a:spcAft>
                        <a:buClrTx/>
                        <a:buSzTx/>
                        <a:buFontTx/>
                        <a:buNone/>
                        <a:tabLst/>
                        <a:defRPr/>
                      </a:pPr>
                      <a:r>
                        <a:rPr lang="en-US" sz="800" spc="-24" dirty="0">
                          <a:solidFill>
                            <a:srgbClr val="5D686E"/>
                          </a:solidFill>
                        </a:rPr>
                        <a:t>Day Surgery  </a:t>
                      </a:r>
                      <a:r>
                        <a:rPr lang="en-US" sz="630" u="none" kern="1200" spc="-18" dirty="0">
                          <a:solidFill>
                            <a:srgbClr val="5D686E"/>
                          </a:solidFill>
                          <a:latin typeface="+mn-lt"/>
                          <a:ea typeface="+mn-ea"/>
                          <a:cs typeface="+mn-cs"/>
                        </a:rPr>
                        <a:t>Per day, up to 10 days/nights per year</a:t>
                      </a:r>
                    </a:p>
                  </a:txBody>
                  <a:tcPr anchor="ct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£7.50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£15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£22.50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£30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£37.50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694644975"/>
                  </a:ext>
                </a:extLst>
              </a:tr>
            </a:tbl>
          </a:graphicData>
        </a:graphic>
      </p:graphicFrame>
      <p:grpSp>
        <p:nvGrpSpPr>
          <p:cNvPr id="2" name="Group 1">
            <a:extLst>
              <a:ext uri="{FF2B5EF4-FFF2-40B4-BE49-F238E27FC236}">
                <a16:creationId xmlns:a16="http://schemas.microsoft.com/office/drawing/2014/main" id="{B3881F2F-28A0-4570-801C-0A0F66194568}"/>
              </a:ext>
            </a:extLst>
          </p:cNvPr>
          <p:cNvGrpSpPr/>
          <p:nvPr/>
        </p:nvGrpSpPr>
        <p:grpSpPr>
          <a:xfrm>
            <a:off x="7688555" y="4680275"/>
            <a:ext cx="4503445" cy="4503445"/>
            <a:chOff x="736457" y="3947110"/>
            <a:chExt cx="4503445" cy="4503445"/>
          </a:xfrm>
        </p:grpSpPr>
        <p:sp>
          <p:nvSpPr>
            <p:cNvPr id="61" name="Oval 60">
              <a:extLst>
                <a:ext uri="{FF2B5EF4-FFF2-40B4-BE49-F238E27FC236}">
                  <a16:creationId xmlns:a16="http://schemas.microsoft.com/office/drawing/2014/main" id="{0810B79E-0738-48A6-8CC4-A4CBBA276E7D}"/>
                </a:ext>
              </a:extLst>
            </p:cNvPr>
            <p:cNvSpPr/>
            <p:nvPr/>
          </p:nvSpPr>
          <p:spPr>
            <a:xfrm>
              <a:off x="736457" y="3947110"/>
              <a:ext cx="4503445" cy="45034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2F1115E9-50AA-41B3-961E-12206652ACAD}"/>
                </a:ext>
              </a:extLst>
            </p:cNvPr>
            <p:cNvSpPr/>
            <p:nvPr/>
          </p:nvSpPr>
          <p:spPr>
            <a:xfrm>
              <a:off x="1089926" y="4300579"/>
              <a:ext cx="3794962" cy="3794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descr="A group of children running&#10;&#10;Description automatically generated with medium confidence">
              <a:extLst>
                <a:ext uri="{FF2B5EF4-FFF2-40B4-BE49-F238E27FC236}">
                  <a16:creationId xmlns:a16="http://schemas.microsoft.com/office/drawing/2014/main" id="{46AF023D-4E49-45BE-A171-7C6A7DFCEA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76110" y="4475276"/>
              <a:ext cx="3426048" cy="3423600"/>
            </a:xfrm>
            <a:prstGeom prst="ellipse">
              <a:avLst/>
            </a:prstGeom>
          </p:spPr>
        </p:pic>
      </p:grpSp>
      <p:sp>
        <p:nvSpPr>
          <p:cNvPr id="65" name="TextBox 64">
            <a:extLst>
              <a:ext uri="{FF2B5EF4-FFF2-40B4-BE49-F238E27FC236}">
                <a16:creationId xmlns:a16="http://schemas.microsoft.com/office/drawing/2014/main" id="{73F892C5-649E-4177-95C1-A6ECB3847196}"/>
              </a:ext>
            </a:extLst>
          </p:cNvPr>
          <p:cNvSpPr txBox="1"/>
          <p:nvPr/>
        </p:nvSpPr>
        <p:spPr>
          <a:xfrm>
            <a:off x="619180" y="315324"/>
            <a:ext cx="7524695" cy="553998"/>
          </a:xfrm>
          <a:prstGeom prst="rect">
            <a:avLst/>
          </a:prstGeom>
          <a:noFill/>
        </p:spPr>
        <p:txBody>
          <a:bodyPr wrap="square" rtlCol="0">
            <a:spAutoFit/>
          </a:bodyPr>
          <a:lstStyle/>
          <a:p>
            <a:r>
              <a:rPr lang="en-GB" sz="3000" dirty="0">
                <a:solidFill>
                  <a:srgbClr val="5B686E"/>
                </a:solidFill>
              </a:rPr>
              <a:t>Your kids are covered too</a:t>
            </a:r>
            <a:endParaRPr lang="en-US" sz="3000" dirty="0">
              <a:solidFill>
                <a:srgbClr val="5B686E"/>
              </a:solidFill>
              <a:latin typeface="Co Text Light" panose="020B0303060202020204" pitchFamily="34" charset="0"/>
              <a:cs typeface="Co Text Light" panose="020B0303060202020204" pitchFamily="34" charset="0"/>
            </a:endParaRPr>
          </a:p>
        </p:txBody>
      </p:sp>
      <p:grpSp>
        <p:nvGrpSpPr>
          <p:cNvPr id="129" name="Group 128">
            <a:extLst>
              <a:ext uri="{FF2B5EF4-FFF2-40B4-BE49-F238E27FC236}">
                <a16:creationId xmlns:a16="http://schemas.microsoft.com/office/drawing/2014/main" id="{4F8BEA90-FF59-4BDD-96E4-78F574220F5C}"/>
              </a:ext>
            </a:extLst>
          </p:cNvPr>
          <p:cNvGrpSpPr/>
          <p:nvPr/>
        </p:nvGrpSpPr>
        <p:grpSpPr>
          <a:xfrm>
            <a:off x="4865966" y="1683462"/>
            <a:ext cx="171452" cy="168842"/>
            <a:chOff x="4879612" y="1981850"/>
            <a:chExt cx="171452" cy="168842"/>
          </a:xfrm>
        </p:grpSpPr>
        <p:grpSp>
          <p:nvGrpSpPr>
            <p:cNvPr id="130" name="Group 261">
              <a:extLst>
                <a:ext uri="{FF2B5EF4-FFF2-40B4-BE49-F238E27FC236}">
                  <a16:creationId xmlns:a16="http://schemas.microsoft.com/office/drawing/2014/main" id="{1F2520CD-C510-4131-8B0C-4DB0A5ABAEE0}"/>
                </a:ext>
              </a:extLst>
            </p:cNvPr>
            <p:cNvGrpSpPr/>
            <p:nvPr/>
          </p:nvGrpSpPr>
          <p:grpSpPr>
            <a:xfrm>
              <a:off x="4882222" y="1981850"/>
              <a:ext cx="168842" cy="168842"/>
              <a:chOff x="0" y="0"/>
              <a:chExt cx="6350000" cy="6350000"/>
            </a:xfrm>
          </p:grpSpPr>
          <p:sp>
            <p:nvSpPr>
              <p:cNvPr id="132" name="Freeform 262">
                <a:extLst>
                  <a:ext uri="{FF2B5EF4-FFF2-40B4-BE49-F238E27FC236}">
                    <a16:creationId xmlns:a16="http://schemas.microsoft.com/office/drawing/2014/main" id="{E803CDDF-464F-485A-8179-DAF01E880C11}"/>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131" name="TextBox 270">
              <a:extLst>
                <a:ext uri="{FF2B5EF4-FFF2-40B4-BE49-F238E27FC236}">
                  <a16:creationId xmlns:a16="http://schemas.microsoft.com/office/drawing/2014/main" id="{CAB931AC-2EEC-407B-BF8B-CF94AFE4370B}"/>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135" name="Group 134">
            <a:extLst>
              <a:ext uri="{FF2B5EF4-FFF2-40B4-BE49-F238E27FC236}">
                <a16:creationId xmlns:a16="http://schemas.microsoft.com/office/drawing/2014/main" id="{564E43F9-CA4A-4E79-AB77-8FF04BB7A01A}"/>
              </a:ext>
            </a:extLst>
          </p:cNvPr>
          <p:cNvGrpSpPr/>
          <p:nvPr/>
        </p:nvGrpSpPr>
        <p:grpSpPr>
          <a:xfrm>
            <a:off x="4865966" y="2033081"/>
            <a:ext cx="171452" cy="168842"/>
            <a:chOff x="4879612" y="1981850"/>
            <a:chExt cx="171452" cy="168842"/>
          </a:xfrm>
        </p:grpSpPr>
        <p:grpSp>
          <p:nvGrpSpPr>
            <p:cNvPr id="136" name="Group 261">
              <a:extLst>
                <a:ext uri="{FF2B5EF4-FFF2-40B4-BE49-F238E27FC236}">
                  <a16:creationId xmlns:a16="http://schemas.microsoft.com/office/drawing/2014/main" id="{B8E78E58-657D-4769-88A8-84721B4EA958}"/>
                </a:ext>
              </a:extLst>
            </p:cNvPr>
            <p:cNvGrpSpPr/>
            <p:nvPr/>
          </p:nvGrpSpPr>
          <p:grpSpPr>
            <a:xfrm>
              <a:off x="4882222" y="1981850"/>
              <a:ext cx="168842" cy="168842"/>
              <a:chOff x="0" y="0"/>
              <a:chExt cx="6350000" cy="6350000"/>
            </a:xfrm>
          </p:grpSpPr>
          <p:sp>
            <p:nvSpPr>
              <p:cNvPr id="138" name="Freeform 262">
                <a:extLst>
                  <a:ext uri="{FF2B5EF4-FFF2-40B4-BE49-F238E27FC236}">
                    <a16:creationId xmlns:a16="http://schemas.microsoft.com/office/drawing/2014/main" id="{3C4ED1BC-5CCF-4269-92AD-52A68D0F21F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137" name="TextBox 270">
              <a:extLst>
                <a:ext uri="{FF2B5EF4-FFF2-40B4-BE49-F238E27FC236}">
                  <a16:creationId xmlns:a16="http://schemas.microsoft.com/office/drawing/2014/main" id="{EFB39819-44B2-4891-8ABA-1DD3E14FCBDD}"/>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139" name="Group 138">
            <a:extLst>
              <a:ext uri="{FF2B5EF4-FFF2-40B4-BE49-F238E27FC236}">
                <a16:creationId xmlns:a16="http://schemas.microsoft.com/office/drawing/2014/main" id="{43A4F01D-9F0B-4166-845C-39F518A1D655}"/>
              </a:ext>
            </a:extLst>
          </p:cNvPr>
          <p:cNvGrpSpPr/>
          <p:nvPr/>
        </p:nvGrpSpPr>
        <p:grpSpPr>
          <a:xfrm>
            <a:off x="5092795" y="1683462"/>
            <a:ext cx="168842" cy="168842"/>
            <a:chOff x="5085487" y="3402973"/>
            <a:chExt cx="168842" cy="168842"/>
          </a:xfrm>
        </p:grpSpPr>
        <p:grpSp>
          <p:nvGrpSpPr>
            <p:cNvPr id="140" name="Group 279">
              <a:extLst>
                <a:ext uri="{FF2B5EF4-FFF2-40B4-BE49-F238E27FC236}">
                  <a16:creationId xmlns:a16="http://schemas.microsoft.com/office/drawing/2014/main" id="{E7C0879F-BE5A-40D2-B898-6DC667E1B0AC}"/>
                </a:ext>
              </a:extLst>
            </p:cNvPr>
            <p:cNvGrpSpPr/>
            <p:nvPr/>
          </p:nvGrpSpPr>
          <p:grpSpPr>
            <a:xfrm>
              <a:off x="5085487" y="3402973"/>
              <a:ext cx="168842" cy="168842"/>
              <a:chOff x="0" y="0"/>
              <a:chExt cx="6350000" cy="6350000"/>
            </a:xfrm>
          </p:grpSpPr>
          <p:sp>
            <p:nvSpPr>
              <p:cNvPr id="142" name="Freeform 280">
                <a:extLst>
                  <a:ext uri="{FF2B5EF4-FFF2-40B4-BE49-F238E27FC236}">
                    <a16:creationId xmlns:a16="http://schemas.microsoft.com/office/drawing/2014/main" id="{05313A87-4AEB-4331-97DA-C0DDC57D931C}"/>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141" name="TextBox 293">
              <a:extLst>
                <a:ext uri="{FF2B5EF4-FFF2-40B4-BE49-F238E27FC236}">
                  <a16:creationId xmlns:a16="http://schemas.microsoft.com/office/drawing/2014/main" id="{87D431F9-4B4F-4E96-B348-CB98D30EBD37}"/>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143" name="Group 142">
            <a:extLst>
              <a:ext uri="{FF2B5EF4-FFF2-40B4-BE49-F238E27FC236}">
                <a16:creationId xmlns:a16="http://schemas.microsoft.com/office/drawing/2014/main" id="{10D0A908-7D7F-4CFE-9936-4F5AC1EF96C2}"/>
              </a:ext>
            </a:extLst>
          </p:cNvPr>
          <p:cNvGrpSpPr/>
          <p:nvPr/>
        </p:nvGrpSpPr>
        <p:grpSpPr>
          <a:xfrm>
            <a:off x="5092795" y="2033081"/>
            <a:ext cx="168842" cy="168842"/>
            <a:chOff x="5085487" y="3402973"/>
            <a:chExt cx="168842" cy="168842"/>
          </a:xfrm>
        </p:grpSpPr>
        <p:grpSp>
          <p:nvGrpSpPr>
            <p:cNvPr id="144" name="Group 279">
              <a:extLst>
                <a:ext uri="{FF2B5EF4-FFF2-40B4-BE49-F238E27FC236}">
                  <a16:creationId xmlns:a16="http://schemas.microsoft.com/office/drawing/2014/main" id="{EA6D547A-86C2-49FA-BB51-C52DB457EC95}"/>
                </a:ext>
              </a:extLst>
            </p:cNvPr>
            <p:cNvGrpSpPr/>
            <p:nvPr/>
          </p:nvGrpSpPr>
          <p:grpSpPr>
            <a:xfrm>
              <a:off x="5085487" y="3402973"/>
              <a:ext cx="168842" cy="168842"/>
              <a:chOff x="0" y="0"/>
              <a:chExt cx="6350000" cy="6350000"/>
            </a:xfrm>
          </p:grpSpPr>
          <p:sp>
            <p:nvSpPr>
              <p:cNvPr id="146" name="Freeform 280">
                <a:extLst>
                  <a:ext uri="{FF2B5EF4-FFF2-40B4-BE49-F238E27FC236}">
                    <a16:creationId xmlns:a16="http://schemas.microsoft.com/office/drawing/2014/main" id="{5701A522-9628-487F-A140-9B760DF4DF1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145" name="TextBox 293">
              <a:extLst>
                <a:ext uri="{FF2B5EF4-FFF2-40B4-BE49-F238E27FC236}">
                  <a16:creationId xmlns:a16="http://schemas.microsoft.com/office/drawing/2014/main" id="{C2F7EFD8-7330-4E35-B70A-B5234E6E9016}"/>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147" name="Group 146">
            <a:extLst>
              <a:ext uri="{FF2B5EF4-FFF2-40B4-BE49-F238E27FC236}">
                <a16:creationId xmlns:a16="http://schemas.microsoft.com/office/drawing/2014/main" id="{59808A0C-CD2E-4B4E-BA5F-B9BF7981D471}"/>
              </a:ext>
            </a:extLst>
          </p:cNvPr>
          <p:cNvGrpSpPr/>
          <p:nvPr/>
        </p:nvGrpSpPr>
        <p:grpSpPr>
          <a:xfrm>
            <a:off x="4865966" y="2382699"/>
            <a:ext cx="171452" cy="168842"/>
            <a:chOff x="4879612" y="1981850"/>
            <a:chExt cx="171452" cy="168842"/>
          </a:xfrm>
        </p:grpSpPr>
        <p:grpSp>
          <p:nvGrpSpPr>
            <p:cNvPr id="148" name="Group 261">
              <a:extLst>
                <a:ext uri="{FF2B5EF4-FFF2-40B4-BE49-F238E27FC236}">
                  <a16:creationId xmlns:a16="http://schemas.microsoft.com/office/drawing/2014/main" id="{153D740A-4D94-48D4-988B-410BD2E27FCB}"/>
                </a:ext>
              </a:extLst>
            </p:cNvPr>
            <p:cNvGrpSpPr/>
            <p:nvPr/>
          </p:nvGrpSpPr>
          <p:grpSpPr>
            <a:xfrm>
              <a:off x="4882222" y="1981850"/>
              <a:ext cx="168842" cy="168842"/>
              <a:chOff x="0" y="0"/>
              <a:chExt cx="6350000" cy="6350000"/>
            </a:xfrm>
          </p:grpSpPr>
          <p:sp>
            <p:nvSpPr>
              <p:cNvPr id="150" name="Freeform 262">
                <a:extLst>
                  <a:ext uri="{FF2B5EF4-FFF2-40B4-BE49-F238E27FC236}">
                    <a16:creationId xmlns:a16="http://schemas.microsoft.com/office/drawing/2014/main" id="{E0859802-86C0-4708-9224-DE070A752D6E}"/>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149" name="TextBox 270">
              <a:extLst>
                <a:ext uri="{FF2B5EF4-FFF2-40B4-BE49-F238E27FC236}">
                  <a16:creationId xmlns:a16="http://schemas.microsoft.com/office/drawing/2014/main" id="{1AA1021C-AB40-46C3-8E44-87764309F9DB}"/>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151" name="Group 150">
            <a:extLst>
              <a:ext uri="{FF2B5EF4-FFF2-40B4-BE49-F238E27FC236}">
                <a16:creationId xmlns:a16="http://schemas.microsoft.com/office/drawing/2014/main" id="{60093C57-E6BA-4416-8DA2-618336AA5453}"/>
              </a:ext>
            </a:extLst>
          </p:cNvPr>
          <p:cNvGrpSpPr/>
          <p:nvPr/>
        </p:nvGrpSpPr>
        <p:grpSpPr>
          <a:xfrm>
            <a:off x="4865966" y="2732317"/>
            <a:ext cx="171452" cy="168842"/>
            <a:chOff x="4879612" y="1981850"/>
            <a:chExt cx="171452" cy="168842"/>
          </a:xfrm>
        </p:grpSpPr>
        <p:grpSp>
          <p:nvGrpSpPr>
            <p:cNvPr id="152" name="Group 261">
              <a:extLst>
                <a:ext uri="{FF2B5EF4-FFF2-40B4-BE49-F238E27FC236}">
                  <a16:creationId xmlns:a16="http://schemas.microsoft.com/office/drawing/2014/main" id="{2F3B0BF8-16DB-4243-B967-C8CA6B1BEE37}"/>
                </a:ext>
              </a:extLst>
            </p:cNvPr>
            <p:cNvGrpSpPr/>
            <p:nvPr/>
          </p:nvGrpSpPr>
          <p:grpSpPr>
            <a:xfrm>
              <a:off x="4882222" y="1981850"/>
              <a:ext cx="168842" cy="168842"/>
              <a:chOff x="0" y="0"/>
              <a:chExt cx="6350000" cy="6350000"/>
            </a:xfrm>
          </p:grpSpPr>
          <p:sp>
            <p:nvSpPr>
              <p:cNvPr id="154" name="Freeform 262">
                <a:extLst>
                  <a:ext uri="{FF2B5EF4-FFF2-40B4-BE49-F238E27FC236}">
                    <a16:creationId xmlns:a16="http://schemas.microsoft.com/office/drawing/2014/main" id="{858AC56C-255B-4BBC-911F-BE3BC78C558D}"/>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153" name="TextBox 270">
              <a:extLst>
                <a:ext uri="{FF2B5EF4-FFF2-40B4-BE49-F238E27FC236}">
                  <a16:creationId xmlns:a16="http://schemas.microsoft.com/office/drawing/2014/main" id="{41512947-49BF-463A-8FC7-824CF032B2EE}"/>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155" name="Group 154">
            <a:extLst>
              <a:ext uri="{FF2B5EF4-FFF2-40B4-BE49-F238E27FC236}">
                <a16:creationId xmlns:a16="http://schemas.microsoft.com/office/drawing/2014/main" id="{BFB47FFA-C1F6-4B58-A41D-98939005DE12}"/>
              </a:ext>
            </a:extLst>
          </p:cNvPr>
          <p:cNvGrpSpPr/>
          <p:nvPr/>
        </p:nvGrpSpPr>
        <p:grpSpPr>
          <a:xfrm>
            <a:off x="5092795" y="2382699"/>
            <a:ext cx="168842" cy="168842"/>
            <a:chOff x="5085487" y="3402973"/>
            <a:chExt cx="168842" cy="168842"/>
          </a:xfrm>
        </p:grpSpPr>
        <p:grpSp>
          <p:nvGrpSpPr>
            <p:cNvPr id="156" name="Group 279">
              <a:extLst>
                <a:ext uri="{FF2B5EF4-FFF2-40B4-BE49-F238E27FC236}">
                  <a16:creationId xmlns:a16="http://schemas.microsoft.com/office/drawing/2014/main" id="{4FC0E7BD-B6AB-42BD-96A3-4BD2D1D97AA5}"/>
                </a:ext>
              </a:extLst>
            </p:cNvPr>
            <p:cNvGrpSpPr/>
            <p:nvPr/>
          </p:nvGrpSpPr>
          <p:grpSpPr>
            <a:xfrm>
              <a:off x="5085487" y="3402973"/>
              <a:ext cx="168842" cy="168842"/>
              <a:chOff x="0" y="0"/>
              <a:chExt cx="6350000" cy="6350000"/>
            </a:xfrm>
          </p:grpSpPr>
          <p:sp>
            <p:nvSpPr>
              <p:cNvPr id="158" name="Freeform 280">
                <a:extLst>
                  <a:ext uri="{FF2B5EF4-FFF2-40B4-BE49-F238E27FC236}">
                    <a16:creationId xmlns:a16="http://schemas.microsoft.com/office/drawing/2014/main" id="{7D98CA55-2354-46B5-8222-50FD5504A7F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157" name="TextBox 293">
              <a:extLst>
                <a:ext uri="{FF2B5EF4-FFF2-40B4-BE49-F238E27FC236}">
                  <a16:creationId xmlns:a16="http://schemas.microsoft.com/office/drawing/2014/main" id="{B1AF17A5-94A7-46DD-A836-586672442B7B}"/>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159" name="Group 158">
            <a:extLst>
              <a:ext uri="{FF2B5EF4-FFF2-40B4-BE49-F238E27FC236}">
                <a16:creationId xmlns:a16="http://schemas.microsoft.com/office/drawing/2014/main" id="{9BB6B6A8-912D-4E0A-BD75-4A582D916932}"/>
              </a:ext>
            </a:extLst>
          </p:cNvPr>
          <p:cNvGrpSpPr/>
          <p:nvPr/>
        </p:nvGrpSpPr>
        <p:grpSpPr>
          <a:xfrm>
            <a:off x="5092795" y="2732317"/>
            <a:ext cx="168842" cy="168842"/>
            <a:chOff x="5085487" y="3402973"/>
            <a:chExt cx="168842" cy="168842"/>
          </a:xfrm>
        </p:grpSpPr>
        <p:grpSp>
          <p:nvGrpSpPr>
            <p:cNvPr id="160" name="Group 279">
              <a:extLst>
                <a:ext uri="{FF2B5EF4-FFF2-40B4-BE49-F238E27FC236}">
                  <a16:creationId xmlns:a16="http://schemas.microsoft.com/office/drawing/2014/main" id="{6EE64CC7-52E8-4A7D-A262-377CA61E347D}"/>
                </a:ext>
              </a:extLst>
            </p:cNvPr>
            <p:cNvGrpSpPr/>
            <p:nvPr/>
          </p:nvGrpSpPr>
          <p:grpSpPr>
            <a:xfrm>
              <a:off x="5085487" y="3402973"/>
              <a:ext cx="168842" cy="168842"/>
              <a:chOff x="0" y="0"/>
              <a:chExt cx="6350000" cy="6350000"/>
            </a:xfrm>
          </p:grpSpPr>
          <p:sp>
            <p:nvSpPr>
              <p:cNvPr id="162" name="Freeform 280">
                <a:extLst>
                  <a:ext uri="{FF2B5EF4-FFF2-40B4-BE49-F238E27FC236}">
                    <a16:creationId xmlns:a16="http://schemas.microsoft.com/office/drawing/2014/main" id="{87D5F441-A7C5-464B-89D0-9919A85ACC07}"/>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161" name="TextBox 293">
              <a:extLst>
                <a:ext uri="{FF2B5EF4-FFF2-40B4-BE49-F238E27FC236}">
                  <a16:creationId xmlns:a16="http://schemas.microsoft.com/office/drawing/2014/main" id="{C9650BC6-4345-4908-991E-E414EC0A72C8}"/>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163" name="Group 162">
            <a:extLst>
              <a:ext uri="{FF2B5EF4-FFF2-40B4-BE49-F238E27FC236}">
                <a16:creationId xmlns:a16="http://schemas.microsoft.com/office/drawing/2014/main" id="{8526BE62-B756-4A64-8F6D-EB6436124AA5}"/>
              </a:ext>
            </a:extLst>
          </p:cNvPr>
          <p:cNvGrpSpPr/>
          <p:nvPr/>
        </p:nvGrpSpPr>
        <p:grpSpPr>
          <a:xfrm>
            <a:off x="4865966" y="3081936"/>
            <a:ext cx="171452" cy="168842"/>
            <a:chOff x="4879612" y="1981850"/>
            <a:chExt cx="171452" cy="168842"/>
          </a:xfrm>
        </p:grpSpPr>
        <p:grpSp>
          <p:nvGrpSpPr>
            <p:cNvPr id="164" name="Group 163">
              <a:extLst>
                <a:ext uri="{FF2B5EF4-FFF2-40B4-BE49-F238E27FC236}">
                  <a16:creationId xmlns:a16="http://schemas.microsoft.com/office/drawing/2014/main" id="{AF4E0274-C35D-46EA-89F5-F3645606E569}"/>
                </a:ext>
              </a:extLst>
            </p:cNvPr>
            <p:cNvGrpSpPr/>
            <p:nvPr/>
          </p:nvGrpSpPr>
          <p:grpSpPr>
            <a:xfrm>
              <a:off x="4882222" y="1981850"/>
              <a:ext cx="168842" cy="168842"/>
              <a:chOff x="0" y="0"/>
              <a:chExt cx="6350000" cy="6350000"/>
            </a:xfrm>
          </p:grpSpPr>
          <p:sp>
            <p:nvSpPr>
              <p:cNvPr id="166" name="Freeform 262">
                <a:extLst>
                  <a:ext uri="{FF2B5EF4-FFF2-40B4-BE49-F238E27FC236}">
                    <a16:creationId xmlns:a16="http://schemas.microsoft.com/office/drawing/2014/main" id="{40F16D2F-2C29-41A0-8DA2-6911FAE3944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165" name="TextBox 270">
              <a:extLst>
                <a:ext uri="{FF2B5EF4-FFF2-40B4-BE49-F238E27FC236}">
                  <a16:creationId xmlns:a16="http://schemas.microsoft.com/office/drawing/2014/main" id="{905BC0E5-C98B-4EF1-BE73-950BECC60A8B}"/>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167" name="Group 166">
            <a:extLst>
              <a:ext uri="{FF2B5EF4-FFF2-40B4-BE49-F238E27FC236}">
                <a16:creationId xmlns:a16="http://schemas.microsoft.com/office/drawing/2014/main" id="{1E713FE4-2477-42C8-A4C0-FB7351A65964}"/>
              </a:ext>
            </a:extLst>
          </p:cNvPr>
          <p:cNvGrpSpPr/>
          <p:nvPr/>
        </p:nvGrpSpPr>
        <p:grpSpPr>
          <a:xfrm>
            <a:off x="5092795" y="3081936"/>
            <a:ext cx="168842" cy="168842"/>
            <a:chOff x="5085487" y="3402973"/>
            <a:chExt cx="168842" cy="168842"/>
          </a:xfrm>
        </p:grpSpPr>
        <p:grpSp>
          <p:nvGrpSpPr>
            <p:cNvPr id="168" name="Group 279">
              <a:extLst>
                <a:ext uri="{FF2B5EF4-FFF2-40B4-BE49-F238E27FC236}">
                  <a16:creationId xmlns:a16="http://schemas.microsoft.com/office/drawing/2014/main" id="{BC2EFBCE-11F9-4B0D-B486-A5B6B9A06EAC}"/>
                </a:ext>
              </a:extLst>
            </p:cNvPr>
            <p:cNvGrpSpPr/>
            <p:nvPr/>
          </p:nvGrpSpPr>
          <p:grpSpPr>
            <a:xfrm>
              <a:off x="5085487" y="3402973"/>
              <a:ext cx="168842" cy="168842"/>
              <a:chOff x="0" y="0"/>
              <a:chExt cx="6350000" cy="6350000"/>
            </a:xfrm>
          </p:grpSpPr>
          <p:sp>
            <p:nvSpPr>
              <p:cNvPr id="170" name="Freeform 280">
                <a:extLst>
                  <a:ext uri="{FF2B5EF4-FFF2-40B4-BE49-F238E27FC236}">
                    <a16:creationId xmlns:a16="http://schemas.microsoft.com/office/drawing/2014/main" id="{76E7F369-EE72-406D-9043-F45CB5B8373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169" name="TextBox 293">
              <a:extLst>
                <a:ext uri="{FF2B5EF4-FFF2-40B4-BE49-F238E27FC236}">
                  <a16:creationId xmlns:a16="http://schemas.microsoft.com/office/drawing/2014/main" id="{42E677B3-A6F7-4EAF-924E-3AC067A8D879}"/>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171" name="Group 170">
            <a:extLst>
              <a:ext uri="{FF2B5EF4-FFF2-40B4-BE49-F238E27FC236}">
                <a16:creationId xmlns:a16="http://schemas.microsoft.com/office/drawing/2014/main" id="{2C6A2FC6-C36A-4F30-9F87-C10FDB8A3015}"/>
              </a:ext>
            </a:extLst>
          </p:cNvPr>
          <p:cNvGrpSpPr/>
          <p:nvPr/>
        </p:nvGrpSpPr>
        <p:grpSpPr>
          <a:xfrm>
            <a:off x="5096633" y="3647789"/>
            <a:ext cx="168842" cy="168842"/>
            <a:chOff x="5085487" y="3402973"/>
            <a:chExt cx="168842" cy="168842"/>
          </a:xfrm>
        </p:grpSpPr>
        <p:grpSp>
          <p:nvGrpSpPr>
            <p:cNvPr id="172" name="Group 279">
              <a:extLst>
                <a:ext uri="{FF2B5EF4-FFF2-40B4-BE49-F238E27FC236}">
                  <a16:creationId xmlns:a16="http://schemas.microsoft.com/office/drawing/2014/main" id="{074A822B-2324-4F50-B410-6E1849111E22}"/>
                </a:ext>
              </a:extLst>
            </p:cNvPr>
            <p:cNvGrpSpPr/>
            <p:nvPr/>
          </p:nvGrpSpPr>
          <p:grpSpPr>
            <a:xfrm>
              <a:off x="5085487" y="3402973"/>
              <a:ext cx="168842" cy="168842"/>
              <a:chOff x="0" y="0"/>
              <a:chExt cx="6350000" cy="6350000"/>
            </a:xfrm>
          </p:grpSpPr>
          <p:sp>
            <p:nvSpPr>
              <p:cNvPr id="174" name="Freeform 280">
                <a:extLst>
                  <a:ext uri="{FF2B5EF4-FFF2-40B4-BE49-F238E27FC236}">
                    <a16:creationId xmlns:a16="http://schemas.microsoft.com/office/drawing/2014/main" id="{973318A2-0EC0-42EA-BC90-846181E710E8}"/>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173" name="TextBox 293">
              <a:extLst>
                <a:ext uri="{FF2B5EF4-FFF2-40B4-BE49-F238E27FC236}">
                  <a16:creationId xmlns:a16="http://schemas.microsoft.com/office/drawing/2014/main" id="{2A9F331E-2865-43FF-9ABB-1FBF564644E4}"/>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175" name="Group 174">
            <a:extLst>
              <a:ext uri="{FF2B5EF4-FFF2-40B4-BE49-F238E27FC236}">
                <a16:creationId xmlns:a16="http://schemas.microsoft.com/office/drawing/2014/main" id="{B517FBAD-C508-479A-921C-7014238D3696}"/>
              </a:ext>
            </a:extLst>
          </p:cNvPr>
          <p:cNvGrpSpPr/>
          <p:nvPr/>
        </p:nvGrpSpPr>
        <p:grpSpPr>
          <a:xfrm>
            <a:off x="5096633" y="3997408"/>
            <a:ext cx="168842" cy="168842"/>
            <a:chOff x="5085487" y="3402973"/>
            <a:chExt cx="168842" cy="168842"/>
          </a:xfrm>
        </p:grpSpPr>
        <p:grpSp>
          <p:nvGrpSpPr>
            <p:cNvPr id="176" name="Group 279">
              <a:extLst>
                <a:ext uri="{FF2B5EF4-FFF2-40B4-BE49-F238E27FC236}">
                  <a16:creationId xmlns:a16="http://schemas.microsoft.com/office/drawing/2014/main" id="{10E3CB6D-20BA-45EA-B64B-5216025FBF76}"/>
                </a:ext>
              </a:extLst>
            </p:cNvPr>
            <p:cNvGrpSpPr/>
            <p:nvPr/>
          </p:nvGrpSpPr>
          <p:grpSpPr>
            <a:xfrm>
              <a:off x="5085487" y="3402973"/>
              <a:ext cx="168842" cy="168842"/>
              <a:chOff x="0" y="0"/>
              <a:chExt cx="6350000" cy="6350000"/>
            </a:xfrm>
          </p:grpSpPr>
          <p:sp>
            <p:nvSpPr>
              <p:cNvPr id="178" name="Freeform 280">
                <a:extLst>
                  <a:ext uri="{FF2B5EF4-FFF2-40B4-BE49-F238E27FC236}">
                    <a16:creationId xmlns:a16="http://schemas.microsoft.com/office/drawing/2014/main" id="{69EF3082-33EA-4015-B8D2-F0208F49A053}"/>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177" name="TextBox 293">
              <a:extLst>
                <a:ext uri="{FF2B5EF4-FFF2-40B4-BE49-F238E27FC236}">
                  <a16:creationId xmlns:a16="http://schemas.microsoft.com/office/drawing/2014/main" id="{3B1F1AF4-8376-47CC-B6CA-AF6D6E990102}"/>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5" name="Group 311">
            <a:extLst>
              <a:ext uri="{FF2B5EF4-FFF2-40B4-BE49-F238E27FC236}">
                <a16:creationId xmlns:a16="http://schemas.microsoft.com/office/drawing/2014/main" id="{6BB5FA96-27D5-26DA-A4CE-4AA66ABA9831}"/>
              </a:ext>
            </a:extLst>
          </p:cNvPr>
          <p:cNvGrpSpPr/>
          <p:nvPr/>
        </p:nvGrpSpPr>
        <p:grpSpPr>
          <a:xfrm>
            <a:off x="10808400" y="1784890"/>
            <a:ext cx="150363" cy="150363"/>
            <a:chOff x="0" y="0"/>
            <a:chExt cx="200485" cy="200485"/>
          </a:xfrm>
        </p:grpSpPr>
        <p:grpSp>
          <p:nvGrpSpPr>
            <p:cNvPr id="6" name="Group 312">
              <a:extLst>
                <a:ext uri="{FF2B5EF4-FFF2-40B4-BE49-F238E27FC236}">
                  <a16:creationId xmlns:a16="http://schemas.microsoft.com/office/drawing/2014/main" id="{207ED7EA-1652-ACFB-EAA0-F4FE445B8563}"/>
                </a:ext>
              </a:extLst>
            </p:cNvPr>
            <p:cNvGrpSpPr/>
            <p:nvPr/>
          </p:nvGrpSpPr>
          <p:grpSpPr>
            <a:xfrm>
              <a:off x="0" y="0"/>
              <a:ext cx="200485" cy="200485"/>
              <a:chOff x="0" y="0"/>
              <a:chExt cx="6350000" cy="6350000"/>
            </a:xfrm>
          </p:grpSpPr>
          <p:sp>
            <p:nvSpPr>
              <p:cNvPr id="8" name="Freeform 313">
                <a:extLst>
                  <a:ext uri="{FF2B5EF4-FFF2-40B4-BE49-F238E27FC236}">
                    <a16:creationId xmlns:a16="http://schemas.microsoft.com/office/drawing/2014/main" id="{0F4A62C1-1B8A-000D-45E9-5BCB471B11A2}"/>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2"/>
              </a:solidFill>
            </p:spPr>
            <p:txBody>
              <a:bodyPr/>
              <a:lstStyle/>
              <a:p>
                <a:endParaRPr lang="en-GB"/>
              </a:p>
            </p:txBody>
          </p:sp>
        </p:grpSp>
        <p:sp>
          <p:nvSpPr>
            <p:cNvPr id="7" name="TextBox 314">
              <a:extLst>
                <a:ext uri="{FF2B5EF4-FFF2-40B4-BE49-F238E27FC236}">
                  <a16:creationId xmlns:a16="http://schemas.microsoft.com/office/drawing/2014/main" id="{8BC9D680-FF1E-29F9-F3EA-9B80D978CF03}"/>
                </a:ext>
              </a:extLst>
            </p:cNvPr>
            <p:cNvSpPr txBox="1"/>
            <p:nvPr/>
          </p:nvSpPr>
          <p:spPr>
            <a:xfrm>
              <a:off x="0" y="57108"/>
              <a:ext cx="200485" cy="80108"/>
            </a:xfrm>
            <a:prstGeom prst="rect">
              <a:avLst/>
            </a:prstGeom>
          </p:spPr>
          <p:txBody>
            <a:bodyPr lIns="0" tIns="0" rIns="0" bIns="0" rtlCol="0" anchor="t">
              <a:spAutoFit/>
            </a:bodyPr>
            <a:lstStyle/>
            <a:p>
              <a:pPr marL="0" lvl="0" indent="0" algn="ctr">
                <a:lnSpc>
                  <a:spcPts val="549"/>
                </a:lnSpc>
                <a:spcBef>
                  <a:spcPct val="0"/>
                </a:spcBef>
              </a:pPr>
              <a:r>
                <a:rPr lang="en-US" sz="400" spc="-12" dirty="0">
                  <a:solidFill>
                    <a:srgbClr val="FFFFFF"/>
                  </a:solidFill>
                </a:rPr>
                <a:t>1yr</a:t>
              </a:r>
            </a:p>
          </p:txBody>
        </p:sp>
      </p:grpSp>
      <p:sp>
        <p:nvSpPr>
          <p:cNvPr id="9" name="TextBox 319">
            <a:extLst>
              <a:ext uri="{FF2B5EF4-FFF2-40B4-BE49-F238E27FC236}">
                <a16:creationId xmlns:a16="http://schemas.microsoft.com/office/drawing/2014/main" id="{3D6F0383-12C2-222C-31E2-E2DE32F93ED5}"/>
              </a:ext>
            </a:extLst>
          </p:cNvPr>
          <p:cNvSpPr txBox="1"/>
          <p:nvPr/>
        </p:nvSpPr>
        <p:spPr>
          <a:xfrm>
            <a:off x="10808400" y="1595525"/>
            <a:ext cx="1078736" cy="117725"/>
          </a:xfrm>
          <a:prstGeom prst="rect">
            <a:avLst/>
          </a:prstGeom>
        </p:spPr>
        <p:txBody>
          <a:bodyPr lIns="0" tIns="0" rIns="0" bIns="0" rtlCol="0" anchor="t">
            <a:spAutoFit/>
          </a:bodyPr>
          <a:lstStyle/>
          <a:p>
            <a:pPr marL="0" lvl="0" indent="0" algn="l">
              <a:lnSpc>
                <a:spcPts val="990"/>
              </a:lnSpc>
              <a:spcBef>
                <a:spcPct val="0"/>
              </a:spcBef>
            </a:pPr>
            <a:r>
              <a:rPr lang="en-US" sz="722" spc="-21" dirty="0">
                <a:solidFill>
                  <a:srgbClr val="5D686E"/>
                </a:solidFill>
              </a:rPr>
              <a:t>Key</a:t>
            </a:r>
          </a:p>
        </p:txBody>
      </p:sp>
      <p:sp>
        <p:nvSpPr>
          <p:cNvPr id="10" name="TextBox 321">
            <a:extLst>
              <a:ext uri="{FF2B5EF4-FFF2-40B4-BE49-F238E27FC236}">
                <a16:creationId xmlns:a16="http://schemas.microsoft.com/office/drawing/2014/main" id="{1525CF86-CC10-7F59-AFE6-1134C65907CA}"/>
              </a:ext>
            </a:extLst>
          </p:cNvPr>
          <p:cNvSpPr txBox="1"/>
          <p:nvPr/>
        </p:nvSpPr>
        <p:spPr>
          <a:xfrm>
            <a:off x="11079268" y="1810342"/>
            <a:ext cx="807868" cy="93744"/>
          </a:xfrm>
          <a:prstGeom prst="rect">
            <a:avLst/>
          </a:prstGeom>
        </p:spPr>
        <p:txBody>
          <a:bodyPr lIns="0" tIns="0" rIns="0" bIns="0" rtlCol="0" anchor="t">
            <a:spAutoFit/>
          </a:bodyPr>
          <a:lstStyle/>
          <a:p>
            <a:pPr marL="0" lvl="0" indent="0" algn="l">
              <a:lnSpc>
                <a:spcPts val="770"/>
              </a:lnSpc>
              <a:spcBef>
                <a:spcPct val="0"/>
              </a:spcBef>
            </a:pPr>
            <a:r>
              <a:rPr lang="en-US" sz="562" spc="-16" dirty="0">
                <a:solidFill>
                  <a:srgbClr val="5D686E"/>
                </a:solidFill>
              </a:rPr>
              <a:t>1 year benefit period</a:t>
            </a:r>
          </a:p>
        </p:txBody>
      </p:sp>
      <p:grpSp>
        <p:nvGrpSpPr>
          <p:cNvPr id="11" name="Group 315">
            <a:extLst>
              <a:ext uri="{FF2B5EF4-FFF2-40B4-BE49-F238E27FC236}">
                <a16:creationId xmlns:a16="http://schemas.microsoft.com/office/drawing/2014/main" id="{B5F7EE40-69A7-DDD7-329A-071F2ACEFECB}"/>
              </a:ext>
            </a:extLst>
          </p:cNvPr>
          <p:cNvGrpSpPr/>
          <p:nvPr/>
        </p:nvGrpSpPr>
        <p:grpSpPr>
          <a:xfrm>
            <a:off x="10808400" y="1983607"/>
            <a:ext cx="150363" cy="150363"/>
            <a:chOff x="0" y="0"/>
            <a:chExt cx="200485" cy="200485"/>
          </a:xfrm>
        </p:grpSpPr>
        <p:grpSp>
          <p:nvGrpSpPr>
            <p:cNvPr id="12" name="Group 316">
              <a:extLst>
                <a:ext uri="{FF2B5EF4-FFF2-40B4-BE49-F238E27FC236}">
                  <a16:creationId xmlns:a16="http://schemas.microsoft.com/office/drawing/2014/main" id="{BA63640C-5D4A-D597-BEB7-14E8DED37807}"/>
                </a:ext>
              </a:extLst>
            </p:cNvPr>
            <p:cNvGrpSpPr/>
            <p:nvPr/>
          </p:nvGrpSpPr>
          <p:grpSpPr>
            <a:xfrm>
              <a:off x="0" y="0"/>
              <a:ext cx="200485" cy="200485"/>
              <a:chOff x="0" y="0"/>
              <a:chExt cx="6350000" cy="6350000"/>
            </a:xfrm>
          </p:grpSpPr>
          <p:sp>
            <p:nvSpPr>
              <p:cNvPr id="14" name="Freeform 317">
                <a:extLst>
                  <a:ext uri="{FF2B5EF4-FFF2-40B4-BE49-F238E27FC236}">
                    <a16:creationId xmlns:a16="http://schemas.microsoft.com/office/drawing/2014/main" id="{D0E0C589-C03D-52A2-47C9-3B471CDE686C}"/>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1"/>
              </a:solidFill>
            </p:spPr>
            <p:txBody>
              <a:bodyPr/>
              <a:lstStyle/>
              <a:p>
                <a:endParaRPr lang="en-GB"/>
              </a:p>
            </p:txBody>
          </p:sp>
        </p:grpSp>
        <p:sp>
          <p:nvSpPr>
            <p:cNvPr id="13" name="TextBox 318">
              <a:extLst>
                <a:ext uri="{FF2B5EF4-FFF2-40B4-BE49-F238E27FC236}">
                  <a16:creationId xmlns:a16="http://schemas.microsoft.com/office/drawing/2014/main" id="{DAA27006-2748-DD26-C996-3D5C5AD7BC65}"/>
                </a:ext>
              </a:extLst>
            </p:cNvPr>
            <p:cNvSpPr txBox="1"/>
            <p:nvPr/>
          </p:nvSpPr>
          <p:spPr>
            <a:xfrm>
              <a:off x="0" y="57108"/>
              <a:ext cx="200485" cy="80108"/>
            </a:xfrm>
            <a:prstGeom prst="rect">
              <a:avLst/>
            </a:prstGeom>
          </p:spPr>
          <p:txBody>
            <a:bodyPr lIns="0" tIns="0" rIns="0" bIns="0" rtlCol="0" anchor="t">
              <a:spAutoFit/>
            </a:bodyPr>
            <a:lstStyle/>
            <a:p>
              <a:pPr marL="0" lvl="0" indent="0" algn="ctr">
                <a:lnSpc>
                  <a:spcPts val="549"/>
                </a:lnSpc>
                <a:spcBef>
                  <a:spcPct val="0"/>
                </a:spcBef>
              </a:pPr>
              <a:r>
                <a:rPr lang="en-US" sz="400" spc="-12" dirty="0">
                  <a:solidFill>
                    <a:srgbClr val="FFFFFF"/>
                  </a:solidFill>
                </a:rPr>
                <a:t>100</a:t>
              </a:r>
            </a:p>
          </p:txBody>
        </p:sp>
      </p:grpSp>
      <p:sp>
        <p:nvSpPr>
          <p:cNvPr id="15" name="TextBox 320">
            <a:extLst>
              <a:ext uri="{FF2B5EF4-FFF2-40B4-BE49-F238E27FC236}">
                <a16:creationId xmlns:a16="http://schemas.microsoft.com/office/drawing/2014/main" id="{A52450FA-EAC6-7961-C50B-28818F47B068}"/>
              </a:ext>
            </a:extLst>
          </p:cNvPr>
          <p:cNvSpPr txBox="1"/>
          <p:nvPr/>
        </p:nvSpPr>
        <p:spPr>
          <a:xfrm>
            <a:off x="11079268" y="2009060"/>
            <a:ext cx="807868" cy="93744"/>
          </a:xfrm>
          <a:prstGeom prst="rect">
            <a:avLst/>
          </a:prstGeom>
        </p:spPr>
        <p:txBody>
          <a:bodyPr lIns="0" tIns="0" rIns="0" bIns="0" rtlCol="0" anchor="t">
            <a:spAutoFit/>
          </a:bodyPr>
          <a:lstStyle/>
          <a:p>
            <a:pPr marL="0" lvl="0" indent="0" algn="l">
              <a:lnSpc>
                <a:spcPts val="770"/>
              </a:lnSpc>
              <a:spcBef>
                <a:spcPct val="0"/>
              </a:spcBef>
            </a:pPr>
            <a:r>
              <a:rPr lang="en-US" sz="562" spc="-16" dirty="0">
                <a:solidFill>
                  <a:srgbClr val="5D686E"/>
                </a:solidFill>
              </a:rPr>
              <a:t>100% money back</a:t>
            </a:r>
          </a:p>
        </p:txBody>
      </p:sp>
    </p:spTree>
    <p:extLst>
      <p:ext uri="{BB962C8B-B14F-4D97-AF65-F5344CB8AC3E}">
        <p14:creationId xmlns:p14="http://schemas.microsoft.com/office/powerpoint/2010/main" val="1183678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6A22F3-56EA-674E-B5EB-7BA5F74D6D7C}"/>
              </a:ext>
            </a:extLst>
          </p:cNvPr>
          <p:cNvSpPr/>
          <p:nvPr/>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CC10F91-9763-6F4B-9947-77455657A23F}"/>
              </a:ext>
            </a:extLst>
          </p:cNvPr>
          <p:cNvSpPr txBox="1"/>
          <p:nvPr/>
        </p:nvSpPr>
        <p:spPr>
          <a:xfrm>
            <a:off x="612741" y="2234385"/>
            <a:ext cx="3262573" cy="1138773"/>
          </a:xfrm>
          <a:prstGeom prst="rect">
            <a:avLst/>
          </a:prstGeom>
          <a:noFill/>
        </p:spPr>
        <p:txBody>
          <a:bodyPr wrap="square" rtlCol="0">
            <a:spAutoFit/>
          </a:bodyPr>
          <a:lstStyle/>
          <a:p>
            <a:r>
              <a:rPr lang="en-US" sz="3400" dirty="0">
                <a:solidFill>
                  <a:srgbClr val="5B686E"/>
                </a:solidFill>
                <a:latin typeface="Co Text Light" panose="020B0303060202020204" pitchFamily="34" charset="0"/>
                <a:cs typeface="Co Text Light" panose="020B0303060202020204" pitchFamily="34" charset="0"/>
              </a:rPr>
              <a:t>Your benefits </a:t>
            </a:r>
            <a:r>
              <a:rPr lang="en-US" sz="3400" dirty="0">
                <a:solidFill>
                  <a:srgbClr val="5B686E"/>
                </a:solidFill>
                <a:latin typeface="Co Text" panose="020B0503060202020204" pitchFamily="34" charset="0"/>
                <a:cs typeface="Co Text Light" panose="020B0303060202020204" pitchFamily="34" charset="0"/>
              </a:rPr>
              <a:t>in detail</a:t>
            </a:r>
          </a:p>
        </p:txBody>
      </p:sp>
      <p:sp>
        <p:nvSpPr>
          <p:cNvPr id="2" name="Oval 1">
            <a:extLst>
              <a:ext uri="{FF2B5EF4-FFF2-40B4-BE49-F238E27FC236}">
                <a16:creationId xmlns:a16="http://schemas.microsoft.com/office/drawing/2014/main" id="{348B94AB-1AD6-1F49-8B3F-A32ECCE2D750}"/>
              </a:ext>
            </a:extLst>
          </p:cNvPr>
          <p:cNvSpPr/>
          <p:nvPr/>
        </p:nvSpPr>
        <p:spPr>
          <a:xfrm>
            <a:off x="7383691" y="1946054"/>
            <a:ext cx="6162775" cy="6162775"/>
          </a:xfrm>
          <a:prstGeom prst="ellipse">
            <a:avLst/>
          </a:prstGeom>
          <a:solidFill>
            <a:srgbClr val="88C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55090DC-8A94-B847-BB96-CEE51D207A3F}"/>
              </a:ext>
            </a:extLst>
          </p:cNvPr>
          <p:cNvSpPr/>
          <p:nvPr/>
        </p:nvSpPr>
        <p:spPr>
          <a:xfrm>
            <a:off x="7867398" y="2429761"/>
            <a:ext cx="5193246" cy="51932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1D1FE47-1938-F840-8B32-1FFAFF5A4D2A}"/>
              </a:ext>
            </a:extLst>
          </p:cNvPr>
          <p:cNvSpPr/>
          <p:nvPr/>
        </p:nvSpPr>
        <p:spPr>
          <a:xfrm>
            <a:off x="8122183" y="2684546"/>
            <a:ext cx="4682558" cy="4682558"/>
          </a:xfrm>
          <a:prstGeom prst="ellipse">
            <a:avLst/>
          </a:prstGeom>
          <a:blipFill dpi="0" rotWithShape="1">
            <a:blip r:embed="rId2" cstate="screen">
              <a:extLst>
                <a:ext uri="{28A0092B-C50C-407E-A947-70E740481C1C}">
                  <a14:useLocalDpi xmlns:a14="http://schemas.microsoft.com/office/drawing/2010/main"/>
                </a:ext>
              </a:extLst>
            </a:blip>
            <a:srcRect/>
            <a:stretch>
              <a:fillRect b="5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E2F016E1-069B-6C42-81E1-223DDAF577EB}"/>
              </a:ext>
            </a:extLst>
          </p:cNvPr>
          <p:cNvSpPr/>
          <p:nvPr/>
        </p:nvSpPr>
        <p:spPr>
          <a:xfrm>
            <a:off x="5480315" y="956188"/>
            <a:ext cx="2990550" cy="2990550"/>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ughnut 11">
            <a:extLst>
              <a:ext uri="{FF2B5EF4-FFF2-40B4-BE49-F238E27FC236}">
                <a16:creationId xmlns:a16="http://schemas.microsoft.com/office/drawing/2014/main" id="{63FAA1AC-F9D1-464F-82D5-CE3B25BBA27D}"/>
              </a:ext>
            </a:extLst>
          </p:cNvPr>
          <p:cNvSpPr/>
          <p:nvPr/>
        </p:nvSpPr>
        <p:spPr>
          <a:xfrm>
            <a:off x="5480315" y="956188"/>
            <a:ext cx="2990550" cy="2990550"/>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32879144"/>
      </p:ext>
    </p:extLst>
  </p:cSld>
  <p:clrMapOvr>
    <a:masterClrMapping/>
  </p:clrMapOvr>
</p:sld>
</file>

<file path=ppt/theme/theme1.xml><?xml version="1.0" encoding="utf-8"?>
<a:theme xmlns:a="http://schemas.openxmlformats.org/drawingml/2006/main" name="WH template with images">
  <a:themeElements>
    <a:clrScheme name="Westfield Health">
      <a:dk1>
        <a:sysClr val="windowText" lastClr="000000"/>
      </a:dk1>
      <a:lt1>
        <a:sysClr val="window" lastClr="FFFFFF"/>
      </a:lt1>
      <a:dk2>
        <a:srgbClr val="5D686E"/>
      </a:dk2>
      <a:lt2>
        <a:srgbClr val="F2F2F2"/>
      </a:lt2>
      <a:accent1>
        <a:srgbClr val="E94E1B"/>
      </a:accent1>
      <a:accent2>
        <a:srgbClr val="89C7CF"/>
      </a:accent2>
      <a:accent3>
        <a:srgbClr val="F38B00"/>
      </a:accent3>
      <a:accent4>
        <a:srgbClr val="A5C27E"/>
      </a:accent4>
      <a:accent5>
        <a:srgbClr val="94A3C6"/>
      </a:accent5>
      <a:accent6>
        <a:srgbClr val="5D686E"/>
      </a:accent6>
      <a:hlink>
        <a:srgbClr val="0563C1"/>
      </a:hlink>
      <a:folHlink>
        <a:srgbClr val="954F72"/>
      </a:folHlink>
    </a:clrScheme>
    <a:fontScheme name="Co Text Light">
      <a:majorFont>
        <a:latin typeface="Co Text Light"/>
        <a:ea typeface=""/>
        <a:cs typeface=""/>
      </a:majorFont>
      <a:minorFont>
        <a:latin typeface="Co T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4B26B1A-F632-4187-8A80-E298130CD8F4}" vid="{A0CFDA6F-861A-451A-8D87-1BF25E1DD478}"/>
    </a:ext>
  </a:extLst>
</a:theme>
</file>

<file path=ppt/theme/theme2.xml><?xml version="1.0" encoding="utf-8"?>
<a:theme xmlns:a="http://schemas.openxmlformats.org/drawingml/2006/main" name="WH template no images">
  <a:themeElements>
    <a:clrScheme name="Westfield Health">
      <a:dk1>
        <a:sysClr val="windowText" lastClr="000000"/>
      </a:dk1>
      <a:lt1>
        <a:sysClr val="window" lastClr="FFFFFF"/>
      </a:lt1>
      <a:dk2>
        <a:srgbClr val="5D686E"/>
      </a:dk2>
      <a:lt2>
        <a:srgbClr val="F2F2F2"/>
      </a:lt2>
      <a:accent1>
        <a:srgbClr val="E94E1B"/>
      </a:accent1>
      <a:accent2>
        <a:srgbClr val="89C7CF"/>
      </a:accent2>
      <a:accent3>
        <a:srgbClr val="F38B00"/>
      </a:accent3>
      <a:accent4>
        <a:srgbClr val="A5C27E"/>
      </a:accent4>
      <a:accent5>
        <a:srgbClr val="94A3C6"/>
      </a:accent5>
      <a:accent6>
        <a:srgbClr val="5D686E"/>
      </a:accent6>
      <a:hlink>
        <a:srgbClr val="0563C1"/>
      </a:hlink>
      <a:folHlink>
        <a:srgbClr val="954F72"/>
      </a:folHlink>
    </a:clrScheme>
    <a:fontScheme name="Co Text Light">
      <a:majorFont>
        <a:latin typeface="Co Text Light"/>
        <a:ea typeface=""/>
        <a:cs typeface=""/>
      </a:majorFont>
      <a:minorFont>
        <a:latin typeface="Co T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4B26B1A-F632-4187-8A80-E298130CD8F4}" vid="{BDD0442A-C9A7-45A3-8143-C01BB46F872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964d002-8171-48e3-864b-00a5e798ba5c" xsi:nil="true"/>
    <lcf76f155ced4ddcb4097134ff3c332f xmlns="5330380f-e6a7-47ff-85ad-80752da1d89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2F61E2188242479F0ACDB6A99414DC" ma:contentTypeVersion="15" ma:contentTypeDescription="Create a new document." ma:contentTypeScope="" ma:versionID="3a16e07e47e47522cef9944acf327fe8">
  <xsd:schema xmlns:xsd="http://www.w3.org/2001/XMLSchema" xmlns:xs="http://www.w3.org/2001/XMLSchema" xmlns:p="http://schemas.microsoft.com/office/2006/metadata/properties" xmlns:ns2="5330380f-e6a7-47ff-85ad-80752da1d898" xmlns:ns3="2964d002-8171-48e3-864b-00a5e798ba5c" targetNamespace="http://schemas.microsoft.com/office/2006/metadata/properties" ma:root="true" ma:fieldsID="64465832ee4ad7d675afecc856a2db17" ns2:_="" ns3:_="">
    <xsd:import namespace="5330380f-e6a7-47ff-85ad-80752da1d898"/>
    <xsd:import namespace="2964d002-8171-48e3-864b-00a5e798ba5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30380f-e6a7-47ff-85ad-80752da1d8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060c3b6-0981-4c04-9542-7ecc064fd0c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64d002-8171-48e3-864b-00a5e798ba5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44edac4-2533-4349-9e5b-5ae33948db78}" ma:internalName="TaxCatchAll" ma:showField="CatchAllData" ma:web="2964d002-8171-48e3-864b-00a5e798ba5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D6D3CF-FF77-44AD-A42E-CBDDA7DF99B2}">
  <ds:schemaRefs>
    <ds:schemaRef ds:uri="http://schemas.microsoft.com/office/2006/metadata/properties"/>
    <ds:schemaRef ds:uri="http://schemas.microsoft.com/office/infopath/2007/PartnerControls"/>
    <ds:schemaRef ds:uri="2964d002-8171-48e3-864b-00a5e798ba5c"/>
    <ds:schemaRef ds:uri="5330380f-e6a7-47ff-85ad-80752da1d898"/>
  </ds:schemaRefs>
</ds:datastoreItem>
</file>

<file path=customXml/itemProps2.xml><?xml version="1.0" encoding="utf-8"?>
<ds:datastoreItem xmlns:ds="http://schemas.openxmlformats.org/officeDocument/2006/customXml" ds:itemID="{4CB9A681-3141-4C19-8298-7A88CAAC03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30380f-e6a7-47ff-85ad-80752da1d898"/>
    <ds:schemaRef ds:uri="2964d002-8171-48e3-864b-00a5e798ba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1987DA-57AB-4FEF-B831-10FAF04BAA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template_FINAL</Template>
  <TotalTime>32195</TotalTime>
  <Words>2205</Words>
  <Application>Microsoft Office PowerPoint</Application>
  <PresentationFormat>Widescreen</PresentationFormat>
  <Paragraphs>389</Paragraphs>
  <Slides>31</Slides>
  <Notes>7</Notes>
  <HiddenSlides>0</HiddenSlides>
  <MMClips>2</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WH template with images</vt:lpstr>
      <vt:lpstr>WH template no images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Optical</vt:lpstr>
      <vt:lpstr>Dental</vt:lpstr>
      <vt:lpstr>Dental Accident</vt:lpstr>
      <vt:lpstr>Specialist Consultations and Diagnostics </vt:lpstr>
      <vt:lpstr>Therapy Treatments</vt:lpstr>
      <vt:lpstr>Chiropody</vt:lpstr>
      <vt:lpstr>Health Screening/ Assessment</vt:lpstr>
      <vt:lpstr>Prescription charges</vt:lpstr>
      <vt:lpstr>Flu Jabs</vt:lpstr>
      <vt:lpstr>Westfield Rewards</vt:lpstr>
      <vt:lpstr>In-patient</vt:lpstr>
      <vt:lpstr>Day Surgery</vt:lpstr>
      <vt:lpstr>Maternity / Paternity / Adoption</vt:lpstr>
      <vt:lpstr>24 Hour Advice and Information Line and online resources</vt:lpstr>
      <vt:lpstr>PowerPoint Presentation</vt:lpstr>
      <vt:lpstr>Scanning Service</vt:lpstr>
      <vt:lpstr>DoctorLine</vt:lpstr>
      <vt:lpstr>Gym Discounts</vt:lpstr>
      <vt:lpstr>Personal Accident</vt:lpstr>
      <vt:lpstr>Kids cover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Hancock Fell, Jonjo</dc:creator>
  <cp:lastModifiedBy>Hancock Fell, Jonjo</cp:lastModifiedBy>
  <cp:revision>51</cp:revision>
  <dcterms:created xsi:type="dcterms:W3CDTF">2021-09-08T15:30:10Z</dcterms:created>
  <dcterms:modified xsi:type="dcterms:W3CDTF">2024-10-11T10:07:15Z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0x010100682F61E2188242479F0ACDB6A99414DC</vt:lpwstr>
  </property>
  <property fmtid="{D5CDD505-2E9C-101B-9397-08002B2CF9AE}" pid="3" name="MediaServiceImageTags">
    <vt:lpwstr/>
  </property>
</Properties>
</file>