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 id="2147483698" r:id="rId5"/>
  </p:sldMasterIdLst>
  <p:notesMasterIdLst>
    <p:notesMasterId r:id="rId38"/>
  </p:notesMasterIdLst>
  <p:handoutMasterIdLst>
    <p:handoutMasterId r:id="rId39"/>
  </p:handoutMasterIdLst>
  <p:sldIdLst>
    <p:sldId id="279" r:id="rId6"/>
    <p:sldId id="280" r:id="rId7"/>
    <p:sldId id="282" r:id="rId8"/>
    <p:sldId id="283" r:id="rId9"/>
    <p:sldId id="284" r:id="rId10"/>
    <p:sldId id="285" r:id="rId11"/>
    <p:sldId id="288" r:id="rId12"/>
    <p:sldId id="289" r:id="rId13"/>
    <p:sldId id="290" r:id="rId14"/>
    <p:sldId id="257" r:id="rId15"/>
    <p:sldId id="350" r:id="rId16"/>
    <p:sldId id="351" r:id="rId17"/>
    <p:sldId id="352" r:id="rId18"/>
    <p:sldId id="363" r:id="rId19"/>
    <p:sldId id="355" r:id="rId20"/>
    <p:sldId id="353" r:id="rId21"/>
    <p:sldId id="359" r:id="rId22"/>
    <p:sldId id="356" r:id="rId23"/>
    <p:sldId id="367" r:id="rId24"/>
    <p:sldId id="361" r:id="rId25"/>
    <p:sldId id="376" r:id="rId26"/>
    <p:sldId id="375" r:id="rId27"/>
    <p:sldId id="358" r:id="rId28"/>
    <p:sldId id="364" r:id="rId29"/>
    <p:sldId id="379" r:id="rId30"/>
    <p:sldId id="366" r:id="rId31"/>
    <p:sldId id="362" r:id="rId32"/>
    <p:sldId id="360" r:id="rId33"/>
    <p:sldId id="369" r:id="rId34"/>
    <p:sldId id="370" r:id="rId35"/>
    <p:sldId id="260" r:id="rId36"/>
    <p:sldId id="264" r:id="rId37"/>
  </p:sldIdLst>
  <p:sldSz cx="12192000" cy="6858000"/>
  <p:notesSz cx="6858000" cy="9144000"/>
  <p:embeddedFontLst>
    <p:embeddedFont>
      <p:font typeface="Co Text" panose="020B0503060202020204" pitchFamily="34" charset="0"/>
      <p:regular r:id="rId40"/>
      <p:bold r:id="rId41"/>
    </p:embeddedFont>
    <p:embeddedFont>
      <p:font typeface="Co Text Light" panose="020B0503060202020204" pitchFamily="3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523142-D68A-1FCB-29FC-11B053E9C8A3}" name="Clare Willoughby" initials="CW" userId="S::clare.willoughby@westfieldhealth.com::4cbcd6da-4ddc-45dc-8512-6d4fbfbb23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e Willoughby" initials="CW" lastIdx="23" clrIdx="0">
    <p:extLst>
      <p:ext uri="{19B8F6BF-5375-455C-9EA6-DF929625EA0E}">
        <p15:presenceInfo xmlns:p15="http://schemas.microsoft.com/office/powerpoint/2012/main" userId="S::clare.willoughby@westfieldhealth.com::4cbcd6da-4ddc-45dc-8512-6d4fbfbb2301" providerId="AD"/>
      </p:ext>
    </p:extLst>
  </p:cmAuthor>
  <p:cmAuthor id="2" name="Nick Pearson" initials="NP" lastIdx="16" clrIdx="1">
    <p:extLst>
      <p:ext uri="{19B8F6BF-5375-455C-9EA6-DF929625EA0E}">
        <p15:presenceInfo xmlns:p15="http://schemas.microsoft.com/office/powerpoint/2012/main" userId="S::NPearson@westfieldhealth.com::9f456a32-5fd6-4ec6-a838-add463c19bf4" providerId="AD"/>
      </p:ext>
    </p:extLst>
  </p:cmAuthor>
  <p:cmAuthor id="3" name="Hancock Fell, Jonjo" initials="HFJ" lastIdx="6" clrIdx="2">
    <p:extLst>
      <p:ext uri="{19B8F6BF-5375-455C-9EA6-DF929625EA0E}">
        <p15:presenceInfo xmlns:p15="http://schemas.microsoft.com/office/powerpoint/2012/main" userId="S::jhancockfell@westfieldhealth.com::63c53da7-54ab-4f78-83ac-a5cd6682a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CF"/>
    <a:srgbClr val="E6E6E6"/>
    <a:srgbClr val="D4E8EB"/>
    <a:srgbClr val="000000"/>
    <a:srgbClr val="5B686E"/>
    <a:srgbClr val="E94D1B"/>
    <a:srgbClr val="D5E8EB"/>
    <a:srgbClr val="88C7C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9" autoAdjust="0"/>
    <p:restoredTop sz="94694"/>
  </p:normalViewPr>
  <p:slideViewPr>
    <p:cSldViewPr snapToGrid="0" snapToObjects="1">
      <p:cViewPr varScale="1">
        <p:scale>
          <a:sx n="105" d="100"/>
          <a:sy n="105" d="100"/>
        </p:scale>
        <p:origin x="78" y="114"/>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cock Fell, Jonjo" userId="63c53da7-54ab-4f78-83ac-a5cd6682a892" providerId="ADAL" clId="{6442A719-E430-4B70-A2C1-1453B7C35AA7}"/>
    <pc:docChg chg="modSld">
      <pc:chgData name="Hancock Fell, Jonjo" userId="63c53da7-54ab-4f78-83ac-a5cd6682a892" providerId="ADAL" clId="{6442A719-E430-4B70-A2C1-1453B7C35AA7}" dt="2024-12-23T15:58:26.511" v="5" actId="20577"/>
      <pc:docMkLst>
        <pc:docMk/>
      </pc:docMkLst>
      <pc:sldChg chg="modSp mod">
        <pc:chgData name="Hancock Fell, Jonjo" userId="63c53da7-54ab-4f78-83ac-a5cd6682a892" providerId="ADAL" clId="{6442A719-E430-4B70-A2C1-1453B7C35AA7}" dt="2024-12-23T15:58:26.511" v="5" actId="20577"/>
        <pc:sldMkLst>
          <pc:docMk/>
          <pc:sldMk cId="3664188102" sldId="366"/>
        </pc:sldMkLst>
        <pc:spChg chg="mod">
          <ac:chgData name="Hancock Fell, Jonjo" userId="63c53da7-54ab-4f78-83ac-a5cd6682a892" providerId="ADAL" clId="{6442A719-E430-4B70-A2C1-1453B7C35AA7}" dt="2024-12-23T15:58:26.511" v="5" actId="20577"/>
          <ac:spMkLst>
            <pc:docMk/>
            <pc:sldMk cId="3664188102" sldId="366"/>
            <ac:spMk id="3" creationId="{33BE7E5E-1212-40B3-9171-196983D66A3D}"/>
          </ac:spMkLst>
        </pc:spChg>
      </pc:sldChg>
    </pc:docChg>
  </pc:docChgLst>
  <pc:docChgLst>
    <pc:chgData name="Hancock Fell, Jonjo" userId="63c53da7-54ab-4f78-83ac-a5cd6682a892" providerId="ADAL" clId="{8CFBAF8C-594D-4773-B46D-3376F2928943}"/>
    <pc:docChg chg="modSld">
      <pc:chgData name="Hancock Fell, Jonjo" userId="63c53da7-54ab-4f78-83ac-a5cd6682a892" providerId="ADAL" clId="{8CFBAF8C-594D-4773-B46D-3376F2928943}" dt="2024-10-07T14:38:32.294" v="0" actId="20577"/>
      <pc:docMkLst>
        <pc:docMk/>
      </pc:docMkLst>
      <pc:sldChg chg="modSp mod">
        <pc:chgData name="Hancock Fell, Jonjo" userId="63c53da7-54ab-4f78-83ac-a5cd6682a892" providerId="ADAL" clId="{8CFBAF8C-594D-4773-B46D-3376F2928943}" dt="2024-10-07T14:38:32.294" v="0" actId="20577"/>
        <pc:sldMkLst>
          <pc:docMk/>
          <pc:sldMk cId="1236236536" sldId="367"/>
        </pc:sldMkLst>
        <pc:spChg chg="mod">
          <ac:chgData name="Hancock Fell, Jonjo" userId="63c53da7-54ab-4f78-83ac-a5cd6682a892" providerId="ADAL" clId="{8CFBAF8C-594D-4773-B46D-3376F2928943}" dt="2024-10-07T14:38:32.294" v="0" actId="20577"/>
          <ac:spMkLst>
            <pc:docMk/>
            <pc:sldMk cId="1236236536" sldId="367"/>
            <ac:spMk id="3" creationId="{33BE7E5E-1212-40B3-9171-196983D66A3D}"/>
          </ac:spMkLst>
        </pc:spChg>
      </pc:sldChg>
    </pc:docChg>
  </pc:docChgLst>
  <pc:docChgLst>
    <pc:chgData name="Hancock Fell, Jonjo" userId="63c53da7-54ab-4f78-83ac-a5cd6682a892" providerId="ADAL" clId="{682EFCD4-D2AC-4C6C-A42E-623DDC6FA51A}"/>
    <pc:docChg chg="custSel delSld modSld">
      <pc:chgData name="Hancock Fell, Jonjo" userId="63c53da7-54ab-4f78-83ac-a5cd6682a892" providerId="ADAL" clId="{682EFCD4-D2AC-4C6C-A42E-623DDC6FA51A}" dt="2024-09-25T10:14:53.337" v="55" actId="20577"/>
      <pc:docMkLst>
        <pc:docMk/>
      </pc:docMkLst>
      <pc:sldChg chg="modSp mod">
        <pc:chgData name="Hancock Fell, Jonjo" userId="63c53da7-54ab-4f78-83ac-a5cd6682a892" providerId="ADAL" clId="{682EFCD4-D2AC-4C6C-A42E-623DDC6FA51A}" dt="2024-09-25T10:14:53.337" v="55" actId="20577"/>
        <pc:sldMkLst>
          <pc:docMk/>
          <pc:sldMk cId="2638970575" sldId="285"/>
        </pc:sldMkLst>
        <pc:spChg chg="mod">
          <ac:chgData name="Hancock Fell, Jonjo" userId="63c53da7-54ab-4f78-83ac-a5cd6682a892" providerId="ADAL" clId="{682EFCD4-D2AC-4C6C-A42E-623DDC6FA51A}" dt="2024-09-25T10:14:53.337" v="55" actId="20577"/>
          <ac:spMkLst>
            <pc:docMk/>
            <pc:sldMk cId="2638970575" sldId="285"/>
            <ac:spMk id="9" creationId="{33599ED7-A4D9-4491-9D06-79F2B6635787}"/>
          </ac:spMkLst>
        </pc:spChg>
      </pc:sldChg>
      <pc:sldChg chg="modSp mod">
        <pc:chgData name="Hancock Fell, Jonjo" userId="63c53da7-54ab-4f78-83ac-a5cd6682a892" providerId="ADAL" clId="{682EFCD4-D2AC-4C6C-A42E-623DDC6FA51A}" dt="2024-09-25T09:50:01.180" v="18" actId="20577"/>
        <pc:sldMkLst>
          <pc:docMk/>
          <pc:sldMk cId="1247212275" sldId="288"/>
        </pc:sldMkLst>
        <pc:graphicFrameChg chg="modGraphic">
          <ac:chgData name="Hancock Fell, Jonjo" userId="63c53da7-54ab-4f78-83ac-a5cd6682a892" providerId="ADAL" clId="{682EFCD4-D2AC-4C6C-A42E-623DDC6FA51A}" dt="2024-09-25T09:50:01.180" v="18" actId="20577"/>
          <ac:graphicFrameMkLst>
            <pc:docMk/>
            <pc:sldMk cId="1247212275" sldId="288"/>
            <ac:graphicFrameMk id="118" creationId="{BDE094CE-671B-4933-B98E-883C87210E2B}"/>
          </ac:graphicFrameMkLst>
        </pc:graphicFrameChg>
      </pc:sldChg>
      <pc:sldChg chg="delSp modSp mod">
        <pc:chgData name="Hancock Fell, Jonjo" userId="63c53da7-54ab-4f78-83ac-a5cd6682a892" providerId="ADAL" clId="{682EFCD4-D2AC-4C6C-A42E-623DDC6FA51A}" dt="2024-09-25T09:47:57.047" v="1" actId="478"/>
        <pc:sldMkLst>
          <pc:docMk/>
          <pc:sldMk cId="2229069150" sldId="289"/>
        </pc:sldMkLst>
        <pc:grpChg chg="del">
          <ac:chgData name="Hancock Fell, Jonjo" userId="63c53da7-54ab-4f78-83ac-a5cd6682a892" providerId="ADAL" clId="{682EFCD4-D2AC-4C6C-A42E-623DDC6FA51A}" dt="2024-09-25T09:47:57.047" v="1" actId="478"/>
          <ac:grpSpMkLst>
            <pc:docMk/>
            <pc:sldMk cId="2229069150" sldId="289"/>
            <ac:grpSpMk id="136" creationId="{B390A30A-2305-4BF2-A0D8-0139EA6A237B}"/>
          </ac:grpSpMkLst>
        </pc:grpChg>
        <pc:graphicFrameChg chg="modGraphic">
          <ac:chgData name="Hancock Fell, Jonjo" userId="63c53da7-54ab-4f78-83ac-a5cd6682a892" providerId="ADAL" clId="{682EFCD4-D2AC-4C6C-A42E-623DDC6FA51A}" dt="2024-09-25T09:47:49.197" v="0" actId="2165"/>
          <ac:graphicFrameMkLst>
            <pc:docMk/>
            <pc:sldMk cId="2229069150" sldId="289"/>
            <ac:graphicFrameMk id="99" creationId="{98D4553F-FB56-40C5-85AA-DF995ADC964F}"/>
          </ac:graphicFrameMkLst>
        </pc:graphicFrameChg>
      </pc:sldChg>
      <pc:sldChg chg="modSp mod">
        <pc:chgData name="Hancock Fell, Jonjo" userId="63c53da7-54ab-4f78-83ac-a5cd6682a892" providerId="ADAL" clId="{682EFCD4-D2AC-4C6C-A42E-623DDC6FA51A}" dt="2024-09-25T09:50:37.751" v="53" actId="1076"/>
        <pc:sldMkLst>
          <pc:docMk/>
          <pc:sldMk cId="1236236536" sldId="367"/>
        </pc:sldMkLst>
        <pc:spChg chg="mod">
          <ac:chgData name="Hancock Fell, Jonjo" userId="63c53da7-54ab-4f78-83ac-a5cd6682a892" providerId="ADAL" clId="{682EFCD4-D2AC-4C6C-A42E-623DDC6FA51A}" dt="2024-09-25T09:50:37.751" v="53" actId="1076"/>
          <ac:spMkLst>
            <pc:docMk/>
            <pc:sldMk cId="1236236536" sldId="367"/>
            <ac:spMk id="2" creationId="{BDC73EEE-25D1-494C-87C2-BA587562C709}"/>
          </ac:spMkLst>
        </pc:spChg>
      </pc:sldChg>
      <pc:sldChg chg="del">
        <pc:chgData name="Hancock Fell, Jonjo" userId="63c53da7-54ab-4f78-83ac-a5cd6682a892" providerId="ADAL" clId="{682EFCD4-D2AC-4C6C-A42E-623DDC6FA51A}" dt="2024-09-25T09:50:47.844" v="54" actId="47"/>
        <pc:sldMkLst>
          <pc:docMk/>
          <pc:sldMk cId="2956981227" sldId="3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4D5D64-2799-4F2E-9971-2ECE412F81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615DDE9-5AC3-4645-973C-BB1BFCDACD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C5FF-6532-445E-8809-FC0BBFECA7D8}" type="datetimeFigureOut">
              <a:rPr lang="en-GB" smtClean="0"/>
              <a:t>23/12/2024</a:t>
            </a:fld>
            <a:endParaRPr lang="en-GB"/>
          </a:p>
        </p:txBody>
      </p:sp>
      <p:sp>
        <p:nvSpPr>
          <p:cNvPr id="4" name="Footer Placeholder 3">
            <a:extLst>
              <a:ext uri="{FF2B5EF4-FFF2-40B4-BE49-F238E27FC236}">
                <a16:creationId xmlns:a16="http://schemas.microsoft.com/office/drawing/2014/main" id="{BD59083E-8054-42BB-84CB-FCF928F5A3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7797889-F9AC-4111-8AAC-7F4AA9452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3C012-1489-4BA7-8BCF-AF6B2B5752E1}" type="slidenum">
              <a:rPr lang="en-GB" smtClean="0"/>
              <a:t>‹#›</a:t>
            </a:fld>
            <a:endParaRPr lang="en-GB"/>
          </a:p>
        </p:txBody>
      </p:sp>
    </p:spTree>
    <p:extLst>
      <p:ext uri="{BB962C8B-B14F-4D97-AF65-F5344CB8AC3E}">
        <p14:creationId xmlns:p14="http://schemas.microsoft.com/office/powerpoint/2010/main" val="147902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18A3A-5791-3649-8FD9-BA9AD5AFE847}" type="datetimeFigureOut">
              <a:rPr lang="en-US" smtClean="0"/>
              <a:t>12/23/2024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4C24-A7BF-7743-8629-710555E8E168}" type="slidenum">
              <a:rPr lang="en-US" smtClean="0"/>
              <a:t>‹#›</a:t>
            </a:fld>
            <a:endParaRPr lang="en-US"/>
          </a:p>
        </p:txBody>
      </p:sp>
    </p:spTree>
    <p:extLst>
      <p:ext uri="{BB962C8B-B14F-4D97-AF65-F5344CB8AC3E}">
        <p14:creationId xmlns:p14="http://schemas.microsoft.com/office/powerpoint/2010/main" val="335713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a:t>
            </a:fld>
            <a:endParaRPr lang="en-US"/>
          </a:p>
        </p:txBody>
      </p:sp>
    </p:spTree>
    <p:extLst>
      <p:ext uri="{BB962C8B-B14F-4D97-AF65-F5344CB8AC3E}">
        <p14:creationId xmlns:p14="http://schemas.microsoft.com/office/powerpoint/2010/main" val="40205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3</a:t>
            </a:fld>
            <a:endParaRPr lang="en-US"/>
          </a:p>
        </p:txBody>
      </p:sp>
    </p:spTree>
    <p:extLst>
      <p:ext uri="{BB962C8B-B14F-4D97-AF65-F5344CB8AC3E}">
        <p14:creationId xmlns:p14="http://schemas.microsoft.com/office/powerpoint/2010/main" val="790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4</a:t>
            </a:fld>
            <a:endParaRPr lang="en-US"/>
          </a:p>
        </p:txBody>
      </p:sp>
    </p:spTree>
    <p:extLst>
      <p:ext uri="{BB962C8B-B14F-4D97-AF65-F5344CB8AC3E}">
        <p14:creationId xmlns:p14="http://schemas.microsoft.com/office/powerpoint/2010/main" val="373766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5</a:t>
            </a:fld>
            <a:endParaRPr lang="en-US"/>
          </a:p>
        </p:txBody>
      </p:sp>
    </p:spTree>
    <p:extLst>
      <p:ext uri="{BB962C8B-B14F-4D97-AF65-F5344CB8AC3E}">
        <p14:creationId xmlns:p14="http://schemas.microsoft.com/office/powerpoint/2010/main" val="14796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6</a:t>
            </a:fld>
            <a:endParaRPr lang="en-US"/>
          </a:p>
        </p:txBody>
      </p:sp>
    </p:spTree>
    <p:extLst>
      <p:ext uri="{BB962C8B-B14F-4D97-AF65-F5344CB8AC3E}">
        <p14:creationId xmlns:p14="http://schemas.microsoft.com/office/powerpoint/2010/main" val="39479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25</a:t>
            </a:fld>
            <a:endParaRPr lang="en-US"/>
          </a:p>
        </p:txBody>
      </p:sp>
    </p:spTree>
    <p:extLst>
      <p:ext uri="{BB962C8B-B14F-4D97-AF65-F5344CB8AC3E}">
        <p14:creationId xmlns:p14="http://schemas.microsoft.com/office/powerpoint/2010/main" val="2155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31</a:t>
            </a:fld>
            <a:endParaRPr lang="en-US"/>
          </a:p>
        </p:txBody>
      </p:sp>
    </p:spTree>
    <p:extLst>
      <p:ext uri="{BB962C8B-B14F-4D97-AF65-F5344CB8AC3E}">
        <p14:creationId xmlns:p14="http://schemas.microsoft.com/office/powerpoint/2010/main" val="420240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11" name="Oval 10">
            <a:extLst>
              <a:ext uri="{FF2B5EF4-FFF2-40B4-BE49-F238E27FC236}">
                <a16:creationId xmlns:a16="http://schemas.microsoft.com/office/drawing/2014/main" id="{8E02EA32-7221-4E54-9CA1-0FC02B248BE7}"/>
              </a:ext>
            </a:extLst>
          </p:cNvPr>
          <p:cNvSpPr/>
          <p:nvPr userDrawn="1"/>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4">
            <a:extLst>
              <a:ext uri="{FF2B5EF4-FFF2-40B4-BE49-F238E27FC236}">
                <a16:creationId xmlns:a16="http://schemas.microsoft.com/office/drawing/2014/main" id="{C4507606-E270-46E3-ACED-3D03E97BC2AA}"/>
              </a:ext>
            </a:extLst>
          </p:cNvPr>
          <p:cNvSpPr/>
          <p:nvPr userDrawn="1"/>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43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
        <p:nvSpPr>
          <p:cNvPr id="20" name="Oval 19">
            <a:extLst>
              <a:ext uri="{FF2B5EF4-FFF2-40B4-BE49-F238E27FC236}">
                <a16:creationId xmlns:a16="http://schemas.microsoft.com/office/drawing/2014/main" id="{2D08A510-F021-4D75-A205-A500C1918F65}"/>
              </a:ext>
            </a:extLst>
          </p:cNvPr>
          <p:cNvSpPr/>
          <p:nvPr userDrawn="1"/>
        </p:nvSpPr>
        <p:spPr>
          <a:xfrm flipH="1">
            <a:off x="445696" y="2263805"/>
            <a:ext cx="5378055" cy="537805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ughnut 10">
            <a:extLst>
              <a:ext uri="{FF2B5EF4-FFF2-40B4-BE49-F238E27FC236}">
                <a16:creationId xmlns:a16="http://schemas.microsoft.com/office/drawing/2014/main" id="{F60790E6-D73D-4820-AFDB-B77044986AB3}"/>
              </a:ext>
            </a:extLst>
          </p:cNvPr>
          <p:cNvSpPr/>
          <p:nvPr userDrawn="1"/>
        </p:nvSpPr>
        <p:spPr>
          <a:xfrm flipH="1">
            <a:off x="450360" y="2263805"/>
            <a:ext cx="5373391" cy="5378055"/>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6326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3148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7010870" y="643217"/>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7010870" y="643217"/>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2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190014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111ED0-216F-4DA8-AE9D-E24A9332CC06}"/>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64812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190577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12403240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r>
              <a:rPr lang="en-US"/>
              <a:t>Click icon to add table</a:t>
            </a:r>
            <a:endParaRPr lang="en-GB" dirty="0"/>
          </a:p>
        </p:txBody>
      </p:sp>
    </p:spTree>
    <p:extLst>
      <p:ext uri="{BB962C8B-B14F-4D97-AF65-F5344CB8AC3E}">
        <p14:creationId xmlns:p14="http://schemas.microsoft.com/office/powerpoint/2010/main" val="156108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4" name="Oval 13">
            <a:extLst>
              <a:ext uri="{FF2B5EF4-FFF2-40B4-BE49-F238E27FC236}">
                <a16:creationId xmlns:a16="http://schemas.microsoft.com/office/drawing/2014/main" id="{8610D895-B478-4262-8561-685916CBF86B}"/>
              </a:ext>
            </a:extLst>
          </p:cNvPr>
          <p:cNvSpPr/>
          <p:nvPr userDrawn="1"/>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ghnut 9">
            <a:extLst>
              <a:ext uri="{FF2B5EF4-FFF2-40B4-BE49-F238E27FC236}">
                <a16:creationId xmlns:a16="http://schemas.microsoft.com/office/drawing/2014/main" id="{B0783C07-E8C0-47FF-BE30-B233780A87D5}"/>
              </a:ext>
            </a:extLst>
          </p:cNvPr>
          <p:cNvSpPr/>
          <p:nvPr userDrawn="1"/>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50763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464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344DACF8-4424-4EF5-BCE1-9B1C02530E9B}"/>
              </a:ext>
            </a:extLst>
          </p:cNvPr>
          <p:cNvSpPr/>
          <p:nvPr userDrawn="1"/>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C3F288-8BA3-4453-9F8B-447BE129372F}"/>
              </a:ext>
            </a:extLst>
          </p:cNvPr>
          <p:cNvSpPr/>
          <p:nvPr userDrawn="1"/>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E44300-6185-4C67-AB51-277BD2E594C8}"/>
              </a:ext>
            </a:extLst>
          </p:cNvPr>
          <p:cNvSpPr/>
          <p:nvPr userDrawn="1"/>
        </p:nvSpPr>
        <p:spPr>
          <a:xfrm>
            <a:off x="8122183" y="268454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98A06D-1546-495A-B2D2-14745241AE84}"/>
              </a:ext>
            </a:extLst>
          </p:cNvPr>
          <p:cNvSpPr/>
          <p:nvPr userDrawn="1"/>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ughnut 11">
            <a:extLst>
              <a:ext uri="{FF2B5EF4-FFF2-40B4-BE49-F238E27FC236}">
                <a16:creationId xmlns:a16="http://schemas.microsoft.com/office/drawing/2014/main" id="{93C6465D-97B4-4A5D-A6D7-2D2AD4BB5A99}"/>
              </a:ext>
            </a:extLst>
          </p:cNvPr>
          <p:cNvSpPr/>
          <p:nvPr userDrawn="1"/>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284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5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18749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Tree>
    <p:extLst>
      <p:ext uri="{BB962C8B-B14F-4D97-AF65-F5344CB8AC3E}">
        <p14:creationId xmlns:p14="http://schemas.microsoft.com/office/powerpoint/2010/main" val="172914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45754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71219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1681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146672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Tree>
    <p:extLst>
      <p:ext uri="{BB962C8B-B14F-4D97-AF65-F5344CB8AC3E}">
        <p14:creationId xmlns:p14="http://schemas.microsoft.com/office/powerpoint/2010/main" val="188366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410075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337811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5" name="Oval 14">
            <a:extLst>
              <a:ext uri="{FF2B5EF4-FFF2-40B4-BE49-F238E27FC236}">
                <a16:creationId xmlns:a16="http://schemas.microsoft.com/office/drawing/2014/main" id="{6FB0CD22-C06B-4E35-AEEE-0BC13053FD89}"/>
              </a:ext>
            </a:extLst>
          </p:cNvPr>
          <p:cNvSpPr/>
          <p:nvPr userDrawn="1"/>
        </p:nvSpPr>
        <p:spPr>
          <a:xfrm>
            <a:off x="7092995" y="501459"/>
            <a:ext cx="5855082" cy="5855082"/>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ughnut 9">
            <a:extLst>
              <a:ext uri="{FF2B5EF4-FFF2-40B4-BE49-F238E27FC236}">
                <a16:creationId xmlns:a16="http://schemas.microsoft.com/office/drawing/2014/main" id="{7A99CB0D-FEDC-450F-8578-7A9933E95418}"/>
              </a:ext>
            </a:extLst>
          </p:cNvPr>
          <p:cNvSpPr/>
          <p:nvPr userDrawn="1"/>
        </p:nvSpPr>
        <p:spPr>
          <a:xfrm>
            <a:off x="7092995" y="501459"/>
            <a:ext cx="5855082" cy="5855082"/>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5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1CC495-5EF0-4B19-A306-B62624ECF8F1}"/>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252400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Tree>
    <p:extLst>
      <p:ext uri="{BB962C8B-B14F-4D97-AF65-F5344CB8AC3E}">
        <p14:creationId xmlns:p14="http://schemas.microsoft.com/office/powerpoint/2010/main" val="118718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58246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5075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Tree>
    <p:extLst>
      <p:ext uri="{BB962C8B-B14F-4D97-AF65-F5344CB8AC3E}">
        <p14:creationId xmlns:p14="http://schemas.microsoft.com/office/powerpoint/2010/main" val="117112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2767745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6C33F51-EC0B-4CCE-8B98-810C108B10B1}"/>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1439391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886928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264279842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endParaRPr lang="en-GB" dirty="0"/>
          </a:p>
        </p:txBody>
      </p:sp>
    </p:spTree>
    <p:extLst>
      <p:ext uri="{BB962C8B-B14F-4D97-AF65-F5344CB8AC3E}">
        <p14:creationId xmlns:p14="http://schemas.microsoft.com/office/powerpoint/2010/main" val="199999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2082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7256FBD9-047B-47ED-8E7C-B30FE2D79130}"/>
              </a:ext>
            </a:extLst>
          </p:cNvPr>
          <p:cNvSpPr/>
          <p:nvPr userDrawn="1"/>
        </p:nvSpPr>
        <p:spPr>
          <a:xfrm>
            <a:off x="886552" y="1048786"/>
            <a:ext cx="5742661" cy="5742661"/>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ghnut 4">
            <a:extLst>
              <a:ext uri="{FF2B5EF4-FFF2-40B4-BE49-F238E27FC236}">
                <a16:creationId xmlns:a16="http://schemas.microsoft.com/office/drawing/2014/main" id="{E4A1DE93-FF85-415E-872E-A355C155239D}"/>
              </a:ext>
            </a:extLst>
          </p:cNvPr>
          <p:cNvSpPr/>
          <p:nvPr userDrawn="1"/>
        </p:nvSpPr>
        <p:spPr>
          <a:xfrm>
            <a:off x="886551" y="1048786"/>
            <a:ext cx="5742662" cy="574266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10;&#10;Description automatically generated">
            <a:extLst>
              <a:ext uri="{FF2B5EF4-FFF2-40B4-BE49-F238E27FC236}">
                <a16:creationId xmlns:a16="http://schemas.microsoft.com/office/drawing/2014/main" id="{5A4A811D-2EB3-404A-AA03-975183D26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6454" y="4382309"/>
            <a:ext cx="2245522" cy="2245522"/>
          </a:xfrm>
          <a:prstGeom prst="rect">
            <a:avLst/>
          </a:prstGeom>
        </p:spPr>
      </p:pic>
    </p:spTree>
    <p:extLst>
      <p:ext uri="{BB962C8B-B14F-4D97-AF65-F5344CB8AC3E}">
        <p14:creationId xmlns:p14="http://schemas.microsoft.com/office/powerpoint/2010/main" val="255054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153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13" name="Oval 12">
            <a:extLst>
              <a:ext uri="{FF2B5EF4-FFF2-40B4-BE49-F238E27FC236}">
                <a16:creationId xmlns:a16="http://schemas.microsoft.com/office/drawing/2014/main" id="{1FF5E6A0-793A-4D84-A37C-B49540086481}"/>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CCF714-201E-4E61-AFA4-7571006A75D2}"/>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8D98BB-2417-4AF3-9546-03804CD6ACD1}"/>
              </a:ext>
            </a:extLst>
          </p:cNvPr>
          <p:cNvSpPr/>
          <p:nvPr userDrawn="1"/>
        </p:nvSpPr>
        <p:spPr>
          <a:xfrm>
            <a:off x="7028010" y="1093396"/>
            <a:ext cx="4682558" cy="468255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D49D79FC-1B21-45ED-82F1-4622AC51D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16889" y="4874130"/>
            <a:ext cx="1628966" cy="1628966"/>
          </a:xfrm>
          <a:prstGeom prst="rect">
            <a:avLst/>
          </a:prstGeom>
        </p:spPr>
      </p:pic>
    </p:spTree>
    <p:extLst>
      <p:ext uri="{BB962C8B-B14F-4D97-AF65-F5344CB8AC3E}">
        <p14:creationId xmlns:p14="http://schemas.microsoft.com/office/powerpoint/2010/main" val="186995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38890A9-83AB-4115-9B20-1FD6FC8E695D}"/>
              </a:ext>
            </a:extLst>
          </p:cNvPr>
          <p:cNvSpPr/>
          <p:nvPr userDrawn="1"/>
        </p:nvSpPr>
        <p:spPr>
          <a:xfrm flipH="1">
            <a:off x="529388" y="582243"/>
            <a:ext cx="5203113" cy="5203614"/>
          </a:xfrm>
          <a:prstGeom prst="ellipse">
            <a:avLst/>
          </a:prstGeom>
          <a:blipFill dpi="0" rotWithShape="1">
            <a:blip r:embed="rId2" cstate="print">
              <a:extLst>
                <a:ext uri="{28A0092B-C50C-407E-A947-70E740481C1C}">
                  <a14:useLocalDpi xmlns:a14="http://schemas.microsoft.com/office/drawing/2010/main"/>
                </a:ext>
              </a:extLst>
            </a:blip>
            <a:srcRect/>
            <a:stretch>
              <a:fillRect b="14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
        <p:nvSpPr>
          <p:cNvPr id="12" name="Doughnut 10">
            <a:extLst>
              <a:ext uri="{FF2B5EF4-FFF2-40B4-BE49-F238E27FC236}">
                <a16:creationId xmlns:a16="http://schemas.microsoft.com/office/drawing/2014/main" id="{77B11ECE-656D-4357-BD75-5FA2FFAA3A3F}"/>
              </a:ext>
            </a:extLst>
          </p:cNvPr>
          <p:cNvSpPr/>
          <p:nvPr userDrawn="1"/>
        </p:nvSpPr>
        <p:spPr>
          <a:xfrm flipH="1">
            <a:off x="532704" y="582243"/>
            <a:ext cx="5203113" cy="5203614"/>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4B77B5A2-E8BE-4779-95DE-27ADBDD5FB70}"/>
              </a:ext>
            </a:extLst>
          </p:cNvPr>
          <p:cNvSpPr/>
          <p:nvPr userDrawn="1"/>
        </p:nvSpPr>
        <p:spPr>
          <a:xfrm>
            <a:off x="4043957" y="4797223"/>
            <a:ext cx="2228505" cy="222850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D2AB1827-189C-4CE4-855A-92F66E4A3406}"/>
              </a:ext>
            </a:extLst>
          </p:cNvPr>
          <p:cNvSpPr>
            <a:spLocks noGrp="1"/>
          </p:cNvSpPr>
          <p:nvPr>
            <p:ph type="body" sz="quarter" idx="11" hasCustomPrompt="1"/>
          </p:nvPr>
        </p:nvSpPr>
        <p:spPr>
          <a:xfrm>
            <a:off x="4356099" y="5159375"/>
            <a:ext cx="1301750" cy="522288"/>
          </a:xfrm>
        </p:spPr>
        <p:txBody>
          <a:bodyPr>
            <a:noAutofit/>
          </a:bodyPr>
          <a:lstStyle>
            <a:lvl1pPr marL="0" indent="0">
              <a:buNone/>
              <a:defRPr sz="2800">
                <a:solidFill>
                  <a:schemeClr val="bg1"/>
                </a:solidFill>
                <a:latin typeface="Co Text" panose="020B0503060202020204" pitchFamily="34" charset="0"/>
              </a:defRPr>
            </a:lvl1pPr>
          </a:lstStyle>
          <a:p>
            <a:pPr lvl="0"/>
            <a:r>
              <a:rPr lang="en-US" dirty="0"/>
              <a:t>42%</a:t>
            </a:r>
            <a:endParaRPr lang="en-GB" dirty="0"/>
          </a:p>
        </p:txBody>
      </p:sp>
      <p:sp>
        <p:nvSpPr>
          <p:cNvPr id="25" name="Text Placeholder 2">
            <a:extLst>
              <a:ext uri="{FF2B5EF4-FFF2-40B4-BE49-F238E27FC236}">
                <a16:creationId xmlns:a16="http://schemas.microsoft.com/office/drawing/2014/main" id="{EF87C21A-7CEF-41E1-AAAA-D73F4AFBB2D0}"/>
              </a:ext>
            </a:extLst>
          </p:cNvPr>
          <p:cNvSpPr>
            <a:spLocks noGrp="1"/>
          </p:cNvSpPr>
          <p:nvPr>
            <p:ph type="body" sz="quarter" idx="12" hasCustomPrompt="1"/>
          </p:nvPr>
        </p:nvSpPr>
        <p:spPr>
          <a:xfrm>
            <a:off x="4374097" y="5630888"/>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31620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
        <p:nvSpPr>
          <p:cNvPr id="24" name="Oval 23">
            <a:extLst>
              <a:ext uri="{FF2B5EF4-FFF2-40B4-BE49-F238E27FC236}">
                <a16:creationId xmlns:a16="http://schemas.microsoft.com/office/drawing/2014/main" id="{0C05453D-4643-483C-8D16-A2AB7D61A408}"/>
              </a:ext>
            </a:extLst>
          </p:cNvPr>
          <p:cNvSpPr/>
          <p:nvPr userDrawn="1"/>
        </p:nvSpPr>
        <p:spPr>
          <a:xfrm flipH="1">
            <a:off x="-437406" y="1181011"/>
            <a:ext cx="6185642" cy="6185642"/>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10">
            <a:extLst>
              <a:ext uri="{FF2B5EF4-FFF2-40B4-BE49-F238E27FC236}">
                <a16:creationId xmlns:a16="http://schemas.microsoft.com/office/drawing/2014/main" id="{479E9374-8AF6-4CFB-8C22-E20BF4E49385}"/>
              </a:ext>
            </a:extLst>
          </p:cNvPr>
          <p:cNvSpPr/>
          <p:nvPr userDrawn="1"/>
        </p:nvSpPr>
        <p:spPr>
          <a:xfrm flipH="1">
            <a:off x="-437406" y="1181011"/>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63543E63-D3A6-41C7-BF51-BEF7D7522880}"/>
              </a:ext>
            </a:extLst>
          </p:cNvPr>
          <p:cNvSpPr/>
          <p:nvPr userDrawn="1"/>
        </p:nvSpPr>
        <p:spPr>
          <a:xfrm>
            <a:off x="3985653" y="574483"/>
            <a:ext cx="1822968" cy="1822968"/>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726CCE42-19AE-42FE-AA70-590BADE9E3C0}"/>
              </a:ext>
            </a:extLst>
          </p:cNvPr>
          <p:cNvSpPr>
            <a:spLocks noGrp="1"/>
          </p:cNvSpPr>
          <p:nvPr>
            <p:ph type="body" sz="quarter" idx="12" hasCustomPrompt="1"/>
          </p:nvPr>
        </p:nvSpPr>
        <p:spPr>
          <a:xfrm>
            <a:off x="4193021" y="941313"/>
            <a:ext cx="1555215" cy="1160436"/>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6277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21" name="Oval 20">
            <a:extLst>
              <a:ext uri="{FF2B5EF4-FFF2-40B4-BE49-F238E27FC236}">
                <a16:creationId xmlns:a16="http://schemas.microsoft.com/office/drawing/2014/main" id="{6BA73B0C-D8AE-4106-B621-3E6AFD5C384F}"/>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69973F-D688-4270-9BCB-3005B8FBD005}"/>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AB4B2B-908F-4533-9BC5-3F3C1ADB12BD}"/>
              </a:ext>
            </a:extLst>
          </p:cNvPr>
          <p:cNvSpPr/>
          <p:nvPr userDrawn="1"/>
        </p:nvSpPr>
        <p:spPr>
          <a:xfrm>
            <a:off x="7028010" y="109339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Icon&#10;&#10;Description automatically generated">
            <a:extLst>
              <a:ext uri="{FF2B5EF4-FFF2-40B4-BE49-F238E27FC236}">
                <a16:creationId xmlns:a16="http://schemas.microsoft.com/office/drawing/2014/main" id="{FD171380-EC32-421B-8695-224EF5592E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6633" y="497439"/>
            <a:ext cx="1628966" cy="1628966"/>
          </a:xfrm>
          <a:prstGeom prst="rect">
            <a:avLst/>
          </a:prstGeom>
        </p:spPr>
      </p:pic>
    </p:spTree>
    <p:extLst>
      <p:ext uri="{BB962C8B-B14F-4D97-AF65-F5344CB8AC3E}">
        <p14:creationId xmlns:p14="http://schemas.microsoft.com/office/powerpoint/2010/main" val="62828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7FA97-D10F-4026-8F1A-E3EFBD86257D}"/>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18669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0139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720" r:id="rId21"/>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93624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ideo" Target="https://player.vimeo.com/video/248120852?app_id=122963&amp;h=4b583ece09"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hyperlink" Target="http://www.westfieldhealth.com/my-westfield"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video" Target="https://player.vimeo.com/video/592161239?app_id=122963&amp;h=a59576720d"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tableware, dishware&#10;&#10;Description automatically generated">
            <a:extLst>
              <a:ext uri="{FF2B5EF4-FFF2-40B4-BE49-F238E27FC236}">
                <a16:creationId xmlns:a16="http://schemas.microsoft.com/office/drawing/2014/main" id="{87AA0704-4935-1B4B-BA48-79A85C1F5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7" name="TextBox 6">
            <a:extLst>
              <a:ext uri="{FF2B5EF4-FFF2-40B4-BE49-F238E27FC236}">
                <a16:creationId xmlns:a16="http://schemas.microsoft.com/office/drawing/2014/main" id="{7CC10F91-9763-6F4B-9947-77455657A23F}"/>
              </a:ext>
            </a:extLst>
          </p:cNvPr>
          <p:cNvSpPr txBox="1"/>
          <p:nvPr/>
        </p:nvSpPr>
        <p:spPr>
          <a:xfrm>
            <a:off x="612741" y="2432348"/>
            <a:ext cx="4820393" cy="1200329"/>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Introducing</a:t>
            </a:r>
          </a:p>
          <a:p>
            <a:r>
              <a:rPr lang="en-US" sz="3600" dirty="0">
                <a:solidFill>
                  <a:srgbClr val="5B686E"/>
                </a:solidFill>
                <a:latin typeface="Co Text" panose="020B0603060202020204" pitchFamily="34" charset="0"/>
                <a:cs typeface="Co Text" panose="020B0603060202020204" pitchFamily="34" charset="0"/>
              </a:rPr>
              <a:t>your cover</a:t>
            </a:r>
          </a:p>
        </p:txBody>
      </p:sp>
      <p:sp>
        <p:nvSpPr>
          <p:cNvPr id="8" name="TextBox 7">
            <a:extLst>
              <a:ext uri="{FF2B5EF4-FFF2-40B4-BE49-F238E27FC236}">
                <a16:creationId xmlns:a16="http://schemas.microsoft.com/office/drawing/2014/main" id="{A55E8A63-F3FC-3246-A3F5-28AAAE3B2A04}"/>
              </a:ext>
            </a:extLst>
          </p:cNvPr>
          <p:cNvSpPr txBox="1"/>
          <p:nvPr/>
        </p:nvSpPr>
        <p:spPr>
          <a:xfrm>
            <a:off x="612741" y="4016049"/>
            <a:ext cx="4911365" cy="338554"/>
          </a:xfrm>
          <a:prstGeom prst="rect">
            <a:avLst/>
          </a:prstGeom>
          <a:noFill/>
        </p:spPr>
        <p:txBody>
          <a:bodyPr wrap="square" rtlCol="0">
            <a:spAutoFit/>
          </a:bodyPr>
          <a:lstStyle/>
          <a:p>
            <a:r>
              <a:rPr lang="en-GB" sz="1600" dirty="0">
                <a:solidFill>
                  <a:srgbClr val="5B686E"/>
                </a:solidFill>
                <a:latin typeface="Co Text Light" panose="020B0303060202020204" pitchFamily="34" charset="0"/>
                <a:cs typeface="Co Text Light" panose="020B0303060202020204" pitchFamily="34" charset="0"/>
              </a:rPr>
              <a:t>Westfield Flex Health Cash Plan</a:t>
            </a:r>
          </a:p>
        </p:txBody>
      </p:sp>
      <p:sp>
        <p:nvSpPr>
          <p:cNvPr id="3" name="Oval 2">
            <a:extLst>
              <a:ext uri="{FF2B5EF4-FFF2-40B4-BE49-F238E27FC236}">
                <a16:creationId xmlns:a16="http://schemas.microsoft.com/office/drawing/2014/main" id="{35780465-5153-6A45-AF53-7404A48E387D}"/>
              </a:ext>
            </a:extLst>
          </p:cNvPr>
          <p:cNvSpPr/>
          <p:nvPr/>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ughnut 4">
            <a:extLst>
              <a:ext uri="{FF2B5EF4-FFF2-40B4-BE49-F238E27FC236}">
                <a16:creationId xmlns:a16="http://schemas.microsoft.com/office/drawing/2014/main" id="{0CB2B18D-1A98-0846-9B00-09950E1D2AEF}"/>
              </a:ext>
            </a:extLst>
          </p:cNvPr>
          <p:cNvSpPr/>
          <p:nvPr/>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24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612741" y="2234385"/>
            <a:ext cx="3262573" cy="1138773"/>
          </a:xfrm>
          <a:prstGeom prst="rect">
            <a:avLst/>
          </a:prstGeom>
          <a:noFill/>
        </p:spPr>
        <p:txBody>
          <a:bodyPr wrap="square" rtlCol="0">
            <a:spAutoFit/>
          </a:bodyPr>
          <a:lstStyle/>
          <a:p>
            <a:r>
              <a:rPr lang="en-US" sz="3400" dirty="0">
                <a:solidFill>
                  <a:srgbClr val="5B686E"/>
                </a:solidFill>
                <a:latin typeface="Co Text Light" panose="020B0303060202020204" pitchFamily="34" charset="0"/>
                <a:cs typeface="Co Text Light" panose="020B0303060202020204" pitchFamily="34" charset="0"/>
              </a:rPr>
              <a:t>Your benefits </a:t>
            </a:r>
            <a:r>
              <a:rPr lang="en-US" sz="3400" dirty="0">
                <a:solidFill>
                  <a:srgbClr val="5B686E"/>
                </a:solidFill>
                <a:latin typeface="Co Text" panose="020B0503060202020204" pitchFamily="34" charset="0"/>
                <a:cs typeface="Co Text Light" panose="020B0303060202020204" pitchFamily="34" charset="0"/>
              </a:rPr>
              <a:t>in detail</a:t>
            </a:r>
          </a:p>
        </p:txBody>
      </p:sp>
      <p:sp>
        <p:nvSpPr>
          <p:cNvPr id="2" name="Oval 1">
            <a:extLst>
              <a:ext uri="{FF2B5EF4-FFF2-40B4-BE49-F238E27FC236}">
                <a16:creationId xmlns:a16="http://schemas.microsoft.com/office/drawing/2014/main" id="{348B94AB-1AD6-1F49-8B3F-A32ECCE2D750}"/>
              </a:ext>
            </a:extLst>
          </p:cNvPr>
          <p:cNvSpPr/>
          <p:nvPr/>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5090DC-8A94-B847-BB96-CEE51D207A3F}"/>
              </a:ext>
            </a:extLst>
          </p:cNvPr>
          <p:cNvSpPr/>
          <p:nvPr/>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D1FE47-1938-F840-8B32-1FFAFF5A4D2A}"/>
              </a:ext>
            </a:extLst>
          </p:cNvPr>
          <p:cNvSpPr/>
          <p:nvPr/>
        </p:nvSpPr>
        <p:spPr>
          <a:xfrm>
            <a:off x="8122183" y="2684546"/>
            <a:ext cx="4682558" cy="4682558"/>
          </a:xfrm>
          <a:prstGeom prst="ellipse">
            <a:avLst/>
          </a:prstGeom>
          <a:blipFill dpi="0" rotWithShape="1">
            <a:blip r:embed="rId2" cstate="screen">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2F016E1-069B-6C42-81E1-223DDAF577EB}"/>
              </a:ext>
            </a:extLst>
          </p:cNvPr>
          <p:cNvSpPr/>
          <p:nvPr/>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11">
            <a:extLst>
              <a:ext uri="{FF2B5EF4-FFF2-40B4-BE49-F238E27FC236}">
                <a16:creationId xmlns:a16="http://schemas.microsoft.com/office/drawing/2014/main" id="{63FAA1AC-F9D1-464F-82D5-CE3B25BBA27D}"/>
              </a:ext>
            </a:extLst>
          </p:cNvPr>
          <p:cNvSpPr/>
          <p:nvPr/>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87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10;&#10;Description automatically generated">
            <a:extLst>
              <a:ext uri="{FF2B5EF4-FFF2-40B4-BE49-F238E27FC236}">
                <a16:creationId xmlns:a16="http://schemas.microsoft.com/office/drawing/2014/main" id="{EC25B23F-96B7-430C-BBB3-495295150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38" y="1731705"/>
            <a:ext cx="7564458" cy="504333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rmAutofit lnSpcReduction="10000"/>
          </a:bodyPr>
          <a:lstStyle/>
          <a:p>
            <a:pPr>
              <a:spcBef>
                <a:spcPts val="0"/>
              </a:spcBef>
              <a:spcAft>
                <a:spcPts val="1800"/>
              </a:spcAft>
            </a:pPr>
            <a:r>
              <a:rPr lang="en-US" sz="1800" dirty="0">
                <a:latin typeface="Co Text Light" panose="020B0503060202020204" pitchFamily="34" charset="0"/>
              </a:rPr>
              <a:t>Helps cover the cost of routine optical care including: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Eye tests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sunglasses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Contact lenses &amp; solutions for prescribed contact lenses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swimming and safety goggles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Repairs to prescription glasses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latin typeface="Co Text Light" panose="020B0503060202020204" pitchFamily="34" charset="0"/>
              </a:rPr>
              <a:t>Optical</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7" name="TextBox 6">
            <a:extLst>
              <a:ext uri="{FF2B5EF4-FFF2-40B4-BE49-F238E27FC236}">
                <a16:creationId xmlns:a16="http://schemas.microsoft.com/office/drawing/2014/main" id="{7D06DCFB-67C3-408B-8D70-C0BB59951DF7}"/>
              </a:ext>
            </a:extLst>
          </p:cNvPr>
          <p:cNvSpPr txBox="1"/>
          <p:nvPr/>
        </p:nvSpPr>
        <p:spPr>
          <a:xfrm>
            <a:off x="4219805" y="97044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12657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2AE57746-3B01-4DD6-AB51-395CE7FA3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9665" y="762402"/>
            <a:ext cx="5907475" cy="5382565"/>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Autofit/>
          </a:bodyPr>
          <a:lstStyle/>
          <a:p>
            <a:pPr marL="0" indent="0">
              <a:spcBef>
                <a:spcPts val="0"/>
              </a:spcBef>
              <a:spcAft>
                <a:spcPts val="1800"/>
              </a:spcAft>
              <a:buNone/>
            </a:pPr>
            <a:r>
              <a:rPr lang="en-US" sz="1800" dirty="0">
                <a:latin typeface="Co Text Light" panose="020B0503060202020204" pitchFamily="34" charset="0"/>
              </a:rPr>
              <a:t>Helps cover the cost of routine dental healthcare including: </a:t>
            </a:r>
          </a:p>
          <a:p>
            <a:pPr>
              <a:spcBef>
                <a:spcPts val="0"/>
              </a:spcBef>
              <a:spcAft>
                <a:spcPts val="1800"/>
              </a:spcAft>
            </a:pPr>
            <a:r>
              <a:rPr lang="en-US" sz="1800" dirty="0">
                <a:latin typeface="Co Text Light" panose="020B0503060202020204" pitchFamily="34" charset="0"/>
              </a:rPr>
              <a:t>Check ups</a:t>
            </a:r>
          </a:p>
          <a:p>
            <a:pPr>
              <a:spcBef>
                <a:spcPts val="0"/>
              </a:spcBef>
              <a:spcAft>
                <a:spcPts val="1800"/>
              </a:spcAft>
            </a:pPr>
            <a:r>
              <a:rPr lang="en-US" sz="1800" dirty="0">
                <a:latin typeface="Co Text Light" panose="020B0503060202020204" pitchFamily="34" charset="0"/>
              </a:rPr>
              <a:t>Fillings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Scale and polish</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Technicians’ fees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Full or partial dentures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Excludes teeth whitening</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r>
              <a:rPr lang="en-GB" sz="3600" dirty="0">
                <a:latin typeface="Co Text Light" panose="020B0503060202020204" pitchFamily="34" charset="0"/>
              </a:rPr>
              <a:t>Dental</a:t>
            </a:r>
          </a:p>
        </p:txBody>
      </p:sp>
      <p:sp>
        <p:nvSpPr>
          <p:cNvPr id="6" name="Oval 5">
            <a:extLst>
              <a:ext uri="{FF2B5EF4-FFF2-40B4-BE49-F238E27FC236}">
                <a16:creationId xmlns:a16="http://schemas.microsoft.com/office/drawing/2014/main" id="{ADCF4325-2B11-4EF9-9690-7A551CA4979B}"/>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11" name="TextBox 10">
            <a:extLst>
              <a:ext uri="{FF2B5EF4-FFF2-40B4-BE49-F238E27FC236}">
                <a16:creationId xmlns:a16="http://schemas.microsoft.com/office/drawing/2014/main" id="{1D347D86-B6A7-45FB-A325-30D2CF887E93}"/>
              </a:ext>
            </a:extLst>
          </p:cNvPr>
          <p:cNvSpPr txBox="1"/>
          <p:nvPr/>
        </p:nvSpPr>
        <p:spPr>
          <a:xfrm>
            <a:off x="5604511" y="713033"/>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01988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with medium confidence">
            <a:extLst>
              <a:ext uri="{FF2B5EF4-FFF2-40B4-BE49-F238E27FC236}">
                <a16:creationId xmlns:a16="http://schemas.microsoft.com/office/drawing/2014/main" id="{376B22FC-D499-4F18-82FD-1F6E423FDC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84" y="365831"/>
            <a:ext cx="5232551" cy="5447308"/>
          </a:xfrm>
          <a:prstGeom prst="rect">
            <a:avLst/>
          </a:prstGeom>
        </p:spPr>
      </p:pic>
      <p:sp>
        <p:nvSpPr>
          <p:cNvPr id="17" name="Circle: Hollow 16">
            <a:extLst>
              <a:ext uri="{FF2B5EF4-FFF2-40B4-BE49-F238E27FC236}">
                <a16:creationId xmlns:a16="http://schemas.microsoft.com/office/drawing/2014/main" id="{607FF733-69FB-4567-BFFF-A661600AF5B0}"/>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8" name="Circle: Hollow 17">
            <a:extLst>
              <a:ext uri="{FF2B5EF4-FFF2-40B4-BE49-F238E27FC236}">
                <a16:creationId xmlns:a16="http://schemas.microsoft.com/office/drawing/2014/main" id="{F655257D-E032-4319-8F98-830B5AD122FD}"/>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9" name="Oval 18">
            <a:extLst>
              <a:ext uri="{FF2B5EF4-FFF2-40B4-BE49-F238E27FC236}">
                <a16:creationId xmlns:a16="http://schemas.microsoft.com/office/drawing/2014/main" id="{CE4ADF1F-8A85-40D2-9D86-E7B80717614E}"/>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20" name="Text Placeholder 8">
            <a:extLst>
              <a:ext uri="{FF2B5EF4-FFF2-40B4-BE49-F238E27FC236}">
                <a16:creationId xmlns:a16="http://schemas.microsoft.com/office/drawing/2014/main" id="{9F662B86-0303-4964-80EC-1DD38DB05FD6}"/>
              </a:ext>
            </a:extLst>
          </p:cNvPr>
          <p:cNvSpPr txBox="1">
            <a:spLocks/>
          </p:cNvSpPr>
          <p:nvPr/>
        </p:nvSpPr>
        <p:spPr>
          <a:xfrm>
            <a:off x="4666380" y="5059063"/>
            <a:ext cx="1555215" cy="109376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latin typeface="Co Text Light" panose="020B0503060202020204" pitchFamily="34" charset="0"/>
              </a:rPr>
              <a:t>Covers dental treatment carried out as a result of accidental injury to teeth, caused by direct impact to the head, including:</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Chipped tooth</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fractures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knocked loose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jammed into socket</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knocked out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latin typeface="Co Text Light" panose="020B0503060202020204" pitchFamily="34" charset="0"/>
              </a:rPr>
              <a:t>Dental Accident</a:t>
            </a:r>
          </a:p>
        </p:txBody>
      </p:sp>
    </p:spTree>
    <p:extLst>
      <p:ext uri="{BB962C8B-B14F-4D97-AF65-F5344CB8AC3E}">
        <p14:creationId xmlns:p14="http://schemas.microsoft.com/office/powerpoint/2010/main" val="13270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howing a person something on the computer&#10;&#10;Description automatically generated with medium confidence">
            <a:extLst>
              <a:ext uri="{FF2B5EF4-FFF2-40B4-BE49-F238E27FC236}">
                <a16:creationId xmlns:a16="http://schemas.microsoft.com/office/drawing/2014/main" id="{B231E71C-644F-4119-8C73-605610F8A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8846"/>
            <a:ext cx="7505700" cy="5004293"/>
          </a:xfrm>
          <a:prstGeom prst="rect">
            <a:avLst/>
          </a:prstGeom>
        </p:spPr>
      </p:pic>
      <p:sp>
        <p:nvSpPr>
          <p:cNvPr id="12" name="Circle: Hollow 11">
            <a:extLst>
              <a:ext uri="{FF2B5EF4-FFF2-40B4-BE49-F238E27FC236}">
                <a16:creationId xmlns:a16="http://schemas.microsoft.com/office/drawing/2014/main" id="{1520130C-3D29-4305-AD55-FB718F9914B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ECD20E0D-1809-40DE-A3D8-68E891069F72}"/>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602DEAA8-0819-412B-BB9A-AED3B6232741}"/>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797212" y="2249368"/>
            <a:ext cx="4732631" cy="2770688"/>
          </a:xfrm>
        </p:spPr>
        <p:txBody>
          <a:bodyPr vert="horz" lIns="91440" tIns="45720" rIns="91440" bIns="45720" rtlCol="0">
            <a:noAutofit/>
          </a:bodyPr>
          <a:lstStyle/>
          <a:p>
            <a:pPr>
              <a:spcBef>
                <a:spcPts val="0"/>
              </a:spcBef>
              <a:spcAft>
                <a:spcPts val="1800"/>
              </a:spcAft>
            </a:pPr>
            <a:r>
              <a:rPr lang="en-US" sz="1800" dirty="0"/>
              <a:t>Claim money back, up to your plan limits, on visits to private consultants, when referred by your Medical Professional:</a:t>
            </a:r>
          </a:p>
          <a:p>
            <a:pPr marL="285750" indent="-285750">
              <a:spcBef>
                <a:spcPts val="0"/>
              </a:spcBef>
              <a:spcAft>
                <a:spcPts val="1800"/>
              </a:spcAft>
              <a:buFont typeface="Arial" panose="020B0604020202020204" pitchFamily="34" charset="0"/>
              <a:buChar char="•"/>
            </a:pPr>
            <a:r>
              <a:rPr lang="en-US" sz="1800" dirty="0"/>
              <a:t>Get seen more quickly</a:t>
            </a:r>
          </a:p>
          <a:p>
            <a:pPr marL="285750" indent="-285750">
              <a:spcBef>
                <a:spcPts val="0"/>
              </a:spcBef>
              <a:spcAft>
                <a:spcPts val="1800"/>
              </a:spcAft>
              <a:buFont typeface="Arial" panose="020B0604020202020204" pitchFamily="34" charset="0"/>
              <a:buChar char="•"/>
            </a:pPr>
            <a:r>
              <a:rPr lang="en-US" sz="1800" dirty="0"/>
              <a:t>More choice of doctors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62450" y="1164412"/>
            <a:ext cx="4737020" cy="1241365"/>
          </a:xfrm>
        </p:spPr>
        <p:txBody>
          <a:bodyPr/>
          <a:lstStyle/>
          <a:p>
            <a:pPr marL="0" indent="0">
              <a:buNone/>
            </a:pPr>
            <a:r>
              <a:rPr lang="en-GB" sz="2800" dirty="0">
                <a:solidFill>
                  <a:schemeClr val="accent6"/>
                </a:solidFill>
              </a:rPr>
              <a:t>Specialist Consultations and Diagnostics</a:t>
            </a:r>
            <a:br>
              <a:rPr lang="en-GB" sz="2800" dirty="0">
                <a:solidFill>
                  <a:schemeClr val="accent6"/>
                </a:solidFill>
              </a:rPr>
            </a:br>
            <a:endParaRPr lang="en-GB" sz="2800" baseline="30000" dirty="0">
              <a:solidFill>
                <a:schemeClr val="accent6"/>
              </a:solidFill>
            </a:endParaRPr>
          </a:p>
        </p:txBody>
      </p:sp>
      <p:sp>
        <p:nvSpPr>
          <p:cNvPr id="11" name="TextBox 10">
            <a:extLst>
              <a:ext uri="{FF2B5EF4-FFF2-40B4-BE49-F238E27FC236}">
                <a16:creationId xmlns:a16="http://schemas.microsoft.com/office/drawing/2014/main" id="{D8331D84-AE23-4939-A2FA-A98C2A458195}"/>
              </a:ext>
            </a:extLst>
          </p:cNvPr>
          <p:cNvSpPr txBox="1"/>
          <p:nvPr/>
        </p:nvSpPr>
        <p:spPr>
          <a:xfrm>
            <a:off x="4628030" y="510786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280440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person&#10;&#10;Description automatically generated">
            <a:extLst>
              <a:ext uri="{FF2B5EF4-FFF2-40B4-BE49-F238E27FC236}">
                <a16:creationId xmlns:a16="http://schemas.microsoft.com/office/drawing/2014/main" id="{886A7D0A-3BD4-43DB-9076-9197DCD700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619" y="1840672"/>
            <a:ext cx="7155640" cy="4775612"/>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Claim money back for any one or combination of the following treatments, up to set limits: </a:t>
            </a:r>
          </a:p>
          <a:p>
            <a:pPr marL="285750" indent="-285750">
              <a:spcBef>
                <a:spcPts val="0"/>
              </a:spcBef>
              <a:spcAft>
                <a:spcPts val="1800"/>
              </a:spcAft>
              <a:buFont typeface="Arial" panose="020B0604020202020204" pitchFamily="34" charset="0"/>
              <a:buChar char="•"/>
            </a:pPr>
            <a:r>
              <a:rPr lang="en-US" sz="1800" dirty="0"/>
              <a:t>Physiotherapy </a:t>
            </a:r>
          </a:p>
          <a:p>
            <a:pPr marL="285750" indent="-285750">
              <a:spcBef>
                <a:spcPts val="0"/>
              </a:spcBef>
              <a:spcAft>
                <a:spcPts val="1800"/>
              </a:spcAft>
              <a:buFont typeface="Arial" panose="020B0604020202020204" pitchFamily="34" charset="0"/>
              <a:buChar char="•"/>
            </a:pPr>
            <a:r>
              <a:rPr lang="en-US" sz="1800" dirty="0"/>
              <a:t>Acupuncture</a:t>
            </a:r>
          </a:p>
          <a:p>
            <a:pPr marL="285750" indent="-285750">
              <a:spcBef>
                <a:spcPts val="0"/>
              </a:spcBef>
              <a:spcAft>
                <a:spcPts val="1800"/>
              </a:spcAft>
              <a:buFont typeface="Arial" panose="020B0604020202020204" pitchFamily="34" charset="0"/>
              <a:buChar char="•"/>
            </a:pPr>
            <a:r>
              <a:rPr lang="en-US" sz="1800" dirty="0"/>
              <a:t>Chiropractic</a:t>
            </a:r>
          </a:p>
          <a:p>
            <a:pPr marL="285750" indent="-285750">
              <a:spcBef>
                <a:spcPts val="0"/>
              </a:spcBef>
              <a:spcAft>
                <a:spcPts val="1800"/>
              </a:spcAft>
              <a:buFont typeface="Arial" panose="020B0604020202020204" pitchFamily="34" charset="0"/>
              <a:buChar char="•"/>
            </a:pPr>
            <a:r>
              <a:rPr lang="en-US" sz="1800" dirty="0"/>
              <a:t>Homeopathy </a:t>
            </a:r>
          </a:p>
          <a:p>
            <a:pPr marL="285750" indent="-285750">
              <a:spcBef>
                <a:spcPts val="0"/>
              </a:spcBef>
              <a:spcAft>
                <a:spcPts val="1800"/>
              </a:spcAft>
              <a:buFont typeface="Arial" panose="020B0604020202020204" pitchFamily="34" charset="0"/>
              <a:buChar char="•"/>
            </a:pPr>
            <a:r>
              <a:rPr lang="en-US" sz="1800" dirty="0"/>
              <a:t>Osteopathy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Therapy Treatments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EA5E237-9EA3-4E06-8B19-A9DD9BFB1687}"/>
              </a:ext>
            </a:extLst>
          </p:cNvPr>
          <p:cNvSpPr txBox="1"/>
          <p:nvPr/>
        </p:nvSpPr>
        <p:spPr>
          <a:xfrm>
            <a:off x="4219805" y="97044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13079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tree, ground&#10;&#10;Description automatically generated">
            <a:extLst>
              <a:ext uri="{FF2B5EF4-FFF2-40B4-BE49-F238E27FC236}">
                <a16:creationId xmlns:a16="http://schemas.microsoft.com/office/drawing/2014/main" id="{EC3F8569-625D-4B16-9498-DE6F64E47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358" y="1024847"/>
            <a:ext cx="7212458" cy="4808305"/>
          </a:xfrm>
          <a:prstGeom prst="rect">
            <a:avLst/>
          </a:prstGeom>
        </p:spPr>
      </p:pic>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r>
              <a:rPr lang="en-GB" sz="3600" dirty="0">
                <a:latin typeface="Co Text Light" panose="020B0503060202020204" pitchFamily="34" charset="0"/>
              </a:rPr>
              <a:t>Chiropody</a:t>
            </a:r>
          </a:p>
        </p:txBody>
      </p:sp>
      <p:sp>
        <p:nvSpPr>
          <p:cNvPr id="12" name="Circle: Hollow 11">
            <a:extLst>
              <a:ext uri="{FF2B5EF4-FFF2-40B4-BE49-F238E27FC236}">
                <a16:creationId xmlns:a16="http://schemas.microsoft.com/office/drawing/2014/main" id="{E8D4BB76-20CD-406A-A6F1-4F68A24E7131}"/>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4" name="Circle: Hollow 13">
            <a:extLst>
              <a:ext uri="{FF2B5EF4-FFF2-40B4-BE49-F238E27FC236}">
                <a16:creationId xmlns:a16="http://schemas.microsoft.com/office/drawing/2014/main" id="{33929196-A4A1-4CC4-A84B-52FF6198FDE3}"/>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5" name="Oval 14">
            <a:extLst>
              <a:ext uri="{FF2B5EF4-FFF2-40B4-BE49-F238E27FC236}">
                <a16:creationId xmlns:a16="http://schemas.microsoft.com/office/drawing/2014/main" id="{A667E1D6-93EE-4034-9E45-530E09039CA9}"/>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17" name="TextBox 16">
            <a:extLst>
              <a:ext uri="{FF2B5EF4-FFF2-40B4-BE49-F238E27FC236}">
                <a16:creationId xmlns:a16="http://schemas.microsoft.com/office/drawing/2014/main" id="{59219E92-82DE-414F-9496-6D782BC2DCAA}"/>
              </a:ext>
            </a:extLst>
          </p:cNvPr>
          <p:cNvSpPr txBox="1"/>
          <p:nvPr/>
        </p:nvSpPr>
        <p:spPr>
          <a:xfrm>
            <a:off x="5604511" y="713033"/>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latin typeface="Co Text Light" panose="020B0503060202020204" pitchFamily="34" charset="0"/>
              </a:rPr>
              <a:t>Helps cover the cost of treatment and advice provided by a qualified Chiropodist/Podiatrist.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Claim for issues including:</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Toenail problems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Verrucas, corns and calluses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Athlete's foot</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Dry and cracked heels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Bunions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Or just general advice</a:t>
            </a:r>
          </a:p>
          <a:p>
            <a:pPr>
              <a:spcBef>
                <a:spcPts val="0"/>
              </a:spcBef>
              <a:spcAft>
                <a:spcPts val="1800"/>
              </a:spcAft>
            </a:pPr>
            <a:endParaRPr lang="en-US" sz="1800" dirty="0">
              <a:latin typeface="Co Text Light" panose="020B0503060202020204" pitchFamily="34" charset="0"/>
            </a:endParaRPr>
          </a:p>
        </p:txBody>
      </p:sp>
    </p:spTree>
    <p:extLst>
      <p:ext uri="{BB962C8B-B14F-4D97-AF65-F5344CB8AC3E}">
        <p14:creationId xmlns:p14="http://schemas.microsoft.com/office/powerpoint/2010/main" val="325571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tor showing a patient something on the tablet&#10;&#10;Description automatically generated with low confidence">
            <a:extLst>
              <a:ext uri="{FF2B5EF4-FFF2-40B4-BE49-F238E27FC236}">
                <a16:creationId xmlns:a16="http://schemas.microsoft.com/office/drawing/2014/main" id="{328A050C-420E-44EA-8EE8-081609DDCA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550" y="467633"/>
            <a:ext cx="8018258" cy="5345506"/>
          </a:xfrm>
          <a:prstGeom prst="rect">
            <a:avLst/>
          </a:prstGeom>
        </p:spPr>
      </p:pic>
      <p:grpSp>
        <p:nvGrpSpPr>
          <p:cNvPr id="4" name="Group 3">
            <a:extLst>
              <a:ext uri="{FF2B5EF4-FFF2-40B4-BE49-F238E27FC236}">
                <a16:creationId xmlns:a16="http://schemas.microsoft.com/office/drawing/2014/main" id="{E098BCB8-0E76-43D1-8720-5FFB0637B144}"/>
              </a:ext>
            </a:extLst>
          </p:cNvPr>
          <p:cNvGrpSpPr/>
          <p:nvPr/>
        </p:nvGrpSpPr>
        <p:grpSpPr>
          <a:xfrm>
            <a:off x="-2847802" y="-2796662"/>
            <a:ext cx="11978762" cy="11978762"/>
            <a:chOff x="-2847802" y="-2796662"/>
            <a:chExt cx="11978762" cy="11978762"/>
          </a:xfrm>
        </p:grpSpPr>
        <p:sp>
          <p:nvSpPr>
            <p:cNvPr id="16" name="Circle: Hollow 15">
              <a:extLst>
                <a:ext uri="{FF2B5EF4-FFF2-40B4-BE49-F238E27FC236}">
                  <a16:creationId xmlns:a16="http://schemas.microsoft.com/office/drawing/2014/main" id="{2BA87FE2-3081-44A0-BED4-781DEBE736A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ircle: Hollow 12">
              <a:extLst>
                <a:ext uri="{FF2B5EF4-FFF2-40B4-BE49-F238E27FC236}">
                  <a16:creationId xmlns:a16="http://schemas.microsoft.com/office/drawing/2014/main" id="{4972FC35-62F9-453F-8CF9-D765A4FFF888}"/>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4CE2E771-1E3C-4DAD-9DD1-F7EF672BC41C}"/>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Cash back, up to set limits, towards the costs of a detailed assessment of your health. The test must include:</a:t>
            </a:r>
          </a:p>
          <a:p>
            <a:pPr marL="285750" indent="-285750">
              <a:spcBef>
                <a:spcPts val="0"/>
              </a:spcBef>
              <a:spcAft>
                <a:spcPts val="1800"/>
              </a:spcAft>
              <a:buFont typeface="Arial" panose="020B0604020202020204" pitchFamily="34" charset="0"/>
              <a:buChar char="•"/>
            </a:pPr>
            <a:r>
              <a:rPr lang="en-US" sz="1800" dirty="0"/>
              <a:t>Body composition measurement including height, weight (BMI) and body fat percentage</a:t>
            </a:r>
          </a:p>
          <a:p>
            <a:pPr marL="285750" indent="-285750">
              <a:spcBef>
                <a:spcPts val="0"/>
              </a:spcBef>
              <a:spcAft>
                <a:spcPts val="1800"/>
              </a:spcAft>
              <a:buFont typeface="Arial" panose="020B0604020202020204" pitchFamily="34" charset="0"/>
              <a:buChar char="•"/>
            </a:pPr>
            <a:r>
              <a:rPr lang="en-US" sz="1800" dirty="0"/>
              <a:t>Blood pressure measurement</a:t>
            </a:r>
          </a:p>
          <a:p>
            <a:pPr marL="285750" indent="-285750">
              <a:spcBef>
                <a:spcPts val="0"/>
              </a:spcBef>
              <a:spcAft>
                <a:spcPts val="1800"/>
              </a:spcAft>
              <a:buFont typeface="Arial" panose="020B0604020202020204" pitchFamily="34" charset="0"/>
              <a:buChar char="•"/>
            </a:pPr>
            <a:r>
              <a:rPr lang="en-US" sz="1800" dirty="0"/>
              <a:t>Cholesterol or diabetes check</a:t>
            </a:r>
          </a:p>
          <a:p>
            <a:pPr marL="285750" indent="-285750">
              <a:spcBef>
                <a:spcPts val="0"/>
              </a:spcBef>
              <a:spcAft>
                <a:spcPts val="1800"/>
              </a:spcAft>
              <a:buFont typeface="Arial" panose="020B0604020202020204" pitchFamily="34" charset="0"/>
              <a:buChar char="•"/>
            </a:pPr>
            <a:r>
              <a:rPr lang="en-US" sz="1800" dirty="0"/>
              <a:t>Kidney or liver function test</a:t>
            </a:r>
          </a:p>
          <a:p>
            <a:pPr>
              <a:spcBef>
                <a:spcPts val="0"/>
              </a:spcBef>
              <a:spcAft>
                <a:spcPts val="1800"/>
              </a:spcAft>
            </a:pPr>
            <a:r>
              <a:rPr lang="en-US" sz="1800" dirty="0"/>
              <a:t>And it must be carried out by a registered doctor, nurse or pharmacist.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592710"/>
            <a:ext cx="4737020" cy="1200329"/>
          </a:xfrm>
        </p:spPr>
        <p:txBody>
          <a:bodyPr/>
          <a:lstStyle/>
          <a:p>
            <a:r>
              <a:rPr lang="en-GB" sz="3600" dirty="0"/>
              <a:t>Health Screening/ Assessment</a:t>
            </a:r>
          </a:p>
        </p:txBody>
      </p:sp>
      <p:sp>
        <p:nvSpPr>
          <p:cNvPr id="9" name="Text Placeholder 8">
            <a:extLst>
              <a:ext uri="{FF2B5EF4-FFF2-40B4-BE49-F238E27FC236}">
                <a16:creationId xmlns:a16="http://schemas.microsoft.com/office/drawing/2014/main" id="{3921EA90-6EE4-4347-B55B-B9D89CEA32DA}"/>
              </a:ext>
            </a:extLst>
          </p:cNvPr>
          <p:cNvSpPr>
            <a:spLocks noGrp="1"/>
          </p:cNvSpPr>
          <p:nvPr>
            <p:ph type="body" sz="quarter" idx="12"/>
          </p:nvPr>
        </p:nvSpPr>
        <p:spPr>
          <a:xfrm>
            <a:off x="4666380" y="5059063"/>
            <a:ext cx="1555215" cy="1093761"/>
          </a:xfrm>
        </p:spPr>
        <p:txBody>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393824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C09882-3657-479D-BDE9-D9E165E57A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8392" y="1042169"/>
            <a:ext cx="5451147" cy="4773662"/>
          </a:xfrm>
          <a:prstGeom prst="rect">
            <a:avLst/>
          </a:prstGeom>
        </p:spPr>
      </p:pic>
      <p:sp>
        <p:nvSpPr>
          <p:cNvPr id="11" name="Circle: Hollow 10">
            <a:extLst>
              <a:ext uri="{FF2B5EF4-FFF2-40B4-BE49-F238E27FC236}">
                <a16:creationId xmlns:a16="http://schemas.microsoft.com/office/drawing/2014/main" id="{A4D09567-0571-4B10-9835-02D3324072BF}"/>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36609B23-F8A0-4E35-BF2B-C6A183A422FA}"/>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3781EF03-37A6-4920-834A-7EA01C1D4A3F}"/>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A211E1B-DDEC-400F-891A-7DDAA195F56F}"/>
              </a:ext>
            </a:extLst>
          </p:cNvPr>
          <p:cNvSpPr txBox="1"/>
          <p:nvPr/>
        </p:nvSpPr>
        <p:spPr>
          <a:xfrm>
            <a:off x="5608254" y="4954169"/>
            <a:ext cx="1528431" cy="738664"/>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Available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lnSpc>
                <a:spcPct val="130000"/>
              </a:lnSpc>
              <a:spcBef>
                <a:spcPts val="0"/>
              </a:spcBef>
              <a:spcAft>
                <a:spcPts val="1800"/>
              </a:spcAft>
            </a:pPr>
            <a:r>
              <a:rPr lang="en-US" sz="1800" dirty="0"/>
              <a:t>Covers NHS/private prescription charges at the current NHS rate, up to the limits of your plan.</a:t>
            </a:r>
          </a:p>
          <a:p>
            <a:pPr>
              <a:lnSpc>
                <a:spcPct val="130000"/>
              </a:lnSpc>
              <a:spcBef>
                <a:spcPts val="0"/>
              </a:spcBef>
              <a:spcAft>
                <a:spcPts val="1800"/>
              </a:spcAft>
            </a:pPr>
            <a:r>
              <a:rPr lang="en-US" sz="1800" dirty="0"/>
              <a:t>Complete a claim form and enclose the relevant original receipt showing your name and the name and address of the dispensing practitioner.</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Prescription charges</a:t>
            </a:r>
          </a:p>
        </p:txBody>
      </p:sp>
    </p:spTree>
    <p:extLst>
      <p:ext uri="{BB962C8B-B14F-4D97-AF65-F5344CB8AC3E}">
        <p14:creationId xmlns:p14="http://schemas.microsoft.com/office/powerpoint/2010/main" val="333664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4D5D173B-FF2C-4EEB-BE42-C30FD085D9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442" y="1889047"/>
            <a:ext cx="5596842" cy="471495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930810" y="2813666"/>
            <a:ext cx="4732631" cy="3974849"/>
          </a:xfrm>
        </p:spPr>
        <p:txBody>
          <a:bodyPr vert="horz" lIns="91440" tIns="45720" rIns="91440" bIns="45720" rtlCol="0">
            <a:noAutofit/>
          </a:bodyPr>
          <a:lstStyle/>
          <a:p>
            <a:pPr>
              <a:spcBef>
                <a:spcPts val="0"/>
              </a:spcBef>
              <a:spcAft>
                <a:spcPts val="1800"/>
              </a:spcAft>
            </a:pPr>
            <a:r>
              <a:rPr lang="en-US" sz="1800" dirty="0"/>
              <a:t>We’ll cover 100% of the cost, up to £15, per year.</a:t>
            </a:r>
          </a:p>
          <a:p>
            <a:pPr>
              <a:spcBef>
                <a:spcPts val="0"/>
              </a:spcBef>
              <a:spcAft>
                <a:spcPts val="1800"/>
              </a:spcAft>
            </a:pPr>
            <a:r>
              <a:rPr lang="en-US" sz="1800" dirty="0"/>
              <a:t>The injection must be carried out by medically qualified staff.</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930811" y="1477477"/>
            <a:ext cx="4737020" cy="1200329"/>
          </a:xfrm>
        </p:spPr>
        <p:txBody>
          <a:bodyPr/>
          <a:lstStyle/>
          <a:p>
            <a:r>
              <a:rPr lang="en-GB" sz="3600" dirty="0"/>
              <a:t>Flu Jabs and Vaccinations</a:t>
            </a:r>
          </a:p>
        </p:txBody>
      </p:sp>
      <p:sp>
        <p:nvSpPr>
          <p:cNvPr id="6" name="Oval 5">
            <a:extLst>
              <a:ext uri="{FF2B5EF4-FFF2-40B4-BE49-F238E27FC236}">
                <a16:creationId xmlns:a16="http://schemas.microsoft.com/office/drawing/2014/main" id="{ADCF4325-2B11-4EF9-9690-7A551CA4979B}"/>
              </a:ext>
            </a:extLst>
          </p:cNvPr>
          <p:cNvSpPr/>
          <p:nvPr/>
        </p:nvSpPr>
        <p:spPr>
          <a:xfrm>
            <a:off x="3985652" y="574482"/>
            <a:ext cx="2110347" cy="2110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918191-FC80-424F-A28C-2CB5395249F2}"/>
              </a:ext>
            </a:extLst>
          </p:cNvPr>
          <p:cNvSpPr txBox="1"/>
          <p:nvPr/>
        </p:nvSpPr>
        <p:spPr>
          <a:xfrm>
            <a:off x="4276609" y="1029490"/>
            <a:ext cx="1528431" cy="1200329"/>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over a 1 year benefit period</a:t>
            </a:r>
          </a:p>
        </p:txBody>
      </p:sp>
    </p:spTree>
    <p:extLst>
      <p:ext uri="{BB962C8B-B14F-4D97-AF65-F5344CB8AC3E}">
        <p14:creationId xmlns:p14="http://schemas.microsoft.com/office/powerpoint/2010/main" val="123623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r health cash plan (Inc Westfield Rewards)">
            <a:hlinkClick r:id="" action="ppaction://media"/>
            <a:extLst>
              <a:ext uri="{FF2B5EF4-FFF2-40B4-BE49-F238E27FC236}">
                <a16:creationId xmlns:a16="http://schemas.microsoft.com/office/drawing/2014/main" id="{E42F30F3-5400-4673-866A-476E6973E5DC}"/>
              </a:ext>
            </a:extLst>
          </p:cNvPr>
          <p:cNvPicPr>
            <a:picLocks noRot="1" noChangeAspect="1"/>
          </p:cNvPicPr>
          <p:nvPr>
            <a:videoFile r:link="rId1"/>
          </p:nvPr>
        </p:nvPicPr>
        <p:blipFill rotWithShape="1">
          <a:blip r:embed="rId4"/>
          <a:stretch/>
        </p:blipFill>
        <p:spPr>
          <a:xfrm>
            <a:off x="5406627" y="916903"/>
            <a:ext cx="6642569" cy="3736445"/>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1188990"/>
            <a:ext cx="4440025" cy="1015663"/>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What is a health cash plan?</a:t>
            </a:r>
          </a:p>
        </p:txBody>
      </p:sp>
      <p:sp>
        <p:nvSpPr>
          <p:cNvPr id="12" name="TextBox 11">
            <a:extLst>
              <a:ext uri="{FF2B5EF4-FFF2-40B4-BE49-F238E27FC236}">
                <a16:creationId xmlns:a16="http://schemas.microsoft.com/office/drawing/2014/main" id="{08554C82-3340-478A-B7D0-1DD1274151DC}"/>
              </a:ext>
            </a:extLst>
          </p:cNvPr>
          <p:cNvSpPr txBox="1"/>
          <p:nvPr/>
        </p:nvSpPr>
        <p:spPr>
          <a:xfrm>
            <a:off x="738743" y="2574431"/>
            <a:ext cx="4667884" cy="1938992"/>
          </a:xfrm>
          <a:prstGeom prst="rect">
            <a:avLst/>
          </a:prstGeom>
          <a:noFill/>
        </p:spPr>
        <p:txBody>
          <a:bodyPr wrap="square" rtlCol="0">
            <a:spAutoFit/>
          </a:bodyPr>
          <a:lstStyle/>
          <a:p>
            <a:r>
              <a:rPr lang="en-US" sz="2000" dirty="0">
                <a:solidFill>
                  <a:srgbClr val="5B686E"/>
                </a:solidFill>
                <a:latin typeface="Co Text Light" panose="020B0303060202020204" pitchFamily="34" charset="0"/>
                <a:cs typeface="Co Text Light" panose="020B0303060202020204" pitchFamily="34" charset="0"/>
              </a:rPr>
              <a:t>A health cash plan allows you to claim money back, up to set limits, towards the cost of your essential healthcare, as well as providing access to valuable health and wellbeing services.</a:t>
            </a:r>
            <a:endParaRPr lang="en-GB" sz="2000" dirty="0">
              <a:solidFill>
                <a:srgbClr val="5B686E"/>
              </a:solidFill>
              <a:latin typeface="Co Text Light" panose="020B0303060202020204" pitchFamily="34" charset="0"/>
              <a:cs typeface="Co Text Light" panose="020B0303060202020204" pitchFamily="34" charset="0"/>
            </a:endParaRPr>
          </a:p>
        </p:txBody>
      </p:sp>
      <p:grpSp>
        <p:nvGrpSpPr>
          <p:cNvPr id="3" name="Group 2">
            <a:extLst>
              <a:ext uri="{FF2B5EF4-FFF2-40B4-BE49-F238E27FC236}">
                <a16:creationId xmlns:a16="http://schemas.microsoft.com/office/drawing/2014/main" id="{A655B7DD-893C-471E-9599-26E3BFF62636}"/>
              </a:ext>
            </a:extLst>
          </p:cNvPr>
          <p:cNvGrpSpPr/>
          <p:nvPr/>
        </p:nvGrpSpPr>
        <p:grpSpPr>
          <a:xfrm>
            <a:off x="3819195" y="4883201"/>
            <a:ext cx="1630800" cy="1628966"/>
            <a:chOff x="5715055" y="4874130"/>
            <a:chExt cx="1630800" cy="1628966"/>
          </a:xfrm>
        </p:grpSpPr>
        <p:sp>
          <p:nvSpPr>
            <p:cNvPr id="14" name="Oval 13">
              <a:extLst>
                <a:ext uri="{FF2B5EF4-FFF2-40B4-BE49-F238E27FC236}">
                  <a16:creationId xmlns:a16="http://schemas.microsoft.com/office/drawing/2014/main" id="{F0347FF8-C505-4028-B9BE-57518D69E15C}"/>
                </a:ext>
              </a:extLst>
            </p:cNvPr>
            <p:cNvSpPr/>
            <p:nvPr/>
          </p:nvSpPr>
          <p:spPr>
            <a:xfrm>
              <a:off x="5715055" y="4874130"/>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Piggy Bank outline">
              <a:extLst>
                <a:ext uri="{FF2B5EF4-FFF2-40B4-BE49-F238E27FC236}">
                  <a16:creationId xmlns:a16="http://schemas.microsoft.com/office/drawing/2014/main" id="{2BEC7C06-494F-43F3-A84F-E4E65D0D02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2842" y="5051000"/>
              <a:ext cx="1275226" cy="1275226"/>
            </a:xfrm>
            <a:prstGeom prst="rect">
              <a:avLst/>
            </a:prstGeom>
          </p:spPr>
        </p:pic>
      </p:grpSp>
    </p:spTree>
    <p:extLst>
      <p:ext uri="{BB962C8B-B14F-4D97-AF65-F5344CB8AC3E}">
        <p14:creationId xmlns:p14="http://schemas.microsoft.com/office/powerpoint/2010/main" val="12642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276B24-1264-4EB5-BEDD-7EA4CCCEB86B}"/>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81226" y="5701066"/>
            <a:ext cx="1605522" cy="869447"/>
          </a:xfrm>
          <a:prstGeom prst="rect">
            <a:avLst/>
          </a:prstGeom>
          <a:noFill/>
          <a:ln>
            <a:noFill/>
          </a:ln>
        </p:spPr>
      </p:pic>
      <p:grpSp>
        <p:nvGrpSpPr>
          <p:cNvPr id="9" name="Group 8">
            <a:extLst>
              <a:ext uri="{FF2B5EF4-FFF2-40B4-BE49-F238E27FC236}">
                <a16:creationId xmlns:a16="http://schemas.microsoft.com/office/drawing/2014/main" id="{CD6E6D18-C7B8-41EF-9DBC-D307B05C72CF}"/>
              </a:ext>
            </a:extLst>
          </p:cNvPr>
          <p:cNvGrpSpPr/>
          <p:nvPr/>
        </p:nvGrpSpPr>
        <p:grpSpPr>
          <a:xfrm>
            <a:off x="319661" y="1736201"/>
            <a:ext cx="6064405" cy="4834636"/>
            <a:chOff x="10712034" y="180822"/>
            <a:chExt cx="8001000" cy="6378520"/>
          </a:xfrm>
        </p:grpSpPr>
        <p:pic>
          <p:nvPicPr>
            <p:cNvPr id="10" name="Picture 9">
              <a:extLst>
                <a:ext uri="{FF2B5EF4-FFF2-40B4-BE49-F238E27FC236}">
                  <a16:creationId xmlns:a16="http://schemas.microsoft.com/office/drawing/2014/main" id="{F6DCE10D-4E13-41EE-A9D0-8535B9FD9CBB}"/>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712034" y="180822"/>
              <a:ext cx="8001000" cy="5214290"/>
            </a:xfrm>
            <a:prstGeom prst="rect">
              <a:avLst/>
            </a:prstGeom>
            <a:noFill/>
            <a:ln>
              <a:noFill/>
            </a:ln>
          </p:spPr>
        </p:pic>
        <p:pic>
          <p:nvPicPr>
            <p:cNvPr id="11" name="Picture 5" descr="Image result for tesco">
              <a:extLst>
                <a:ext uri="{FF2B5EF4-FFF2-40B4-BE49-F238E27FC236}">
                  <a16:creationId xmlns:a16="http://schemas.microsoft.com/office/drawing/2014/main" id="{9BADFBCD-425B-4AE8-893A-40CA85C29DD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076716" y="5463333"/>
              <a:ext cx="1458656" cy="109600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Helping your money go further.</a:t>
            </a:r>
          </a:p>
          <a:p>
            <a:pPr marL="285750" indent="-285750">
              <a:spcBef>
                <a:spcPts val="0"/>
              </a:spcBef>
              <a:spcAft>
                <a:spcPts val="1800"/>
              </a:spcAft>
              <a:buFont typeface="Arial" panose="020B0604020202020204" pitchFamily="34" charset="0"/>
              <a:buChar char="•"/>
            </a:pPr>
            <a:r>
              <a:rPr lang="en-US" sz="1800" dirty="0"/>
              <a:t>Discounts and offers at hundreds of leading online and high street retailers, restaurants and destinations </a:t>
            </a:r>
          </a:p>
          <a:p>
            <a:pPr marL="285750" indent="-285750">
              <a:spcBef>
                <a:spcPts val="0"/>
              </a:spcBef>
              <a:spcAft>
                <a:spcPts val="1800"/>
              </a:spcAft>
              <a:buFont typeface="Arial" panose="020B0604020202020204" pitchFamily="34" charset="0"/>
              <a:buChar char="•"/>
            </a:pPr>
            <a:r>
              <a:rPr lang="en-US" sz="1800" dirty="0"/>
              <a:t>Offers change regularly so please check the website or ‘Smart Spending’ mobile app for the latest discounts</a:t>
            </a:r>
          </a:p>
          <a:p>
            <a:pPr>
              <a:spcBef>
                <a:spcPts val="0"/>
              </a:spcBef>
              <a:spcAft>
                <a:spcPts val="1800"/>
              </a:spcAft>
            </a:pPr>
            <a:r>
              <a:rPr lang="en-US" sz="2400" dirty="0">
                <a:solidFill>
                  <a:schemeClr val="accent1"/>
                </a:solidFill>
              </a:rPr>
              <a:t>www.westfieldrewards.co.uk</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Westfield Rewards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C0D431-03A2-4275-91D6-784517349FB2}"/>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127997" y="3752256"/>
            <a:ext cx="1605522" cy="1070778"/>
          </a:xfrm>
          <a:prstGeom prst="rect">
            <a:avLst/>
          </a:prstGeom>
          <a:noFill/>
          <a:ln>
            <a:noFill/>
          </a:ln>
        </p:spPr>
      </p:pic>
      <p:sp>
        <p:nvSpPr>
          <p:cNvPr id="18" name="TextBox 17">
            <a:extLst>
              <a:ext uri="{FF2B5EF4-FFF2-40B4-BE49-F238E27FC236}">
                <a16:creationId xmlns:a16="http://schemas.microsoft.com/office/drawing/2014/main" id="{7A4BDB5F-AD12-4F44-9273-5AFB18AD061B}"/>
              </a:ext>
            </a:extLst>
          </p:cNvPr>
          <p:cNvSpPr txBox="1"/>
          <p:nvPr/>
        </p:nvSpPr>
        <p:spPr>
          <a:xfrm>
            <a:off x="4132921" y="1160883"/>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4" name="TextBox 3">
            <a:extLst>
              <a:ext uri="{FF2B5EF4-FFF2-40B4-BE49-F238E27FC236}">
                <a16:creationId xmlns:a16="http://schemas.microsoft.com/office/drawing/2014/main" id="{93D80B88-7A66-4016-BFDD-13D681FF6D7E}"/>
              </a:ext>
            </a:extLst>
          </p:cNvPr>
          <p:cNvSpPr txBox="1"/>
          <p:nvPr/>
        </p:nvSpPr>
        <p:spPr>
          <a:xfrm>
            <a:off x="8731714" y="6440032"/>
            <a:ext cx="4737021" cy="261610"/>
          </a:xfrm>
          <a:prstGeom prst="rect">
            <a:avLst/>
          </a:prstGeom>
          <a:noFill/>
        </p:spPr>
        <p:txBody>
          <a:bodyPr wrap="square" rtlCol="0">
            <a:spAutoFit/>
          </a:bodyPr>
          <a:lstStyle/>
          <a:p>
            <a:r>
              <a:rPr lang="en-US" sz="1100" dirty="0">
                <a:solidFill>
                  <a:schemeClr val="accent6"/>
                </a:solidFill>
              </a:rPr>
              <a:t>Please note, offers are subject to change. </a:t>
            </a:r>
            <a:endParaRPr lang="en-GB" sz="1100" dirty="0">
              <a:solidFill>
                <a:schemeClr val="accent6"/>
              </a:solidFill>
            </a:endParaRPr>
          </a:p>
        </p:txBody>
      </p:sp>
    </p:spTree>
    <p:extLst>
      <p:ext uri="{BB962C8B-B14F-4D97-AF65-F5344CB8AC3E}">
        <p14:creationId xmlns:p14="http://schemas.microsoft.com/office/powerpoint/2010/main" val="106352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wall, person, room&#10;&#10;Description automatically generated">
            <a:extLst>
              <a:ext uri="{FF2B5EF4-FFF2-40B4-BE49-F238E27FC236}">
                <a16:creationId xmlns:a16="http://schemas.microsoft.com/office/drawing/2014/main" id="{833167B9-7D3D-4026-9981-BC5D4E701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52841"/>
            <a:ext cx="6096000" cy="5390079"/>
          </a:xfrm>
          <a:prstGeom prst="rect">
            <a:avLst/>
          </a:prstGeom>
        </p:spPr>
      </p:pic>
      <p:grpSp>
        <p:nvGrpSpPr>
          <p:cNvPr id="10" name="Group 9">
            <a:extLst>
              <a:ext uri="{FF2B5EF4-FFF2-40B4-BE49-F238E27FC236}">
                <a16:creationId xmlns:a16="http://schemas.microsoft.com/office/drawing/2014/main" id="{DA5DE18A-E324-4ECD-9B6E-A9EDFB1BFFFC}"/>
              </a:ext>
            </a:extLst>
          </p:cNvPr>
          <p:cNvGrpSpPr/>
          <p:nvPr/>
        </p:nvGrpSpPr>
        <p:grpSpPr>
          <a:xfrm>
            <a:off x="-2847802" y="-2796662"/>
            <a:ext cx="11978762" cy="11978762"/>
            <a:chOff x="-2847802" y="-2796662"/>
            <a:chExt cx="11978762" cy="11978762"/>
          </a:xfrm>
        </p:grpSpPr>
        <p:sp>
          <p:nvSpPr>
            <p:cNvPr id="11" name="Circle: Hollow 10">
              <a:extLst>
                <a:ext uri="{FF2B5EF4-FFF2-40B4-BE49-F238E27FC236}">
                  <a16:creationId xmlns:a16="http://schemas.microsoft.com/office/drawing/2014/main" id="{54B48209-BD13-410E-A121-2CE4233E51FD}"/>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05663164-5F40-4690-A35B-5F5CED374714}"/>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D564A78A-9D36-402E-A70D-ADD9CFDB5105}"/>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2000" dirty="0"/>
              <a:t>Receive an allowance for each night of stay in hospital, up to a maximum of 20 nights in a one year benefit period. </a:t>
            </a:r>
          </a:p>
          <a:p>
            <a:pPr>
              <a:lnSpc>
                <a:spcPct val="110000"/>
              </a:lnSpc>
            </a:pPr>
            <a:r>
              <a:rPr lang="en-US" sz="2000" dirty="0"/>
              <a:t>This benefit covers NHS or private hospitals and registered treatment </a:t>
            </a:r>
            <a:r>
              <a:rPr lang="en-US" sz="2000" dirty="0" err="1"/>
              <a:t>centres</a:t>
            </a:r>
            <a:r>
              <a:rPr lang="en-US" sz="2000" dirty="0"/>
              <a:t>.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t>In-patient</a:t>
            </a:r>
          </a:p>
        </p:txBody>
      </p:sp>
      <p:sp>
        <p:nvSpPr>
          <p:cNvPr id="12" name="TextBox 11">
            <a:extLst>
              <a:ext uri="{FF2B5EF4-FFF2-40B4-BE49-F238E27FC236}">
                <a16:creationId xmlns:a16="http://schemas.microsoft.com/office/drawing/2014/main" id="{6F445DDF-53F8-4CD5-914B-1E8C2F4F61F9}"/>
              </a:ext>
            </a:extLst>
          </p:cNvPr>
          <p:cNvSpPr txBox="1"/>
          <p:nvPr/>
        </p:nvSpPr>
        <p:spPr>
          <a:xfrm>
            <a:off x="4543409" y="5197597"/>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292947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wall, person, room&#10;&#10;Description automatically generated">
            <a:extLst>
              <a:ext uri="{FF2B5EF4-FFF2-40B4-BE49-F238E27FC236}">
                <a16:creationId xmlns:a16="http://schemas.microsoft.com/office/drawing/2014/main" id="{833167B9-7D3D-4026-9981-BC5D4E701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52841"/>
            <a:ext cx="6096000" cy="5390079"/>
          </a:xfrm>
          <a:prstGeom prst="rect">
            <a:avLst/>
          </a:prstGeom>
        </p:spPr>
      </p:pic>
      <p:grpSp>
        <p:nvGrpSpPr>
          <p:cNvPr id="10" name="Group 9">
            <a:extLst>
              <a:ext uri="{FF2B5EF4-FFF2-40B4-BE49-F238E27FC236}">
                <a16:creationId xmlns:a16="http://schemas.microsoft.com/office/drawing/2014/main" id="{DA5DE18A-E324-4ECD-9B6E-A9EDFB1BFFFC}"/>
              </a:ext>
            </a:extLst>
          </p:cNvPr>
          <p:cNvGrpSpPr/>
          <p:nvPr/>
        </p:nvGrpSpPr>
        <p:grpSpPr>
          <a:xfrm>
            <a:off x="-2847802" y="-2796662"/>
            <a:ext cx="11978762" cy="11978762"/>
            <a:chOff x="-2847802" y="-2796662"/>
            <a:chExt cx="11978762" cy="11978762"/>
          </a:xfrm>
        </p:grpSpPr>
        <p:sp>
          <p:nvSpPr>
            <p:cNvPr id="11" name="Circle: Hollow 10">
              <a:extLst>
                <a:ext uri="{FF2B5EF4-FFF2-40B4-BE49-F238E27FC236}">
                  <a16:creationId xmlns:a16="http://schemas.microsoft.com/office/drawing/2014/main" id="{54B48209-BD13-410E-A121-2CE4233E51FD}"/>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05663164-5F40-4690-A35B-5F5CED374714}"/>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D564A78A-9D36-402E-A70D-ADD9CFDB5105}"/>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2000" dirty="0"/>
              <a:t>Receive a fixed cash payout during a stay in hospital:</a:t>
            </a:r>
          </a:p>
          <a:p>
            <a:pPr marL="285750" indent="-285750">
              <a:spcBef>
                <a:spcPts val="0"/>
              </a:spcBef>
              <a:spcAft>
                <a:spcPts val="1800"/>
              </a:spcAft>
              <a:buFont typeface="Arial" panose="020B0604020202020204" pitchFamily="34" charset="0"/>
              <a:buChar char="•"/>
            </a:pPr>
            <a:r>
              <a:rPr lang="en-US" sz="2000" dirty="0"/>
              <a:t>At a daily rate, up to a maximum of 10 days in a one year benefit period</a:t>
            </a:r>
          </a:p>
          <a:p>
            <a:pPr marL="285750" indent="-285750">
              <a:spcBef>
                <a:spcPts val="0"/>
              </a:spcBef>
              <a:spcAft>
                <a:spcPts val="1800"/>
              </a:spcAft>
              <a:buFont typeface="Arial" panose="020B0604020202020204" pitchFamily="34" charset="0"/>
              <a:buChar char="•"/>
            </a:pPr>
            <a:r>
              <a:rPr lang="en-US" sz="2000" dirty="0"/>
              <a:t>When admitted as a day case patient at an NHS or private hospital, or registered treatment </a:t>
            </a:r>
            <a:r>
              <a:rPr lang="en-US" sz="2000" dirty="0" err="1"/>
              <a:t>centre</a:t>
            </a:r>
            <a:r>
              <a:rPr lang="en-US" sz="2000" dirty="0"/>
              <a:t>.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t>Day Surgery</a:t>
            </a:r>
          </a:p>
        </p:txBody>
      </p:sp>
      <p:sp>
        <p:nvSpPr>
          <p:cNvPr id="12" name="TextBox 11">
            <a:extLst>
              <a:ext uri="{FF2B5EF4-FFF2-40B4-BE49-F238E27FC236}">
                <a16:creationId xmlns:a16="http://schemas.microsoft.com/office/drawing/2014/main" id="{6F445DDF-53F8-4CD5-914B-1E8C2F4F61F9}"/>
              </a:ext>
            </a:extLst>
          </p:cNvPr>
          <p:cNvSpPr txBox="1"/>
          <p:nvPr/>
        </p:nvSpPr>
        <p:spPr>
          <a:xfrm>
            <a:off x="4543409" y="5197597"/>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409281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BBCB5451-8417-437A-BF0B-69ACB42D92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3519" y="1818181"/>
            <a:ext cx="7289862" cy="4859908"/>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832654" y="3194868"/>
            <a:ext cx="4732631" cy="2159451"/>
          </a:xfrm>
        </p:spPr>
        <p:txBody>
          <a:bodyPr vert="horz" lIns="91440" tIns="45720" rIns="91440" bIns="45720" rtlCol="0">
            <a:noAutofit/>
          </a:bodyPr>
          <a:lstStyle/>
          <a:p>
            <a:pPr>
              <a:lnSpc>
                <a:spcPct val="130000"/>
              </a:lnSpc>
              <a:spcBef>
                <a:spcPts val="0"/>
              </a:spcBef>
              <a:spcAft>
                <a:spcPts val="1800"/>
              </a:spcAft>
            </a:pPr>
            <a:r>
              <a:rPr lang="en-US" sz="1800" dirty="0"/>
              <a:t>The plan gives you a payout on the birth of your child, or when a child joins your family through adoption.</a:t>
            </a:r>
          </a:p>
          <a:p>
            <a:pPr>
              <a:lnSpc>
                <a:spcPct val="130000"/>
              </a:lnSpc>
              <a:spcBef>
                <a:spcPts val="0"/>
              </a:spcBef>
              <a:spcAft>
                <a:spcPts val="1800"/>
              </a:spcAft>
            </a:pPr>
            <a:r>
              <a:rPr lang="en-US" sz="1800" dirty="0"/>
              <a:t>This benefit has a 10 month waiting period before you can claim.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96492" y="1694733"/>
            <a:ext cx="4737020" cy="1015663"/>
          </a:xfrm>
        </p:spPr>
        <p:txBody>
          <a:bodyPr/>
          <a:lstStyle/>
          <a:p>
            <a:r>
              <a:rPr lang="en-GB" sz="3600" dirty="0"/>
              <a:t>Maternity / Paternity / Adoption</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41BF7E2-7928-4615-B947-E257A12ADAB2}"/>
              </a:ext>
            </a:extLst>
          </p:cNvPr>
          <p:cNvSpPr txBox="1"/>
          <p:nvPr/>
        </p:nvSpPr>
        <p:spPr>
          <a:xfrm>
            <a:off x="4209968" y="1024441"/>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239021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using a computer&#10;&#10;Description automatically generated with low confidence">
            <a:extLst>
              <a:ext uri="{FF2B5EF4-FFF2-40B4-BE49-F238E27FC236}">
                <a16:creationId xmlns:a16="http://schemas.microsoft.com/office/drawing/2014/main" id="{CEABCDAD-3B2B-46E3-9E80-AB8267AA8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0986" y="1060134"/>
            <a:ext cx="7240500" cy="4827000"/>
          </a:xfrm>
          <a:prstGeom prst="rect">
            <a:avLst/>
          </a:prstGeom>
        </p:spPr>
      </p:pic>
      <p:sp>
        <p:nvSpPr>
          <p:cNvPr id="12" name="Circle: Hollow 11">
            <a:extLst>
              <a:ext uri="{FF2B5EF4-FFF2-40B4-BE49-F238E27FC236}">
                <a16:creationId xmlns:a16="http://schemas.microsoft.com/office/drawing/2014/main" id="{0DC10E6D-8C1B-4EFF-A59C-745E311141B6}"/>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ircle: Hollow 12">
            <a:extLst>
              <a:ext uri="{FF2B5EF4-FFF2-40B4-BE49-F238E27FC236}">
                <a16:creationId xmlns:a16="http://schemas.microsoft.com/office/drawing/2014/main" id="{54ECBE23-2ED4-455B-8B31-892C7A1B9D50}"/>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6A2F7481-46C2-4270-ACE4-47C0F52A9D67}"/>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751262" y="4861836"/>
            <a:ext cx="1380895"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Call the freephone line 24/7</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723965" y="2249488"/>
            <a:ext cx="4732631" cy="4125912"/>
          </a:xfrm>
        </p:spPr>
        <p:txBody>
          <a:bodyPr vert="horz" lIns="91440" tIns="45720" rIns="91440" bIns="45720" rtlCol="0">
            <a:noAutofit/>
          </a:bodyPr>
          <a:lstStyle/>
          <a:p>
            <a:pPr>
              <a:lnSpc>
                <a:spcPct val="120000"/>
              </a:lnSpc>
              <a:spcBef>
                <a:spcPts val="0"/>
              </a:spcBef>
              <a:spcAft>
                <a:spcPts val="1800"/>
              </a:spcAft>
            </a:pPr>
            <a:r>
              <a:rPr lang="en-US" sz="1800" dirty="0"/>
              <a:t>Freephone telephone access to confidential guidance on medical, legal or domestic issues from qualified counsellors, legal advisors and nurses </a:t>
            </a:r>
          </a:p>
          <a:p>
            <a:pPr>
              <a:lnSpc>
                <a:spcPct val="120000"/>
              </a:lnSpc>
              <a:spcBef>
                <a:spcPts val="0"/>
              </a:spcBef>
              <a:spcAft>
                <a:spcPts val="1800"/>
              </a:spcAft>
            </a:pPr>
            <a:r>
              <a:rPr lang="en-US" sz="1800" dirty="0"/>
              <a:t>Access to the Wisdom app with online resources, designed to support your health and wellbeing</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404667"/>
            <a:ext cx="4737020" cy="1569660"/>
          </a:xfrm>
        </p:spPr>
        <p:txBody>
          <a:bodyPr/>
          <a:lstStyle/>
          <a:p>
            <a:pPr marL="0" indent="0">
              <a:buNone/>
            </a:pPr>
            <a:r>
              <a:rPr lang="en-US" sz="3200" dirty="0">
                <a:solidFill>
                  <a:schemeClr val="accent6"/>
                </a:solidFill>
              </a:rPr>
              <a:t>24 Hour Advice and Information Line and online resources</a:t>
            </a:r>
          </a:p>
        </p:txBody>
      </p:sp>
    </p:spTree>
    <p:extLst>
      <p:ext uri="{BB962C8B-B14F-4D97-AF65-F5344CB8AC3E}">
        <p14:creationId xmlns:p14="http://schemas.microsoft.com/office/powerpoint/2010/main" val="87676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56555B4-CE17-E01C-499D-56CD834B3FF1}"/>
              </a:ext>
            </a:extLst>
          </p:cNvPr>
          <p:cNvGrpSpPr/>
          <p:nvPr/>
        </p:nvGrpSpPr>
        <p:grpSpPr>
          <a:xfrm>
            <a:off x="83129" y="1087561"/>
            <a:ext cx="5196534" cy="4999202"/>
            <a:chOff x="1127062" y="2142396"/>
            <a:chExt cx="5441250" cy="5234625"/>
          </a:xfrm>
        </p:grpSpPr>
        <p:pic>
          <p:nvPicPr>
            <p:cNvPr id="18" name="bg object 18">
              <a:extLst>
                <a:ext uri="{FF2B5EF4-FFF2-40B4-BE49-F238E27FC236}">
                  <a16:creationId xmlns:a16="http://schemas.microsoft.com/office/drawing/2014/main" id="{F6064749-CA76-DB73-CDAD-D857EAD465BD}"/>
                </a:ext>
              </a:extLst>
            </p:cNvPr>
            <p:cNvPicPr/>
            <p:nvPr/>
          </p:nvPicPr>
          <p:blipFill>
            <a:blip r:embed="rId3" cstate="print"/>
            <a:stretch>
              <a:fillRect/>
            </a:stretch>
          </p:blipFill>
          <p:spPr>
            <a:xfrm>
              <a:off x="1127062" y="2990650"/>
              <a:ext cx="1979606" cy="3706550"/>
            </a:xfrm>
            <a:prstGeom prst="rect">
              <a:avLst/>
            </a:prstGeom>
          </p:spPr>
        </p:pic>
        <p:pic>
          <p:nvPicPr>
            <p:cNvPr id="19" name="bg object 19">
              <a:extLst>
                <a:ext uri="{FF2B5EF4-FFF2-40B4-BE49-F238E27FC236}">
                  <a16:creationId xmlns:a16="http://schemas.microsoft.com/office/drawing/2014/main" id="{29DAE6DD-E8C2-0A59-FB48-3A4FD99DEDF1}"/>
                </a:ext>
              </a:extLst>
            </p:cNvPr>
            <p:cNvPicPr/>
            <p:nvPr/>
          </p:nvPicPr>
          <p:blipFill>
            <a:blip r:embed="rId4" cstate="print"/>
            <a:stretch>
              <a:fillRect/>
            </a:stretch>
          </p:blipFill>
          <p:spPr>
            <a:xfrm>
              <a:off x="4872583" y="3125891"/>
              <a:ext cx="1695729" cy="3432347"/>
            </a:xfrm>
            <a:prstGeom prst="rect">
              <a:avLst/>
            </a:prstGeom>
          </p:spPr>
        </p:pic>
        <p:pic>
          <p:nvPicPr>
            <p:cNvPr id="20" name="bg object 20">
              <a:extLst>
                <a:ext uri="{FF2B5EF4-FFF2-40B4-BE49-F238E27FC236}">
                  <a16:creationId xmlns:a16="http://schemas.microsoft.com/office/drawing/2014/main" id="{363167F8-F36B-15E5-F13D-6DE9E0787CBA}"/>
                </a:ext>
              </a:extLst>
            </p:cNvPr>
            <p:cNvPicPr/>
            <p:nvPr/>
          </p:nvPicPr>
          <p:blipFill>
            <a:blip r:embed="rId5" cstate="print"/>
            <a:stretch>
              <a:fillRect/>
            </a:stretch>
          </p:blipFill>
          <p:spPr>
            <a:xfrm>
              <a:off x="2530397" y="2142396"/>
              <a:ext cx="2795725" cy="5234625"/>
            </a:xfrm>
            <a:prstGeom prst="rect">
              <a:avLst/>
            </a:prstGeom>
          </p:spPr>
        </p:pic>
      </p:gr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363" y="976372"/>
            <a:ext cx="4736688" cy="577728"/>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Wisdom</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577" y="1702118"/>
            <a:ext cx="4499023" cy="38697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dirty="0"/>
              <a:t>The Wisdom app gives you access to a range of interactive tools and features, helping you track your wellness, improve your mental health and stay resilient during tough times, including:</a:t>
            </a:r>
          </a:p>
          <a:p>
            <a:pPr>
              <a:lnSpc>
                <a:spcPct val="120000"/>
              </a:lnSpc>
              <a:spcBef>
                <a:spcPts val="0"/>
              </a:spcBef>
              <a:spcAft>
                <a:spcPts val="600"/>
              </a:spcAft>
              <a:buClr>
                <a:schemeClr val="tx2"/>
              </a:buClr>
            </a:pPr>
            <a:r>
              <a:rPr lang="en-US" dirty="0"/>
              <a:t>Live chat and support</a:t>
            </a:r>
          </a:p>
          <a:p>
            <a:pPr>
              <a:lnSpc>
                <a:spcPct val="120000"/>
              </a:lnSpc>
              <a:spcBef>
                <a:spcPts val="0"/>
              </a:spcBef>
              <a:spcAft>
                <a:spcPts val="600"/>
              </a:spcAft>
              <a:buClr>
                <a:schemeClr val="tx2"/>
              </a:buClr>
            </a:pPr>
            <a:r>
              <a:rPr lang="en-US" dirty="0" err="1"/>
              <a:t>Personalised</a:t>
            </a:r>
            <a:r>
              <a:rPr lang="en-US" dirty="0"/>
              <a:t> homepage</a:t>
            </a:r>
          </a:p>
          <a:p>
            <a:pPr>
              <a:lnSpc>
                <a:spcPct val="120000"/>
              </a:lnSpc>
              <a:spcBef>
                <a:spcPts val="0"/>
              </a:spcBef>
              <a:spcAft>
                <a:spcPts val="600"/>
              </a:spcAft>
              <a:buClr>
                <a:schemeClr val="tx2"/>
              </a:buClr>
            </a:pPr>
            <a:r>
              <a:rPr lang="en-US" dirty="0"/>
              <a:t>Interactive mood tracker</a:t>
            </a:r>
          </a:p>
          <a:p>
            <a:pPr>
              <a:lnSpc>
                <a:spcPct val="120000"/>
              </a:lnSpc>
              <a:spcBef>
                <a:spcPts val="0"/>
              </a:spcBef>
              <a:spcAft>
                <a:spcPts val="600"/>
              </a:spcAft>
              <a:buClr>
                <a:schemeClr val="tx2"/>
              </a:buClr>
            </a:pPr>
            <a:r>
              <a:rPr lang="en-US" dirty="0"/>
              <a:t>Wellbeing trackers</a:t>
            </a:r>
          </a:p>
          <a:p>
            <a:pPr>
              <a:lnSpc>
                <a:spcPct val="120000"/>
              </a:lnSpc>
              <a:spcBef>
                <a:spcPts val="0"/>
              </a:spcBef>
              <a:spcAft>
                <a:spcPts val="600"/>
              </a:spcAft>
              <a:buClr>
                <a:schemeClr val="tx2"/>
              </a:buClr>
            </a:pPr>
            <a:r>
              <a:rPr lang="en-US" dirty="0"/>
              <a:t>Four-week health plans</a:t>
            </a:r>
          </a:p>
          <a:p>
            <a:pPr>
              <a:lnSpc>
                <a:spcPct val="120000"/>
              </a:lnSpc>
              <a:spcBef>
                <a:spcPts val="0"/>
              </a:spcBef>
              <a:spcAft>
                <a:spcPts val="600"/>
              </a:spcAft>
              <a:buClr>
                <a:schemeClr val="tx2"/>
              </a:buClr>
            </a:pPr>
            <a:r>
              <a:rPr lang="en-US" dirty="0"/>
              <a:t>Mini health checks</a:t>
            </a:r>
          </a:p>
          <a:p>
            <a:pPr>
              <a:lnSpc>
                <a:spcPct val="120000"/>
              </a:lnSpc>
              <a:spcBef>
                <a:spcPts val="0"/>
              </a:spcBef>
              <a:spcAft>
                <a:spcPts val="1200"/>
              </a:spcAft>
              <a:buClr>
                <a:schemeClr val="tx2"/>
              </a:buClr>
            </a:pPr>
            <a:r>
              <a:rPr lang="en-US" dirty="0"/>
              <a:t>Breathing techniques</a:t>
            </a:r>
          </a:p>
        </p:txBody>
      </p:sp>
      <p:sp>
        <p:nvSpPr>
          <p:cNvPr id="13" name="Circle: Hollow 12">
            <a:extLst>
              <a:ext uri="{FF2B5EF4-FFF2-40B4-BE49-F238E27FC236}">
                <a16:creationId xmlns:a16="http://schemas.microsoft.com/office/drawing/2014/main" id="{30893CF3-EEB6-4098-89BD-2CBDCD009993}"/>
              </a:ext>
            </a:extLst>
          </p:cNvPr>
          <p:cNvSpPr/>
          <p:nvPr/>
        </p:nvSpPr>
        <p:spPr>
          <a:xfrm>
            <a:off x="-741340" y="156549"/>
            <a:ext cx="7022761" cy="7022761"/>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 name="Picture 1">
            <a:extLst>
              <a:ext uri="{FF2B5EF4-FFF2-40B4-BE49-F238E27FC236}">
                <a16:creationId xmlns:a16="http://schemas.microsoft.com/office/drawing/2014/main" id="{901A9587-D830-7034-9A3D-C715FACB4D27}"/>
              </a:ext>
            </a:extLst>
          </p:cNvPr>
          <p:cNvPicPr>
            <a:picLocks noChangeAspect="1"/>
          </p:cNvPicPr>
          <p:nvPr/>
        </p:nvPicPr>
        <p:blipFill>
          <a:blip r:embed="rId6"/>
          <a:srcRect/>
          <a:stretch/>
        </p:blipFill>
        <p:spPr>
          <a:xfrm>
            <a:off x="7523357" y="5576435"/>
            <a:ext cx="928736" cy="928736"/>
          </a:xfrm>
          <a:prstGeom prst="rect">
            <a:avLst/>
          </a:prstGeom>
        </p:spPr>
      </p:pic>
      <p:pic>
        <p:nvPicPr>
          <p:cNvPr id="3" name="Picture 2">
            <a:extLst>
              <a:ext uri="{FF2B5EF4-FFF2-40B4-BE49-F238E27FC236}">
                <a16:creationId xmlns:a16="http://schemas.microsoft.com/office/drawing/2014/main" id="{C33CEAC6-37D3-4325-21E7-70502CF34079}"/>
              </a:ext>
            </a:extLst>
          </p:cNvPr>
          <p:cNvPicPr>
            <a:picLocks noChangeAspect="1"/>
          </p:cNvPicPr>
          <p:nvPr/>
        </p:nvPicPr>
        <p:blipFill>
          <a:blip r:embed="rId7"/>
          <a:srcRect/>
          <a:stretch/>
        </p:blipFill>
        <p:spPr>
          <a:xfrm>
            <a:off x="10886220" y="5576436"/>
            <a:ext cx="928735" cy="928735"/>
          </a:xfrm>
          <a:prstGeom prst="rect">
            <a:avLst/>
          </a:prstGeom>
        </p:spPr>
      </p:pic>
      <p:pic>
        <p:nvPicPr>
          <p:cNvPr id="4" name="Picture 3" descr="A picture containing text, font, screenshot, graphics&#10;&#10;Description automatically generated">
            <a:extLst>
              <a:ext uri="{FF2B5EF4-FFF2-40B4-BE49-F238E27FC236}">
                <a16:creationId xmlns:a16="http://schemas.microsoft.com/office/drawing/2014/main" id="{B8CBEA34-1619-5301-B6F0-C995A461D3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244"/>
          <a:stretch/>
        </p:blipFill>
        <p:spPr>
          <a:xfrm>
            <a:off x="5649276" y="5751939"/>
            <a:ext cx="1703982" cy="577728"/>
          </a:xfrm>
          <a:prstGeom prst="rect">
            <a:avLst/>
          </a:prstGeom>
        </p:spPr>
      </p:pic>
      <p:pic>
        <p:nvPicPr>
          <p:cNvPr id="5" name="Picture 4" descr="A picture containing text, font, screenshot, graphics&#10;&#10;Description automatically generated">
            <a:extLst>
              <a:ext uri="{FF2B5EF4-FFF2-40B4-BE49-F238E27FC236}">
                <a16:creationId xmlns:a16="http://schemas.microsoft.com/office/drawing/2014/main" id="{5B3986F6-475A-D43F-B59F-B034A66301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3982"/>
          <a:stretch/>
        </p:blipFill>
        <p:spPr>
          <a:xfrm>
            <a:off x="9012138" y="5783964"/>
            <a:ext cx="1703982" cy="513678"/>
          </a:xfrm>
          <a:prstGeom prst="rect">
            <a:avLst/>
          </a:prstGeom>
        </p:spPr>
      </p:pic>
    </p:spTree>
    <p:extLst>
      <p:ext uri="{BB962C8B-B14F-4D97-AF65-F5344CB8AC3E}">
        <p14:creationId xmlns:p14="http://schemas.microsoft.com/office/powerpoint/2010/main" val="112371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oilet, white, seat&#10;&#10;Description automatically generated">
            <a:extLst>
              <a:ext uri="{FF2B5EF4-FFF2-40B4-BE49-F238E27FC236}">
                <a16:creationId xmlns:a16="http://schemas.microsoft.com/office/drawing/2014/main" id="{1529C9C7-A2C8-43E6-BE26-9F6D44B245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831" y="228483"/>
            <a:ext cx="7649267" cy="6317363"/>
          </a:xfrm>
          <a:prstGeom prst="rect">
            <a:avLst/>
          </a:prstGeom>
        </p:spPr>
      </p:pic>
      <p:sp>
        <p:nvSpPr>
          <p:cNvPr id="9" name="Circle: Hollow 8">
            <a:extLst>
              <a:ext uri="{FF2B5EF4-FFF2-40B4-BE49-F238E27FC236}">
                <a16:creationId xmlns:a16="http://schemas.microsoft.com/office/drawing/2014/main" id="{84EED0FA-BD86-448C-94CD-0BA9AF2CD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Quick access to high quality MRI, CT and PET scans for fast diagnosis:</a:t>
            </a:r>
          </a:p>
          <a:p>
            <a:pPr marL="285750" indent="-285750">
              <a:spcBef>
                <a:spcPts val="0"/>
              </a:spcBef>
              <a:spcAft>
                <a:spcPts val="1800"/>
              </a:spcAft>
              <a:buFont typeface="Arial" panose="020B0604020202020204" pitchFamily="34" charset="0"/>
              <a:buChar char="•"/>
            </a:pPr>
            <a:r>
              <a:rPr lang="en-US" sz="1800" dirty="0"/>
              <a:t>Choose the location and time</a:t>
            </a:r>
          </a:p>
          <a:p>
            <a:pPr marL="285750" indent="-285750">
              <a:spcBef>
                <a:spcPts val="0"/>
              </a:spcBef>
              <a:spcAft>
                <a:spcPts val="1800"/>
              </a:spcAft>
              <a:buFont typeface="Arial" panose="020B0604020202020204" pitchFamily="34" charset="0"/>
              <a:buChar char="•"/>
            </a:pPr>
            <a:r>
              <a:rPr lang="en-US" sz="1800" dirty="0"/>
              <a:t>You'll be looked after by our professional team</a:t>
            </a:r>
          </a:p>
          <a:p>
            <a:pPr marL="285750" indent="-285750">
              <a:spcBef>
                <a:spcPts val="0"/>
              </a:spcBef>
              <a:spcAft>
                <a:spcPts val="1800"/>
              </a:spcAft>
              <a:buFont typeface="Arial" panose="020B0604020202020204" pitchFamily="34" charset="0"/>
              <a:buChar char="•"/>
            </a:pPr>
            <a:r>
              <a:rPr lang="en-US" sz="1800" dirty="0"/>
              <a:t>MRI and CT scans are unlimited</a:t>
            </a:r>
          </a:p>
          <a:p>
            <a:pPr marL="285750" indent="-285750">
              <a:spcBef>
                <a:spcPts val="0"/>
              </a:spcBef>
              <a:spcAft>
                <a:spcPts val="1800"/>
              </a:spcAft>
              <a:buFont typeface="Arial" panose="020B0604020202020204" pitchFamily="34" charset="0"/>
              <a:buChar char="•"/>
            </a:pPr>
            <a:r>
              <a:rPr lang="en-US" sz="1800" dirty="0"/>
              <a:t>PET scans are limited to one per 12 month period</a:t>
            </a:r>
          </a:p>
          <a:p>
            <a:pPr>
              <a:spcBef>
                <a:spcPts val="0"/>
              </a:spcBef>
              <a:spcAft>
                <a:spcPts val="1800"/>
              </a:spcAft>
            </a:pPr>
            <a:r>
              <a:rPr lang="en-GB" sz="1800" dirty="0"/>
              <a:t>To access this service you’ll first need to see your Consultant, who will give you a written referral for a scan.</a:t>
            </a: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Scanning Service</a:t>
            </a:r>
          </a:p>
        </p:txBody>
      </p:sp>
      <p:sp>
        <p:nvSpPr>
          <p:cNvPr id="11" name="Circle: Hollow 10">
            <a:extLst>
              <a:ext uri="{FF2B5EF4-FFF2-40B4-BE49-F238E27FC236}">
                <a16:creationId xmlns:a16="http://schemas.microsoft.com/office/drawing/2014/main" id="{88AC6F5E-484B-40B8-8B55-17BF0FC7324C}"/>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a:extLst>
              <a:ext uri="{FF2B5EF4-FFF2-40B4-BE49-F238E27FC236}">
                <a16:creationId xmlns:a16="http://schemas.microsoft.com/office/drawing/2014/main" id="{C8D14308-C42E-4C12-8A55-5C078E68416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557119" y="4834258"/>
            <a:ext cx="1822968"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Call the scanning helpline following a referral from your consultant</a:t>
            </a:r>
          </a:p>
        </p:txBody>
      </p:sp>
    </p:spTree>
    <p:extLst>
      <p:ext uri="{BB962C8B-B14F-4D97-AF65-F5344CB8AC3E}">
        <p14:creationId xmlns:p14="http://schemas.microsoft.com/office/powerpoint/2010/main" val="366418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215694-4A8C-4637-AA9E-BD3091121064}"/>
              </a:ext>
            </a:extLst>
          </p:cNvPr>
          <p:cNvSpPr/>
          <p:nvPr/>
        </p:nvSpPr>
        <p:spPr>
          <a:xfrm flipH="1">
            <a:off x="7091484" y="623015"/>
            <a:ext cx="5378055" cy="537805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ircle: Hollow 14">
            <a:extLst>
              <a:ext uri="{FF2B5EF4-FFF2-40B4-BE49-F238E27FC236}">
                <a16:creationId xmlns:a16="http://schemas.microsoft.com/office/drawing/2014/main" id="{F865555D-9E75-4B97-B953-5FF7086F63A4}"/>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Unlimited 24/7 telephone access to qualified practising UK GPs: </a:t>
            </a:r>
          </a:p>
          <a:p>
            <a:pPr marL="285750" indent="-285750">
              <a:spcBef>
                <a:spcPts val="0"/>
              </a:spcBef>
              <a:spcAft>
                <a:spcPts val="1800"/>
              </a:spcAft>
              <a:buFont typeface="Arial" panose="020B0604020202020204" pitchFamily="34" charset="0"/>
              <a:buChar char="•"/>
            </a:pPr>
            <a:r>
              <a:rPr lang="en-US" sz="1800" dirty="0"/>
              <a:t>Call worldwide</a:t>
            </a:r>
          </a:p>
          <a:p>
            <a:pPr marL="285750" indent="-285750">
              <a:spcBef>
                <a:spcPts val="0"/>
              </a:spcBef>
              <a:spcAft>
                <a:spcPts val="1800"/>
              </a:spcAft>
              <a:buFont typeface="Arial" panose="020B0604020202020204" pitchFamily="34" charset="0"/>
              <a:buChar char="•"/>
            </a:pPr>
            <a:r>
              <a:rPr lang="en-US" sz="1800" dirty="0"/>
              <a:t>Webcam appointments available</a:t>
            </a:r>
          </a:p>
          <a:p>
            <a:pPr marL="285750" indent="-285750">
              <a:spcBef>
                <a:spcPts val="0"/>
              </a:spcBef>
              <a:spcAft>
                <a:spcPts val="1800"/>
              </a:spcAft>
              <a:buFont typeface="Arial" panose="020B0604020202020204" pitchFamily="34" charset="0"/>
              <a:buChar char="•"/>
            </a:pPr>
            <a:r>
              <a:rPr lang="en-US" sz="1800" dirty="0"/>
              <a:t>Arrange appointments and access health and wellbeing advice through the web app</a:t>
            </a:r>
          </a:p>
          <a:p>
            <a:pPr marL="285750" indent="-285750">
              <a:spcBef>
                <a:spcPts val="0"/>
              </a:spcBef>
              <a:spcAft>
                <a:spcPts val="1800"/>
              </a:spcAft>
              <a:buFont typeface="Arial" panose="020B0604020202020204" pitchFamily="34" charset="0"/>
              <a:buChar char="•"/>
            </a:pPr>
            <a:r>
              <a:rPr lang="en-US" sz="1800" dirty="0"/>
              <a:t>Have prescription medicines sent to your home, workplace or a nearby pharmacy</a:t>
            </a:r>
          </a:p>
          <a:p>
            <a:pPr marL="285750" indent="-285750">
              <a:spcBef>
                <a:spcPts val="0"/>
              </a:spcBef>
              <a:spcAft>
                <a:spcPts val="1800"/>
              </a:spcAft>
              <a:buFont typeface="Arial" panose="020B0604020202020204" pitchFamily="34" charset="0"/>
              <a:buChar char="•"/>
            </a:pPr>
            <a:endParaRPr lang="en-US" sz="1800" dirty="0"/>
          </a:p>
          <a:p>
            <a:pPr marL="285750" indent="-285750">
              <a:spcBef>
                <a:spcPts val="0"/>
              </a:spcBef>
              <a:spcAft>
                <a:spcPts val="1800"/>
              </a:spcAft>
              <a:buFont typeface="Arial" panose="020B0604020202020204" pitchFamily="34" charset="0"/>
              <a:buChar char="•"/>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pPr marL="0" indent="0">
              <a:buNone/>
            </a:pPr>
            <a:r>
              <a:rPr lang="en-GB" sz="3600" dirty="0">
                <a:solidFill>
                  <a:schemeClr val="accent6"/>
                </a:solidFill>
              </a:rPr>
              <a:t>DoctorLine</a:t>
            </a:r>
            <a:endParaRPr lang="en-GB" sz="2800" baseline="50000" dirty="0">
              <a:solidFill>
                <a:schemeClr val="accent6"/>
              </a:solidFill>
            </a:endParaRPr>
          </a:p>
        </p:txBody>
      </p:sp>
      <p:sp>
        <p:nvSpPr>
          <p:cNvPr id="17" name="Circle: Hollow 16">
            <a:extLst>
              <a:ext uri="{FF2B5EF4-FFF2-40B4-BE49-F238E27FC236}">
                <a16:creationId xmlns:a16="http://schemas.microsoft.com/office/drawing/2014/main" id="{F29F1982-7F53-4701-91BE-BC63DE78E747}"/>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A41CF5EE-9BB7-42CC-92ED-2687DCEF920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1A56E53-3D7B-43DD-892B-7A45C221817C}"/>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408739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exercising&#10;&#10;Description automatically generated">
            <a:extLst>
              <a:ext uri="{FF2B5EF4-FFF2-40B4-BE49-F238E27FC236}">
                <a16:creationId xmlns:a16="http://schemas.microsoft.com/office/drawing/2014/main" id="{E412DC43-3E8B-4143-B8A2-73C0D2326D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7754" y="934797"/>
            <a:ext cx="7271515" cy="4852946"/>
          </a:xfrm>
          <a:prstGeom prst="rect">
            <a:avLst/>
          </a:prstGeom>
        </p:spPr>
      </p:pic>
      <p:sp>
        <p:nvSpPr>
          <p:cNvPr id="14" name="Circle: Hollow 13">
            <a:extLst>
              <a:ext uri="{FF2B5EF4-FFF2-40B4-BE49-F238E27FC236}">
                <a16:creationId xmlns:a16="http://schemas.microsoft.com/office/drawing/2014/main" id="{56895297-4152-44DF-9C2E-5961914B1072}"/>
              </a:ext>
            </a:extLst>
          </p:cNvPr>
          <p:cNvSpPr/>
          <p:nvPr/>
        </p:nvSpPr>
        <p:spPr>
          <a:xfrm>
            <a:off x="4006311" y="-203873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marL="285750" indent="-285750">
              <a:spcBef>
                <a:spcPts val="0"/>
              </a:spcBef>
              <a:spcAft>
                <a:spcPts val="1800"/>
              </a:spcAft>
              <a:buFont typeface="Arial" panose="020B0604020202020204" pitchFamily="34" charset="0"/>
              <a:buChar char="•"/>
            </a:pPr>
            <a:r>
              <a:rPr lang="en-US" sz="1800" dirty="0"/>
              <a:t>Discounts at gyms and health clubs in your area, as well as online classes</a:t>
            </a:r>
          </a:p>
          <a:p>
            <a:pPr marL="285750" indent="-285750">
              <a:spcBef>
                <a:spcPts val="0"/>
              </a:spcBef>
              <a:spcAft>
                <a:spcPts val="1800"/>
              </a:spcAft>
              <a:buFont typeface="Arial" panose="020B0604020202020204" pitchFamily="34" charset="0"/>
              <a:buChar char="•"/>
            </a:pPr>
            <a:r>
              <a:rPr lang="en-US" sz="1800" dirty="0"/>
              <a:t>Current gym members may transfer their existing membership</a:t>
            </a:r>
          </a:p>
          <a:p>
            <a:pPr marL="285750" indent="-285750">
              <a:spcBef>
                <a:spcPts val="0"/>
              </a:spcBef>
              <a:spcAft>
                <a:spcPts val="1800"/>
              </a:spcAft>
              <a:buFont typeface="Arial" panose="020B0604020202020204" pitchFamily="34" charset="0"/>
              <a:buChar char="•"/>
            </a:pPr>
            <a:r>
              <a:rPr lang="en-US" sz="1800" dirty="0"/>
              <a:t>Offers are updated regularly </a:t>
            </a:r>
          </a:p>
          <a:p>
            <a:pPr marL="285750" indent="-285750">
              <a:spcBef>
                <a:spcPts val="0"/>
              </a:spcBef>
              <a:spcAft>
                <a:spcPts val="1800"/>
              </a:spcAft>
              <a:buFont typeface="Arial" panose="020B0604020202020204" pitchFamily="34" charset="0"/>
              <a:buChar char="•"/>
            </a:pPr>
            <a:r>
              <a:rPr lang="en-US" sz="1800" dirty="0"/>
              <a:t>Get fit and actively start improving your health!</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Gym Discounts</a:t>
            </a:r>
          </a:p>
        </p:txBody>
      </p:sp>
      <p:sp>
        <p:nvSpPr>
          <p:cNvPr id="15" name="Circle: Hollow 14">
            <a:extLst>
              <a:ext uri="{FF2B5EF4-FFF2-40B4-BE49-F238E27FC236}">
                <a16:creationId xmlns:a16="http://schemas.microsoft.com/office/drawing/2014/main" id="{2D7E16B7-A7BE-4368-A479-AEBF7C786CDD}"/>
              </a:ext>
            </a:extLst>
          </p:cNvPr>
          <p:cNvSpPr/>
          <p:nvPr/>
        </p:nvSpPr>
        <p:spPr>
          <a:xfrm>
            <a:off x="6324711" y="279670"/>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24794AD5-D27F-4CF8-8796-3A8FDEB3BDC0}"/>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30A00-5E83-49DD-AC35-FD35F5F2D103}"/>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36006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56EB8D-6FFC-4BD8-BEF0-D04657C34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801" y="1855382"/>
            <a:ext cx="7203212" cy="4807361"/>
          </a:xfrm>
          <a:prstGeom prst="rect">
            <a:avLst/>
          </a:prstGeom>
        </p:spPr>
      </p:pic>
      <p:grpSp>
        <p:nvGrpSpPr>
          <p:cNvPr id="4" name="Group 3">
            <a:extLst>
              <a:ext uri="{FF2B5EF4-FFF2-40B4-BE49-F238E27FC236}">
                <a16:creationId xmlns:a16="http://schemas.microsoft.com/office/drawing/2014/main" id="{2A49F1D5-8634-4C6A-AC92-29083C18B9BA}"/>
              </a:ext>
            </a:extLst>
          </p:cNvPr>
          <p:cNvGrpSpPr/>
          <p:nvPr/>
        </p:nvGrpSpPr>
        <p:grpSpPr>
          <a:xfrm>
            <a:off x="-2743201" y="-1146628"/>
            <a:ext cx="10800000" cy="10800000"/>
            <a:chOff x="-2743201" y="-1146628"/>
            <a:chExt cx="10800000" cy="10800000"/>
          </a:xfrm>
        </p:grpSpPr>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Cash payouts to help you and your family if the worst should happen. </a:t>
            </a:r>
          </a:p>
          <a:p>
            <a:pPr marL="285750" indent="-285750">
              <a:spcBef>
                <a:spcPts val="0"/>
              </a:spcBef>
              <a:spcAft>
                <a:spcPts val="1800"/>
              </a:spcAft>
              <a:buFont typeface="Arial" panose="020B0604020202020204" pitchFamily="34" charset="0"/>
              <a:buChar char="•"/>
            </a:pPr>
            <a:r>
              <a:rPr lang="en-US" sz="1800" dirty="0"/>
              <a:t>Accidental bodily injury that causes your death within 24 months of the time of your accident</a:t>
            </a:r>
          </a:p>
          <a:p>
            <a:pPr marL="285750" indent="-285750">
              <a:spcBef>
                <a:spcPts val="0"/>
              </a:spcBef>
              <a:spcAft>
                <a:spcPts val="1800"/>
              </a:spcAft>
              <a:buFont typeface="Arial" panose="020B0604020202020204" pitchFamily="34" charset="0"/>
              <a:buChar char="•"/>
            </a:pPr>
            <a:r>
              <a:rPr lang="en-US" sz="1800" dirty="0"/>
              <a:t>Accidental bodily injury that causes your permanent disability within 24 months of the time of your accident</a:t>
            </a:r>
          </a:p>
          <a:p>
            <a:pPr>
              <a:spcBef>
                <a:spcPts val="0"/>
              </a:spcBef>
              <a:spcAft>
                <a:spcPts val="1800"/>
              </a:spcAft>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Personal Accident</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2D6149C-B855-4938-A2CD-D451580210A0}"/>
              </a:ext>
            </a:extLst>
          </p:cNvPr>
          <p:cNvSpPr txBox="1"/>
          <p:nvPr/>
        </p:nvSpPr>
        <p:spPr>
          <a:xfrm>
            <a:off x="4155169" y="978135"/>
            <a:ext cx="1528431" cy="1015663"/>
          </a:xfrm>
          <a:prstGeom prst="rect">
            <a:avLst/>
          </a:prstGeom>
          <a:noFill/>
        </p:spPr>
        <p:txBody>
          <a:bodyPr wrap="square" rtlCol="0">
            <a:spAutoFit/>
          </a:bodyPr>
          <a:lstStyle/>
          <a:p>
            <a:pPr>
              <a:spcAft>
                <a:spcPts val="200"/>
              </a:spcAft>
            </a:pPr>
            <a:r>
              <a:rPr lang="en-GB" sz="2000" dirty="0">
                <a:solidFill>
                  <a:schemeClr val="bg1"/>
                </a:solidFill>
                <a:latin typeface="Co Text Light" panose="020B0303060202020204" pitchFamily="34" charset="0"/>
                <a:cs typeface="Co Text Light" panose="020B0303060202020204" pitchFamily="34" charset="0"/>
              </a:rPr>
              <a:t>Receive a cash </a:t>
            </a:r>
            <a:r>
              <a:rPr lang="en-GB" sz="2000" dirty="0" err="1">
                <a:solidFill>
                  <a:schemeClr val="bg1"/>
                </a:solidFill>
                <a:latin typeface="Co Text Light" panose="020B0303060202020204" pitchFamily="34" charset="0"/>
                <a:cs typeface="Co Text Light" panose="020B0303060202020204" pitchFamily="34" charset="0"/>
              </a:rPr>
              <a:t>payout</a:t>
            </a:r>
            <a:endParaRPr lang="en-GB" sz="2000" dirty="0">
              <a:solidFill>
                <a:schemeClr val="bg1"/>
              </a:solidFill>
              <a:latin typeface="Co Text Light" panose="020B0303060202020204" pitchFamily="34" charset="0"/>
              <a:cs typeface="Co Text Light" panose="020B0303060202020204" pitchFamily="34" charset="0"/>
            </a:endParaRPr>
          </a:p>
        </p:txBody>
      </p:sp>
    </p:spTree>
    <p:extLst>
      <p:ext uri="{BB962C8B-B14F-4D97-AF65-F5344CB8AC3E}">
        <p14:creationId xmlns:p14="http://schemas.microsoft.com/office/powerpoint/2010/main" val="348958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2ACD353-371A-4734-8751-F756C71D45D1}"/>
              </a:ext>
            </a:extLst>
          </p:cNvPr>
          <p:cNvSpPr/>
          <p:nvPr/>
        </p:nvSpPr>
        <p:spPr>
          <a:xfrm>
            <a:off x="-194338" y="856920"/>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8128C0C-8CCA-5B41-823A-F5D9CD82469C}"/>
              </a:ext>
            </a:extLst>
          </p:cNvPr>
          <p:cNvSpPr/>
          <p:nvPr/>
        </p:nvSpPr>
        <p:spPr>
          <a:xfrm flipH="1">
            <a:off x="-194338" y="856920"/>
            <a:ext cx="6185642" cy="618564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Westfield Flex</a:t>
            </a:r>
            <a:br>
              <a:rPr lang="en-GB" sz="3000" dirty="0"/>
            </a:br>
            <a:r>
              <a:rPr lang="en-GB" sz="3000" dirty="0"/>
              <a:t>Health Cash Plan</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411" y="1826436"/>
            <a:ext cx="4732338" cy="450879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Clr>
                <a:schemeClr val="tx2"/>
              </a:buClr>
            </a:pPr>
            <a:r>
              <a:rPr lang="en-GB" sz="1800" dirty="0"/>
              <a:t>Money back towards your everyday healthcare bills</a:t>
            </a:r>
          </a:p>
          <a:p>
            <a:pPr marL="457200" indent="-457200">
              <a:lnSpc>
                <a:spcPct val="120000"/>
              </a:lnSpc>
              <a:spcBef>
                <a:spcPts val="0"/>
              </a:spcBef>
              <a:spcAft>
                <a:spcPts val="1200"/>
              </a:spcAft>
              <a:buClr>
                <a:schemeClr val="tx2"/>
              </a:buClr>
            </a:pPr>
            <a:r>
              <a:rPr lang="en-US" sz="1800" dirty="0"/>
              <a:t>Five levels of cover to choose from</a:t>
            </a:r>
          </a:p>
          <a:p>
            <a:pPr marL="457200" indent="-457200">
              <a:lnSpc>
                <a:spcPct val="120000"/>
              </a:lnSpc>
              <a:spcBef>
                <a:spcPts val="0"/>
              </a:spcBef>
              <a:spcAft>
                <a:spcPts val="1200"/>
              </a:spcAft>
              <a:buClr>
                <a:schemeClr val="tx2"/>
              </a:buClr>
            </a:pPr>
            <a:r>
              <a:rPr lang="en-US" sz="1800" dirty="0"/>
              <a:t>100% reimbursement, up to set limits</a:t>
            </a:r>
          </a:p>
          <a:p>
            <a:pPr marL="457200" indent="-457200">
              <a:lnSpc>
                <a:spcPct val="120000"/>
              </a:lnSpc>
              <a:spcBef>
                <a:spcPts val="0"/>
              </a:spcBef>
              <a:spcAft>
                <a:spcPts val="1200"/>
              </a:spcAft>
              <a:buClr>
                <a:schemeClr val="tx2"/>
              </a:buClr>
            </a:pPr>
            <a:r>
              <a:rPr lang="en-GB" sz="1800" dirty="0"/>
              <a:t>Health &amp; wellbeing services</a:t>
            </a:r>
            <a:endParaRPr lang="en-US" sz="1800" dirty="0"/>
          </a:p>
          <a:p>
            <a:pPr marL="457200" indent="-457200">
              <a:lnSpc>
                <a:spcPct val="120000"/>
              </a:lnSpc>
              <a:spcBef>
                <a:spcPts val="0"/>
              </a:spcBef>
              <a:spcAft>
                <a:spcPts val="1200"/>
              </a:spcAft>
              <a:buClr>
                <a:schemeClr val="tx2"/>
              </a:buClr>
            </a:pPr>
            <a:r>
              <a:rPr lang="en-US" sz="1800" dirty="0"/>
              <a:t>Voluntary upgrades and partner cover available</a:t>
            </a:r>
          </a:p>
        </p:txBody>
      </p:sp>
    </p:spTree>
    <p:extLst>
      <p:ext uri="{BB962C8B-B14F-4D97-AF65-F5344CB8AC3E}">
        <p14:creationId xmlns:p14="http://schemas.microsoft.com/office/powerpoint/2010/main" val="3342922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urtain, person&#10;&#10;Description automatically generated">
            <a:extLst>
              <a:ext uri="{FF2B5EF4-FFF2-40B4-BE49-F238E27FC236}">
                <a16:creationId xmlns:a16="http://schemas.microsoft.com/office/drawing/2014/main" id="{04A90BA2-113B-4F07-B3F8-16E9E2F75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739" y="580587"/>
            <a:ext cx="7866197" cy="5244131"/>
          </a:xfrm>
          <a:prstGeom prst="rect">
            <a:avLst/>
          </a:prstGeom>
        </p:spPr>
      </p:pic>
      <p:grpSp>
        <p:nvGrpSpPr>
          <p:cNvPr id="14" name="Group 13">
            <a:extLst>
              <a:ext uri="{FF2B5EF4-FFF2-40B4-BE49-F238E27FC236}">
                <a16:creationId xmlns:a16="http://schemas.microsoft.com/office/drawing/2014/main" id="{7261E90E-57E2-4304-9D6E-BC423FF72B65}"/>
              </a:ext>
            </a:extLst>
          </p:cNvPr>
          <p:cNvGrpSpPr/>
          <p:nvPr/>
        </p:nvGrpSpPr>
        <p:grpSpPr>
          <a:xfrm>
            <a:off x="-2847802" y="-2796662"/>
            <a:ext cx="11978762" cy="11978762"/>
            <a:chOff x="-2847802" y="-2796662"/>
            <a:chExt cx="11978762" cy="11978762"/>
          </a:xfrm>
        </p:grpSpPr>
        <p:sp>
          <p:nvSpPr>
            <p:cNvPr id="15" name="Circle: Hollow 14">
              <a:extLst>
                <a:ext uri="{FF2B5EF4-FFF2-40B4-BE49-F238E27FC236}">
                  <a16:creationId xmlns:a16="http://schemas.microsoft.com/office/drawing/2014/main" id="{ED2B3C08-A29F-49DD-996E-9A847CC70D8E}"/>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0661507E-C595-4FCB-936D-4B6552B370CE}"/>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2EF0F127-4FD5-4B4B-8946-910BA833B969}"/>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778410" y="1295783"/>
            <a:ext cx="5232551" cy="4125912"/>
          </a:xfrm>
        </p:spPr>
        <p:txBody>
          <a:bodyPr vert="horz" lIns="91440" tIns="45720" rIns="91440" bIns="45720" rtlCol="0">
            <a:noAutofit/>
          </a:bodyPr>
          <a:lstStyle/>
          <a:p>
            <a:pPr>
              <a:spcBef>
                <a:spcPts val="0"/>
              </a:spcBef>
              <a:spcAft>
                <a:spcPts val="1800"/>
              </a:spcAft>
            </a:pPr>
            <a:r>
              <a:rPr lang="en-US" sz="1600" dirty="0"/>
              <a:t>You can claim for your kids up to their 22</a:t>
            </a:r>
            <a:r>
              <a:rPr lang="en-US" sz="1600" baseline="30000" dirty="0"/>
              <a:t>nd</a:t>
            </a:r>
            <a:r>
              <a:rPr lang="en-US" sz="1600" dirty="0"/>
              <a:t> Birthday.</a:t>
            </a:r>
          </a:p>
          <a:p>
            <a:pPr>
              <a:spcBef>
                <a:spcPts val="0"/>
              </a:spcBef>
              <a:spcAft>
                <a:spcPts val="1800"/>
              </a:spcAft>
            </a:pPr>
            <a:r>
              <a:rPr lang="en-US" sz="1600" dirty="0"/>
              <a:t>These benefit limits are shared between all your dependent children:</a:t>
            </a:r>
          </a:p>
          <a:p>
            <a:pPr marL="285750" indent="-285750">
              <a:spcBef>
                <a:spcPts val="0"/>
              </a:spcBef>
              <a:spcAft>
                <a:spcPts val="1800"/>
              </a:spcAft>
              <a:buFont typeface="Arial" panose="020B0604020202020204" pitchFamily="34" charset="0"/>
              <a:buChar char="•"/>
            </a:pPr>
            <a:r>
              <a:rPr lang="en-US" sz="1600" dirty="0"/>
              <a:t>Optical</a:t>
            </a:r>
          </a:p>
          <a:p>
            <a:pPr marL="285750" indent="-285750">
              <a:spcBef>
                <a:spcPts val="0"/>
              </a:spcBef>
              <a:spcAft>
                <a:spcPts val="1800"/>
              </a:spcAft>
              <a:buFont typeface="Arial" panose="020B0604020202020204" pitchFamily="34" charset="0"/>
              <a:buChar char="•"/>
            </a:pPr>
            <a:r>
              <a:rPr lang="en-US" sz="1600" dirty="0"/>
              <a:t>Dental</a:t>
            </a:r>
          </a:p>
          <a:p>
            <a:pPr marL="285750" indent="-285750">
              <a:spcBef>
                <a:spcPts val="0"/>
              </a:spcBef>
              <a:spcAft>
                <a:spcPts val="1800"/>
              </a:spcAft>
              <a:buFont typeface="Arial" panose="020B0604020202020204" pitchFamily="34" charset="0"/>
              <a:buChar char="•"/>
            </a:pPr>
            <a:r>
              <a:rPr lang="en-US" sz="1600" dirty="0"/>
              <a:t>Dental Accident</a:t>
            </a:r>
          </a:p>
          <a:p>
            <a:pPr marL="285750" indent="-285750">
              <a:spcBef>
                <a:spcPts val="0"/>
              </a:spcBef>
              <a:spcAft>
                <a:spcPts val="1800"/>
              </a:spcAft>
              <a:buFont typeface="Arial" panose="020B0604020202020204" pitchFamily="34" charset="0"/>
              <a:buChar char="•"/>
            </a:pPr>
            <a:r>
              <a:rPr lang="en-US" sz="1600" dirty="0"/>
              <a:t>Specialist Consultation and Diagnostics</a:t>
            </a:r>
          </a:p>
          <a:p>
            <a:pPr marL="285750" indent="-285750">
              <a:spcBef>
                <a:spcPts val="0"/>
              </a:spcBef>
              <a:spcAft>
                <a:spcPts val="1800"/>
              </a:spcAft>
              <a:buFont typeface="Arial" panose="020B0604020202020204" pitchFamily="34" charset="0"/>
              <a:buChar char="•"/>
            </a:pPr>
            <a:r>
              <a:rPr lang="en-US" sz="1600" dirty="0"/>
              <a:t>Therapy Treatments</a:t>
            </a:r>
          </a:p>
          <a:p>
            <a:pPr>
              <a:spcBef>
                <a:spcPts val="0"/>
              </a:spcBef>
              <a:spcAft>
                <a:spcPts val="1800"/>
              </a:spcAft>
            </a:pPr>
            <a:r>
              <a:rPr lang="en-US" sz="1600" dirty="0"/>
              <a:t>Cash payout for each child:</a:t>
            </a:r>
          </a:p>
          <a:p>
            <a:pPr marL="285750" indent="-285750">
              <a:spcBef>
                <a:spcPts val="0"/>
              </a:spcBef>
              <a:spcAft>
                <a:spcPts val="1800"/>
              </a:spcAft>
              <a:buFont typeface="Arial" panose="020B0604020202020204" pitchFamily="34" charset="0"/>
              <a:buChar char="•"/>
            </a:pPr>
            <a:r>
              <a:rPr lang="en-US" sz="1600" dirty="0"/>
              <a:t>In-patient - per night, up to 20 nights per year</a:t>
            </a:r>
          </a:p>
          <a:p>
            <a:pPr marL="285750" indent="-285750">
              <a:spcBef>
                <a:spcPts val="0"/>
              </a:spcBef>
              <a:spcAft>
                <a:spcPts val="1800"/>
              </a:spcAft>
              <a:buFont typeface="Arial" panose="020B0604020202020204" pitchFamily="34" charset="0"/>
              <a:buChar char="•"/>
            </a:pPr>
            <a:r>
              <a:rPr lang="en-US" sz="1600" dirty="0"/>
              <a:t>Day Surgery - per day, up to 10 days per year</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209422"/>
            <a:ext cx="4737020" cy="1015663"/>
          </a:xfrm>
        </p:spPr>
        <p:txBody>
          <a:bodyPr/>
          <a:lstStyle/>
          <a:p>
            <a:r>
              <a:rPr lang="en-GB" sz="3600" dirty="0"/>
              <a:t>Kids cover</a:t>
            </a:r>
          </a:p>
        </p:txBody>
      </p:sp>
      <p:sp>
        <p:nvSpPr>
          <p:cNvPr id="7" name="TextBox 6">
            <a:extLst>
              <a:ext uri="{FF2B5EF4-FFF2-40B4-BE49-F238E27FC236}">
                <a16:creationId xmlns:a16="http://schemas.microsoft.com/office/drawing/2014/main" id="{7D06DCFB-67C3-408B-8D70-C0BB59951DF7}"/>
              </a:ext>
            </a:extLst>
          </p:cNvPr>
          <p:cNvSpPr txBox="1"/>
          <p:nvPr/>
        </p:nvSpPr>
        <p:spPr>
          <a:xfrm>
            <a:off x="4567569" y="5259152"/>
            <a:ext cx="1528431" cy="830997"/>
          </a:xfrm>
          <a:prstGeom prst="rect">
            <a:avLst/>
          </a:prstGeom>
          <a:noFill/>
        </p:spPr>
        <p:txBody>
          <a:bodyPr wrap="square" rtlCol="0">
            <a:spAutoFit/>
          </a:bodyPr>
          <a:lstStyle/>
          <a:p>
            <a:pPr>
              <a:spcAft>
                <a:spcPts val="200"/>
              </a:spcAft>
            </a:pPr>
            <a:r>
              <a:rPr lang="en-GB" sz="1600" dirty="0">
                <a:solidFill>
                  <a:schemeClr val="bg1"/>
                </a:solidFill>
                <a:latin typeface="Co Text Light" panose="020B0303060202020204" pitchFamily="34" charset="0"/>
                <a:cs typeface="Co Text Light" panose="020B0303060202020204" pitchFamily="34" charset="0"/>
              </a:rPr>
              <a:t>Available, up to set limits, on all levels</a:t>
            </a:r>
          </a:p>
        </p:txBody>
      </p:sp>
    </p:spTree>
    <p:extLst>
      <p:ext uri="{BB962C8B-B14F-4D97-AF65-F5344CB8AC3E}">
        <p14:creationId xmlns:p14="http://schemas.microsoft.com/office/powerpoint/2010/main" val="123104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using a computer&#10;&#10;Description automatically generated with medium confidence">
            <a:extLst>
              <a:ext uri="{FF2B5EF4-FFF2-40B4-BE49-F238E27FC236}">
                <a16:creationId xmlns:a16="http://schemas.microsoft.com/office/drawing/2014/main" id="{BC2168FE-5AC6-4DD2-8573-FD7BEDF6CE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9731" y="351152"/>
            <a:ext cx="6162774" cy="6163342"/>
          </a:xfrm>
          <a:prstGeom prst="ellipse">
            <a:avLst/>
          </a:prstGeom>
        </p:spPr>
      </p:pic>
      <p:sp>
        <p:nvSpPr>
          <p:cNvPr id="9" name="Doughnut 9">
            <a:extLst>
              <a:ext uri="{FF2B5EF4-FFF2-40B4-BE49-F238E27FC236}">
                <a16:creationId xmlns:a16="http://schemas.microsoft.com/office/drawing/2014/main" id="{35F74124-7C9B-4A50-ACD6-A42CC733B315}"/>
              </a:ext>
            </a:extLst>
          </p:cNvPr>
          <p:cNvSpPr/>
          <p:nvPr/>
        </p:nvSpPr>
        <p:spPr>
          <a:xfrm>
            <a:off x="6289518" y="351223"/>
            <a:ext cx="6163200" cy="616320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02A5A528-DC24-464B-B06C-437AB783F7AE}"/>
              </a:ext>
            </a:extLst>
          </p:cNvPr>
          <p:cNvSpPr txBox="1"/>
          <p:nvPr/>
        </p:nvSpPr>
        <p:spPr>
          <a:xfrm>
            <a:off x="723965" y="836534"/>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My Westfield</a:t>
            </a:r>
          </a:p>
        </p:txBody>
      </p:sp>
      <p:sp>
        <p:nvSpPr>
          <p:cNvPr id="13" name="TextBox 12">
            <a:extLst>
              <a:ext uri="{FF2B5EF4-FFF2-40B4-BE49-F238E27FC236}">
                <a16:creationId xmlns:a16="http://schemas.microsoft.com/office/drawing/2014/main" id="{4ADB23DC-C4C2-4FCB-B6F3-E9269D238C2C}"/>
              </a:ext>
            </a:extLst>
          </p:cNvPr>
          <p:cNvSpPr txBox="1"/>
          <p:nvPr/>
        </p:nvSpPr>
        <p:spPr>
          <a:xfrm>
            <a:off x="762691" y="1742089"/>
            <a:ext cx="5314562" cy="3785652"/>
          </a:xfrm>
          <a:prstGeom prst="rect">
            <a:avLst/>
          </a:prstGeom>
          <a:noFill/>
        </p:spPr>
        <p:txBody>
          <a:bodyPr wrap="square" rtlCol="0">
            <a:spAutoFit/>
          </a:bodyPr>
          <a:lstStyle/>
          <a:p>
            <a:pPr>
              <a:spcAft>
                <a:spcPts val="1800"/>
              </a:spcAft>
            </a:pPr>
            <a:r>
              <a:rPr lang="en-GB" dirty="0">
                <a:solidFill>
                  <a:srgbClr val="5B686E"/>
                </a:solidFill>
                <a:latin typeface="Co Text Light" panose="020B0303060202020204" pitchFamily="34" charset="0"/>
                <a:cs typeface="Co Text Light" panose="020B0303060202020204" pitchFamily="34" charset="0"/>
              </a:rPr>
              <a:t>My Westfield is available to all employees: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Make a claim</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View plan documents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Manage account </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Access health and wellbeing services</a:t>
            </a:r>
          </a:p>
          <a:p>
            <a:pPr>
              <a:spcAft>
                <a:spcPts val="1800"/>
              </a:spcAft>
            </a:pPr>
            <a:r>
              <a:rPr lang="en-GB" sz="2400" dirty="0">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westfieldhealth.com/my-</a:t>
            </a:r>
            <a:r>
              <a:rPr lang="en-GB" sz="2400" dirty="0" err="1">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a:t>
            </a:r>
            <a:endParaRPr lang="en-GB" sz="2400" dirty="0">
              <a:solidFill>
                <a:schemeClr val="accent1"/>
              </a:solidFill>
              <a:latin typeface="Co Text Light" panose="020B0303060202020204" pitchFamily="34" charset="0"/>
              <a:cs typeface="Co Text Light" panose="020B0303060202020204" pitchFamily="34" charset="0"/>
            </a:endParaRPr>
          </a:p>
          <a:p>
            <a:pPr>
              <a:spcAft>
                <a:spcPts val="1800"/>
              </a:spcAft>
            </a:pPr>
            <a:r>
              <a:rPr lang="en-GB" dirty="0">
                <a:solidFill>
                  <a:srgbClr val="5B686E"/>
                </a:solidFill>
                <a:latin typeface="Co Text Light" panose="020B0303060202020204" pitchFamily="34" charset="0"/>
                <a:cs typeface="Co Text Light" panose="020B0303060202020204" pitchFamily="34" charset="0"/>
              </a:rPr>
              <a:t>Download the mobile app on the Apple App Store or Google Play</a:t>
            </a:r>
            <a:r>
              <a:rPr lang="en-GB" dirty="0">
                <a:solidFill>
                  <a:schemeClr val="accent1"/>
                </a:solidFill>
                <a:latin typeface="Co Text Light" panose="020B0303060202020204" pitchFamily="34" charset="0"/>
                <a:cs typeface="Co Text Light" panose="020B0303060202020204" pitchFamily="34" charset="0"/>
              </a:rPr>
              <a:t> </a:t>
            </a:r>
          </a:p>
        </p:txBody>
      </p:sp>
      <p:sp>
        <p:nvSpPr>
          <p:cNvPr id="14" name="Oval 13">
            <a:extLst>
              <a:ext uri="{FF2B5EF4-FFF2-40B4-BE49-F238E27FC236}">
                <a16:creationId xmlns:a16="http://schemas.microsoft.com/office/drawing/2014/main" id="{11D4D075-AEDF-40C2-A6F2-18FE51A77F42}"/>
              </a:ext>
            </a:extLst>
          </p:cNvPr>
          <p:cNvSpPr/>
          <p:nvPr/>
        </p:nvSpPr>
        <p:spPr>
          <a:xfrm>
            <a:off x="5526591" y="647184"/>
            <a:ext cx="1630800" cy="1628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phic 14" descr="Internet outline">
            <a:extLst>
              <a:ext uri="{FF2B5EF4-FFF2-40B4-BE49-F238E27FC236}">
                <a16:creationId xmlns:a16="http://schemas.microsoft.com/office/drawing/2014/main" id="{2373955D-2866-448B-8214-E4391C2EFA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787" y="906463"/>
            <a:ext cx="1110408" cy="1110408"/>
          </a:xfrm>
          <a:prstGeom prst="rect">
            <a:avLst/>
          </a:prstGeom>
        </p:spPr>
      </p:pic>
      <p:pic>
        <p:nvPicPr>
          <p:cNvPr id="16" name="Picture 2" descr="App Store logo and symbol, meaning, history, PNG">
            <a:extLst>
              <a:ext uri="{FF2B5EF4-FFF2-40B4-BE49-F238E27FC236}">
                <a16:creationId xmlns:a16="http://schemas.microsoft.com/office/drawing/2014/main" id="{CBE29A74-FA8F-4C87-B767-9C4312280E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747" y="5808163"/>
            <a:ext cx="177097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166F113B-1A25-42BB-A394-108F4BDF2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1595" y="5808163"/>
            <a:ext cx="207512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1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7008611" y="1705565"/>
            <a:ext cx="4440025" cy="646331"/>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Thank you</a:t>
            </a:r>
            <a:endParaRPr lang="en-US" sz="3600" dirty="0">
              <a:solidFill>
                <a:srgbClr val="5B686E"/>
              </a:solidFill>
              <a:latin typeface="Co Text" panose="020B0603060202020204" pitchFamily="34" charset="0"/>
              <a:cs typeface="Co Text" panose="020B0603060202020204" pitchFamily="34" charset="0"/>
            </a:endParaRPr>
          </a:p>
        </p:txBody>
      </p:sp>
      <p:sp>
        <p:nvSpPr>
          <p:cNvPr id="8" name="TextBox 7">
            <a:extLst>
              <a:ext uri="{FF2B5EF4-FFF2-40B4-BE49-F238E27FC236}">
                <a16:creationId xmlns:a16="http://schemas.microsoft.com/office/drawing/2014/main" id="{A55E8A63-F3FC-3246-A3F5-28AAAE3B2A04}"/>
              </a:ext>
            </a:extLst>
          </p:cNvPr>
          <p:cNvSpPr txBox="1"/>
          <p:nvPr/>
        </p:nvSpPr>
        <p:spPr>
          <a:xfrm>
            <a:off x="7008611" y="2560669"/>
            <a:ext cx="4911365" cy="1815882"/>
          </a:xfrm>
          <a:prstGeom prst="rect">
            <a:avLst/>
          </a:prstGeom>
          <a:noFill/>
        </p:spPr>
        <p:txBody>
          <a:bodyPr wrap="square" rtlCol="0">
            <a:spAutoFit/>
          </a:bodyPr>
          <a:lstStyle/>
          <a:p>
            <a:r>
              <a:rPr lang="en-US" sz="1600" dirty="0">
                <a:solidFill>
                  <a:srgbClr val="5B686E"/>
                </a:solidFill>
                <a:latin typeface="Co Text Light" panose="020B0303060202020204" pitchFamily="34" charset="0"/>
                <a:cs typeface="Co Text Light" panose="020B0303060202020204" pitchFamily="34" charset="0"/>
              </a:rPr>
              <a:t>Westfield House</a:t>
            </a:r>
          </a:p>
          <a:p>
            <a:r>
              <a:rPr lang="en-US" sz="1600" dirty="0">
                <a:solidFill>
                  <a:srgbClr val="5B686E"/>
                </a:solidFill>
                <a:latin typeface="Co Text Light" panose="020B0303060202020204" pitchFamily="34" charset="0"/>
                <a:cs typeface="Co Text Light" panose="020B0303060202020204" pitchFamily="34" charset="0"/>
              </a:rPr>
              <a:t>60 Charter Row</a:t>
            </a:r>
          </a:p>
          <a:p>
            <a:r>
              <a:rPr lang="en-US" sz="1600" dirty="0">
                <a:solidFill>
                  <a:srgbClr val="5B686E"/>
                </a:solidFill>
                <a:latin typeface="Co Text Light" panose="020B0303060202020204" pitchFamily="34" charset="0"/>
                <a:cs typeface="Co Text Light" panose="020B0303060202020204" pitchFamily="34" charset="0"/>
              </a:rPr>
              <a:t>Sheffield</a:t>
            </a:r>
          </a:p>
          <a:p>
            <a:r>
              <a:rPr lang="en-US" sz="1600" dirty="0">
                <a:solidFill>
                  <a:srgbClr val="5B686E"/>
                </a:solidFill>
                <a:latin typeface="Co Text Light" panose="020B0303060202020204" pitchFamily="34" charset="0"/>
                <a:cs typeface="Co Text Light" panose="020B0303060202020204" pitchFamily="34" charset="0"/>
              </a:rPr>
              <a:t>S1 3FZ</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0114 250 2000</a:t>
            </a:r>
          </a:p>
          <a:p>
            <a:r>
              <a:rPr lang="en-GB" sz="1600" dirty="0" err="1">
                <a:solidFill>
                  <a:srgbClr val="5B686E"/>
                </a:solidFill>
                <a:latin typeface="Co Text" panose="020B0603060202020204" pitchFamily="34" charset="0"/>
                <a:cs typeface="Co Text" panose="020B0603060202020204" pitchFamily="34" charset="0"/>
              </a:rPr>
              <a:t>www.westfieldhealth.com</a:t>
            </a:r>
            <a:endParaRPr lang="en-GB" sz="1600" dirty="0">
              <a:solidFill>
                <a:srgbClr val="5B686E"/>
              </a:solidFill>
              <a:latin typeface="Co Text" panose="020B0603060202020204" pitchFamily="34" charset="0"/>
              <a:cs typeface="Co Text" panose="020B0603060202020204" pitchFamily="34" charset="0"/>
            </a:endParaRPr>
          </a:p>
        </p:txBody>
      </p:sp>
      <p:sp>
        <p:nvSpPr>
          <p:cNvPr id="9" name="Oval 8">
            <a:extLst>
              <a:ext uri="{FF2B5EF4-FFF2-40B4-BE49-F238E27FC236}">
                <a16:creationId xmlns:a16="http://schemas.microsoft.com/office/drawing/2014/main" id="{CC3D643E-BEF1-B54B-BE33-25FD7A926962}"/>
              </a:ext>
            </a:extLst>
          </p:cNvPr>
          <p:cNvSpPr/>
          <p:nvPr/>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ghnut 9">
            <a:extLst>
              <a:ext uri="{FF2B5EF4-FFF2-40B4-BE49-F238E27FC236}">
                <a16:creationId xmlns:a16="http://schemas.microsoft.com/office/drawing/2014/main" id="{B725740C-FE64-5045-8E81-BE2A659CF1CE}"/>
              </a:ext>
            </a:extLst>
          </p:cNvPr>
          <p:cNvSpPr/>
          <p:nvPr/>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6E3E90B-A885-4DCE-9966-9E529E4934DD}"/>
              </a:ext>
            </a:extLst>
          </p:cNvPr>
          <p:cNvSpPr txBox="1"/>
          <p:nvPr/>
        </p:nvSpPr>
        <p:spPr>
          <a:xfrm>
            <a:off x="7008611" y="5715891"/>
            <a:ext cx="4804801" cy="830997"/>
          </a:xfrm>
          <a:prstGeom prst="rect">
            <a:avLst/>
          </a:prstGeom>
          <a:noFill/>
        </p:spPr>
        <p:txBody>
          <a:bodyPr wrap="square">
            <a:spAutoFit/>
          </a:bodyPr>
          <a:lstStyle/>
          <a:p>
            <a:r>
              <a:rPr lang="en-US" sz="800" dirty="0">
                <a:solidFill>
                  <a:srgbClr val="5D686E"/>
                </a:solidFill>
              </a:rPr>
              <a:t>Westfield Contributory Health Scheme Ltd (company number 303523), Westfield Health &amp; Wellbeing Ltd (company number 9871093) and Westfield Employment Services Ltd (company number 9870326) are collectively referred to as Westfield Health and are registered in England &amp; Wales. Additionally Westfield Contributory Health Scheme Ltd is </a:t>
            </a:r>
            <a:r>
              <a:rPr lang="en-US" sz="800" dirty="0" err="1">
                <a:solidFill>
                  <a:srgbClr val="5D686E"/>
                </a:solidFill>
              </a:rPr>
              <a:t>authorised</a:t>
            </a:r>
            <a:r>
              <a:rPr lang="en-US" sz="800" dirty="0">
                <a:solidFill>
                  <a:srgbClr val="5D686E"/>
                </a:solidFill>
              </a:rPr>
              <a:t> by the Prudential Regulation Authority and regulated by the Financial Conduct Authority and the Prudential Regulation Authority. Our financial services registration number is 202609.</a:t>
            </a:r>
            <a:endParaRPr lang="en-GB" sz="800" dirty="0">
              <a:solidFill>
                <a:srgbClr val="5D686E"/>
              </a:solidFill>
            </a:endParaRPr>
          </a:p>
        </p:txBody>
      </p:sp>
    </p:spTree>
    <p:extLst>
      <p:ext uri="{BB962C8B-B14F-4D97-AF65-F5344CB8AC3E}">
        <p14:creationId xmlns:p14="http://schemas.microsoft.com/office/powerpoint/2010/main" val="336781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302F9-A707-FC4C-95AC-8576F37B08CB}"/>
              </a:ext>
            </a:extLst>
          </p:cNvPr>
          <p:cNvSpPr txBox="1"/>
          <p:nvPr/>
        </p:nvSpPr>
        <p:spPr>
          <a:xfrm>
            <a:off x="723967" y="685043"/>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Key features</a:t>
            </a:r>
          </a:p>
        </p:txBody>
      </p:sp>
      <p:sp>
        <p:nvSpPr>
          <p:cNvPr id="7" name="TextBox 6">
            <a:extLst>
              <a:ext uri="{FF2B5EF4-FFF2-40B4-BE49-F238E27FC236}">
                <a16:creationId xmlns:a16="http://schemas.microsoft.com/office/drawing/2014/main" id="{158E5E8A-6859-EF43-8C16-01DA1C8BA5EF}"/>
              </a:ext>
            </a:extLst>
          </p:cNvPr>
          <p:cNvSpPr txBox="1"/>
          <p:nvPr/>
        </p:nvSpPr>
        <p:spPr>
          <a:xfrm>
            <a:off x="723967" y="1623654"/>
            <a:ext cx="4772667"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medical required before joining</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waiting period (except Maternity/ </a:t>
            </a:r>
            <a:r>
              <a:rPr lang="en-US" dirty="0">
                <a:solidFill>
                  <a:srgbClr val="5B686E"/>
                </a:solidFill>
                <a:latin typeface="Co Text Light" panose="020B0303060202020204" pitchFamily="34" charset="0"/>
              </a:rPr>
              <a:t>Paternity/Adoption)</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No limit on number of claims</a:t>
            </a:r>
            <a:r>
              <a:rPr lang="en-GB" dirty="0">
                <a:solidFill>
                  <a:srgbClr val="5B686E"/>
                </a:solidFill>
                <a:latin typeface="Co Text Light" panose="020B0303060202020204" pitchFamily="34" charset="0"/>
              </a:rPr>
              <a:t>, up to set limits of cover level</a:t>
            </a:r>
            <a:endParaRPr lang="en-US" dirty="0">
              <a:solidFill>
                <a:srgbClr val="5B686E"/>
              </a:solidFill>
              <a:latin typeface="Co Text Light" panose="020B0303060202020204" pitchFamily="34" charset="0"/>
            </a:endParaRP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Pre-existing medical conditions covered </a:t>
            </a:r>
            <a:r>
              <a:rPr lang="en-US" dirty="0">
                <a:solidFill>
                  <a:srgbClr val="5B686E"/>
                </a:solidFill>
                <a:latin typeface="Co Text Light" panose="020B0303060202020204" pitchFamily="34" charset="0"/>
                <a:cs typeface="Co Text Light" panose="020B0303060202020204" pitchFamily="34" charset="0"/>
              </a:rPr>
              <a:t>(except Personal Accident cover)</a:t>
            </a:r>
          </a:p>
          <a:p>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Some worldwide cover available</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Dependent children covered on key benefits at no extra cost</a:t>
            </a:r>
          </a:p>
        </p:txBody>
      </p:sp>
      <p:sp>
        <p:nvSpPr>
          <p:cNvPr id="6" name="Oval 5">
            <a:extLst>
              <a:ext uri="{FF2B5EF4-FFF2-40B4-BE49-F238E27FC236}">
                <a16:creationId xmlns:a16="http://schemas.microsoft.com/office/drawing/2014/main" id="{0B20950E-AEDE-2942-8D60-CE64164CEA6F}"/>
              </a:ext>
            </a:extLst>
          </p:cNvPr>
          <p:cNvSpPr/>
          <p:nvPr/>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2C8448-DF4A-E64C-918F-A5E13B090FEC}"/>
              </a:ext>
            </a:extLst>
          </p:cNvPr>
          <p:cNvSpPr/>
          <p:nvPr/>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C3E86D-372B-AA49-8A29-650D77D5A96A}"/>
              </a:ext>
            </a:extLst>
          </p:cNvPr>
          <p:cNvSpPr/>
          <p:nvPr/>
        </p:nvSpPr>
        <p:spPr>
          <a:xfrm>
            <a:off x="7028010" y="1093396"/>
            <a:ext cx="4682558" cy="4682558"/>
          </a:xfrm>
          <a:prstGeom prst="ellipse">
            <a:avLst/>
          </a:prstGeom>
          <a:blipFill dpi="0" rotWithShape="1">
            <a:blip r:embed="rId3"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0328560-C415-44A1-965B-36164C1B9306}"/>
              </a:ext>
            </a:extLst>
          </p:cNvPr>
          <p:cNvSpPr/>
          <p:nvPr/>
        </p:nvSpPr>
        <p:spPr>
          <a:xfrm>
            <a:off x="5697287" y="340321"/>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Checklist outline">
            <a:extLst>
              <a:ext uri="{FF2B5EF4-FFF2-40B4-BE49-F238E27FC236}">
                <a16:creationId xmlns:a16="http://schemas.microsoft.com/office/drawing/2014/main" id="{9134938E-7CEB-4319-A806-E75C0A74D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5577" y="597694"/>
            <a:ext cx="1114221" cy="1114221"/>
          </a:xfrm>
          <a:prstGeom prst="rect">
            <a:avLst/>
          </a:prstGeom>
        </p:spPr>
      </p:pic>
    </p:spTree>
    <p:extLst>
      <p:ext uri="{BB962C8B-B14F-4D97-AF65-F5344CB8AC3E}">
        <p14:creationId xmlns:p14="http://schemas.microsoft.com/office/powerpoint/2010/main" val="23994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nline Media 29" title="How to claim on your health cash plan">
            <a:hlinkClick r:id="" action="ppaction://media"/>
            <a:extLst>
              <a:ext uri="{FF2B5EF4-FFF2-40B4-BE49-F238E27FC236}">
                <a16:creationId xmlns:a16="http://schemas.microsoft.com/office/drawing/2014/main" id="{C3494F1B-3C84-44D8-A064-8CDDDB30578D}"/>
              </a:ext>
            </a:extLst>
          </p:cNvPr>
          <p:cNvPicPr>
            <a:picLocks noRot="1" noChangeAspect="1"/>
          </p:cNvPicPr>
          <p:nvPr>
            <a:videoFile r:link="rId1"/>
          </p:nvPr>
        </p:nvPicPr>
        <p:blipFill>
          <a:blip r:embed="rId4"/>
          <a:stretch>
            <a:fillRect/>
          </a:stretch>
        </p:blipFill>
        <p:spPr>
          <a:xfrm>
            <a:off x="6096000" y="2274803"/>
            <a:ext cx="5824900" cy="327650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838611"/>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How to claim</a:t>
            </a:r>
          </a:p>
        </p:txBody>
      </p:sp>
      <p:sp>
        <p:nvSpPr>
          <p:cNvPr id="9" name="TextBox 8">
            <a:extLst>
              <a:ext uri="{FF2B5EF4-FFF2-40B4-BE49-F238E27FC236}">
                <a16:creationId xmlns:a16="http://schemas.microsoft.com/office/drawing/2014/main" id="{02B8BF8A-E02A-4D4A-997B-5206FDCB9C30}"/>
              </a:ext>
            </a:extLst>
          </p:cNvPr>
          <p:cNvSpPr txBox="1"/>
          <p:nvPr/>
        </p:nvSpPr>
        <p:spPr>
          <a:xfrm>
            <a:off x="2405092" y="1811420"/>
            <a:ext cx="3497391" cy="923330"/>
          </a:xfrm>
          <a:prstGeom prst="rect">
            <a:avLst/>
          </a:prstGeom>
          <a:noFill/>
        </p:spPr>
        <p:txBody>
          <a:bodyPr wrap="square">
            <a:spAutoFit/>
          </a:bodyPr>
          <a:lstStyle/>
          <a:p>
            <a:r>
              <a:rPr lang="en-US" dirty="0">
                <a:solidFill>
                  <a:srgbClr val="5B686E"/>
                </a:solidFill>
              </a:rPr>
              <a:t>Pay for the treatment as normal and remember to keep hold of the receipt</a:t>
            </a:r>
            <a:endParaRPr lang="en-GB" dirty="0">
              <a:solidFill>
                <a:srgbClr val="5B686E"/>
              </a:solidFill>
            </a:endParaRPr>
          </a:p>
        </p:txBody>
      </p:sp>
      <p:sp>
        <p:nvSpPr>
          <p:cNvPr id="13" name="TextBox 12">
            <a:extLst>
              <a:ext uri="{FF2B5EF4-FFF2-40B4-BE49-F238E27FC236}">
                <a16:creationId xmlns:a16="http://schemas.microsoft.com/office/drawing/2014/main" id="{80DBD72E-0904-48E9-89C5-8C422518C292}"/>
              </a:ext>
            </a:extLst>
          </p:cNvPr>
          <p:cNvSpPr txBox="1"/>
          <p:nvPr/>
        </p:nvSpPr>
        <p:spPr>
          <a:xfrm>
            <a:off x="2405092" y="3431603"/>
            <a:ext cx="3398045" cy="923330"/>
          </a:xfrm>
          <a:prstGeom prst="rect">
            <a:avLst/>
          </a:prstGeom>
          <a:noFill/>
        </p:spPr>
        <p:txBody>
          <a:bodyPr wrap="square">
            <a:spAutoFit/>
          </a:bodyPr>
          <a:lstStyle/>
          <a:p>
            <a:r>
              <a:rPr lang="en-US" dirty="0">
                <a:solidFill>
                  <a:srgbClr val="5B686E"/>
                </a:solidFill>
              </a:rPr>
              <a:t>Submit your claim online with a picture of the receipt, or send it through the post</a:t>
            </a:r>
            <a:endParaRPr lang="en-GB" dirty="0">
              <a:solidFill>
                <a:srgbClr val="5B686E"/>
              </a:solidFill>
            </a:endParaRPr>
          </a:p>
        </p:txBody>
      </p:sp>
      <p:sp>
        <p:nvSpPr>
          <p:cNvPr id="14" name="TextBox 13">
            <a:extLst>
              <a:ext uri="{FF2B5EF4-FFF2-40B4-BE49-F238E27FC236}">
                <a16:creationId xmlns:a16="http://schemas.microsoft.com/office/drawing/2014/main" id="{1B7BA4C5-91A8-454E-9611-E8823DF92AD9}"/>
              </a:ext>
            </a:extLst>
          </p:cNvPr>
          <p:cNvSpPr txBox="1"/>
          <p:nvPr/>
        </p:nvSpPr>
        <p:spPr>
          <a:xfrm>
            <a:off x="2405092" y="5050497"/>
            <a:ext cx="3398045" cy="1200329"/>
          </a:xfrm>
          <a:prstGeom prst="rect">
            <a:avLst/>
          </a:prstGeom>
          <a:noFill/>
        </p:spPr>
        <p:txBody>
          <a:bodyPr wrap="square">
            <a:spAutoFit/>
          </a:bodyPr>
          <a:lstStyle/>
          <a:p>
            <a:r>
              <a:rPr lang="en-US" dirty="0">
                <a:solidFill>
                  <a:srgbClr val="5B686E"/>
                </a:solidFill>
              </a:rPr>
              <a:t>We’ll process online claims within 2 working days and pay the money straight into your account</a:t>
            </a:r>
            <a:endParaRPr lang="en-GB" dirty="0">
              <a:solidFill>
                <a:srgbClr val="5B686E"/>
              </a:solidFill>
            </a:endParaRPr>
          </a:p>
        </p:txBody>
      </p:sp>
      <p:grpSp>
        <p:nvGrpSpPr>
          <p:cNvPr id="16" name="Group 15">
            <a:extLst>
              <a:ext uri="{FF2B5EF4-FFF2-40B4-BE49-F238E27FC236}">
                <a16:creationId xmlns:a16="http://schemas.microsoft.com/office/drawing/2014/main" id="{20D3386E-AD09-496B-ADA8-2F465B9659F9}"/>
              </a:ext>
            </a:extLst>
          </p:cNvPr>
          <p:cNvGrpSpPr/>
          <p:nvPr/>
        </p:nvGrpSpPr>
        <p:grpSpPr>
          <a:xfrm>
            <a:off x="628459" y="1733085"/>
            <a:ext cx="1080000" cy="1080000"/>
            <a:chOff x="3867699" y="642937"/>
            <a:chExt cx="1737235" cy="1737235"/>
          </a:xfrm>
        </p:grpSpPr>
        <p:grpSp>
          <p:nvGrpSpPr>
            <p:cNvPr id="17" name="Group 9">
              <a:extLst>
                <a:ext uri="{FF2B5EF4-FFF2-40B4-BE49-F238E27FC236}">
                  <a16:creationId xmlns:a16="http://schemas.microsoft.com/office/drawing/2014/main" id="{5F260E85-CC9E-4F09-AC73-1DB52F3F9CDC}"/>
                </a:ext>
              </a:extLst>
            </p:cNvPr>
            <p:cNvGrpSpPr/>
            <p:nvPr/>
          </p:nvGrpSpPr>
          <p:grpSpPr>
            <a:xfrm>
              <a:off x="3867699" y="642937"/>
              <a:ext cx="1737235" cy="1737235"/>
              <a:chOff x="0" y="0"/>
              <a:chExt cx="6350000" cy="6350000"/>
            </a:xfrm>
          </p:grpSpPr>
          <p:sp>
            <p:nvSpPr>
              <p:cNvPr id="19" name="Freeform 10">
                <a:extLst>
                  <a:ext uri="{FF2B5EF4-FFF2-40B4-BE49-F238E27FC236}">
                    <a16:creationId xmlns:a16="http://schemas.microsoft.com/office/drawing/2014/main" id="{D1BBB7F3-0C2E-4CDA-92BC-4091803262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18" name="Picture 11">
              <a:extLst>
                <a:ext uri="{FF2B5EF4-FFF2-40B4-BE49-F238E27FC236}">
                  <a16:creationId xmlns:a16="http://schemas.microsoft.com/office/drawing/2014/main" id="{724A3088-BC77-49C7-BA5D-F7F64CCCC7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347850" y="967295"/>
              <a:ext cx="776932" cy="1088521"/>
            </a:xfrm>
            <a:prstGeom prst="rect">
              <a:avLst/>
            </a:prstGeom>
          </p:spPr>
        </p:pic>
      </p:grpSp>
      <p:grpSp>
        <p:nvGrpSpPr>
          <p:cNvPr id="20" name="Group 19">
            <a:extLst>
              <a:ext uri="{FF2B5EF4-FFF2-40B4-BE49-F238E27FC236}">
                <a16:creationId xmlns:a16="http://schemas.microsoft.com/office/drawing/2014/main" id="{4FD6E076-3014-4E8B-A8FB-39684F40F199}"/>
              </a:ext>
            </a:extLst>
          </p:cNvPr>
          <p:cNvGrpSpPr/>
          <p:nvPr/>
        </p:nvGrpSpPr>
        <p:grpSpPr>
          <a:xfrm>
            <a:off x="631433" y="3352623"/>
            <a:ext cx="1080000" cy="1080000"/>
            <a:chOff x="5926510" y="642938"/>
            <a:chExt cx="1737235" cy="1737235"/>
          </a:xfrm>
        </p:grpSpPr>
        <p:grpSp>
          <p:nvGrpSpPr>
            <p:cNvPr id="21" name="Group 13">
              <a:extLst>
                <a:ext uri="{FF2B5EF4-FFF2-40B4-BE49-F238E27FC236}">
                  <a16:creationId xmlns:a16="http://schemas.microsoft.com/office/drawing/2014/main" id="{BFC8703E-2B9B-4AE1-A7F3-79651530F784}"/>
                </a:ext>
              </a:extLst>
            </p:cNvPr>
            <p:cNvGrpSpPr/>
            <p:nvPr/>
          </p:nvGrpSpPr>
          <p:grpSpPr>
            <a:xfrm>
              <a:off x="5926510" y="642938"/>
              <a:ext cx="1737235" cy="1737235"/>
              <a:chOff x="0" y="0"/>
              <a:chExt cx="6350000" cy="6350000"/>
            </a:xfrm>
          </p:grpSpPr>
          <p:sp>
            <p:nvSpPr>
              <p:cNvPr id="23" name="Freeform 14">
                <a:extLst>
                  <a:ext uri="{FF2B5EF4-FFF2-40B4-BE49-F238E27FC236}">
                    <a16:creationId xmlns:a16="http://schemas.microsoft.com/office/drawing/2014/main" id="{B9558A9D-A220-464F-A559-BD3B9DA342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2" name="Picture 17">
              <a:extLst>
                <a:ext uri="{FF2B5EF4-FFF2-40B4-BE49-F238E27FC236}">
                  <a16:creationId xmlns:a16="http://schemas.microsoft.com/office/drawing/2014/main" id="{1475A0DA-A923-42F9-A57F-3522B075D38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96734" y="1013162"/>
              <a:ext cx="996787" cy="996787"/>
            </a:xfrm>
            <a:prstGeom prst="rect">
              <a:avLst/>
            </a:prstGeom>
          </p:spPr>
        </p:pic>
      </p:grpSp>
      <p:grpSp>
        <p:nvGrpSpPr>
          <p:cNvPr id="24" name="Group 23">
            <a:extLst>
              <a:ext uri="{FF2B5EF4-FFF2-40B4-BE49-F238E27FC236}">
                <a16:creationId xmlns:a16="http://schemas.microsoft.com/office/drawing/2014/main" id="{8170F62F-B95B-4EDB-822F-AEFFC72BFC5E}"/>
              </a:ext>
            </a:extLst>
          </p:cNvPr>
          <p:cNvGrpSpPr/>
          <p:nvPr/>
        </p:nvGrpSpPr>
        <p:grpSpPr>
          <a:xfrm>
            <a:off x="633843" y="5110661"/>
            <a:ext cx="1080000" cy="1080000"/>
            <a:chOff x="7979839" y="642937"/>
            <a:chExt cx="1737235" cy="1737235"/>
          </a:xfrm>
        </p:grpSpPr>
        <p:grpSp>
          <p:nvGrpSpPr>
            <p:cNvPr id="25" name="Group 15">
              <a:extLst>
                <a:ext uri="{FF2B5EF4-FFF2-40B4-BE49-F238E27FC236}">
                  <a16:creationId xmlns:a16="http://schemas.microsoft.com/office/drawing/2014/main" id="{65BE453D-A163-48B4-BDF2-CABDF1BFBECF}"/>
                </a:ext>
              </a:extLst>
            </p:cNvPr>
            <p:cNvGrpSpPr/>
            <p:nvPr/>
          </p:nvGrpSpPr>
          <p:grpSpPr>
            <a:xfrm>
              <a:off x="7979839" y="642937"/>
              <a:ext cx="1737235" cy="1737235"/>
              <a:chOff x="0" y="0"/>
              <a:chExt cx="6350000" cy="6350000"/>
            </a:xfrm>
          </p:grpSpPr>
          <p:sp>
            <p:nvSpPr>
              <p:cNvPr id="27" name="Freeform 16">
                <a:extLst>
                  <a:ext uri="{FF2B5EF4-FFF2-40B4-BE49-F238E27FC236}">
                    <a16:creationId xmlns:a16="http://schemas.microsoft.com/office/drawing/2014/main" id="{969AA4D0-A052-4F8E-8ED9-2956EFD380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6" name="Picture 18">
              <a:extLst>
                <a:ext uri="{FF2B5EF4-FFF2-40B4-BE49-F238E27FC236}">
                  <a16:creationId xmlns:a16="http://schemas.microsoft.com/office/drawing/2014/main" id="{5B145FCE-81CE-4C28-BA93-37651EB1AE2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32274" y="981458"/>
              <a:ext cx="1032365" cy="1060195"/>
            </a:xfrm>
            <a:prstGeom prst="rect">
              <a:avLst/>
            </a:prstGeom>
          </p:spPr>
        </p:pic>
      </p:grpSp>
      <p:sp>
        <p:nvSpPr>
          <p:cNvPr id="7" name="TextBox 6">
            <a:extLst>
              <a:ext uri="{FF2B5EF4-FFF2-40B4-BE49-F238E27FC236}">
                <a16:creationId xmlns:a16="http://schemas.microsoft.com/office/drawing/2014/main" id="{326BDC9E-FA56-4770-98FE-118B97EB958D}"/>
              </a:ext>
            </a:extLst>
          </p:cNvPr>
          <p:cNvSpPr txBox="1"/>
          <p:nvPr/>
        </p:nvSpPr>
        <p:spPr>
          <a:xfrm>
            <a:off x="2018057" y="1733085"/>
            <a:ext cx="470000" cy="461665"/>
          </a:xfrm>
          <a:prstGeom prst="rect">
            <a:avLst/>
          </a:prstGeom>
          <a:noFill/>
        </p:spPr>
        <p:txBody>
          <a:bodyPr wrap="none" rtlCol="0">
            <a:spAutoFit/>
          </a:bodyPr>
          <a:lstStyle/>
          <a:p>
            <a:r>
              <a:rPr lang="en-US" sz="2400" dirty="0">
                <a:solidFill>
                  <a:schemeClr val="accent1"/>
                </a:solidFill>
              </a:rPr>
              <a:t>1.</a:t>
            </a:r>
            <a:endParaRPr lang="en-GB" sz="2400" dirty="0">
              <a:solidFill>
                <a:schemeClr val="accent1"/>
              </a:solidFill>
            </a:endParaRPr>
          </a:p>
        </p:txBody>
      </p:sp>
      <p:sp>
        <p:nvSpPr>
          <p:cNvPr id="28" name="TextBox 27">
            <a:extLst>
              <a:ext uri="{FF2B5EF4-FFF2-40B4-BE49-F238E27FC236}">
                <a16:creationId xmlns:a16="http://schemas.microsoft.com/office/drawing/2014/main" id="{CBF40A8F-94E1-4FE5-A321-9983763B4DB8}"/>
              </a:ext>
            </a:extLst>
          </p:cNvPr>
          <p:cNvSpPr txBox="1"/>
          <p:nvPr/>
        </p:nvSpPr>
        <p:spPr>
          <a:xfrm>
            <a:off x="2018057" y="3364198"/>
            <a:ext cx="470000" cy="461665"/>
          </a:xfrm>
          <a:prstGeom prst="rect">
            <a:avLst/>
          </a:prstGeom>
          <a:noFill/>
        </p:spPr>
        <p:txBody>
          <a:bodyPr wrap="none" rtlCol="0">
            <a:spAutoFit/>
          </a:bodyPr>
          <a:lstStyle/>
          <a:p>
            <a:r>
              <a:rPr lang="en-US" sz="2400" dirty="0">
                <a:solidFill>
                  <a:schemeClr val="accent1"/>
                </a:solidFill>
              </a:rPr>
              <a:t>2.</a:t>
            </a:r>
            <a:endParaRPr lang="en-GB" sz="2400" dirty="0">
              <a:solidFill>
                <a:schemeClr val="accent1"/>
              </a:solidFill>
            </a:endParaRPr>
          </a:p>
        </p:txBody>
      </p:sp>
      <p:sp>
        <p:nvSpPr>
          <p:cNvPr id="29" name="TextBox 28">
            <a:extLst>
              <a:ext uri="{FF2B5EF4-FFF2-40B4-BE49-F238E27FC236}">
                <a16:creationId xmlns:a16="http://schemas.microsoft.com/office/drawing/2014/main" id="{ADB0F25F-EBC9-473F-9ECD-EFBD16442D29}"/>
              </a:ext>
            </a:extLst>
          </p:cNvPr>
          <p:cNvSpPr txBox="1"/>
          <p:nvPr/>
        </p:nvSpPr>
        <p:spPr>
          <a:xfrm>
            <a:off x="2018057" y="4988467"/>
            <a:ext cx="470000" cy="461665"/>
          </a:xfrm>
          <a:prstGeom prst="rect">
            <a:avLst/>
          </a:prstGeom>
          <a:noFill/>
        </p:spPr>
        <p:txBody>
          <a:bodyPr wrap="none" rtlCol="0">
            <a:spAutoFit/>
          </a:bodyPr>
          <a:lstStyle/>
          <a:p>
            <a:r>
              <a:rPr lang="en-US" sz="2400" dirty="0">
                <a:solidFill>
                  <a:schemeClr val="accent1"/>
                </a:solidFill>
              </a:rPr>
              <a:t>3.</a:t>
            </a:r>
            <a:endParaRPr lang="en-GB" sz="2400" dirty="0">
              <a:solidFill>
                <a:schemeClr val="accent1"/>
              </a:solidFill>
            </a:endParaRPr>
          </a:p>
        </p:txBody>
      </p:sp>
    </p:spTree>
    <p:extLst>
      <p:ext uri="{BB962C8B-B14F-4D97-AF65-F5344CB8AC3E}">
        <p14:creationId xmlns:p14="http://schemas.microsoft.com/office/powerpoint/2010/main" val="8893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F156BA2-B31C-4CC9-8817-E8835DC4F73E}"/>
              </a:ext>
            </a:extLst>
          </p:cNvPr>
          <p:cNvSpPr/>
          <p:nvPr/>
        </p:nvSpPr>
        <p:spPr>
          <a:xfrm>
            <a:off x="-194338" y="882843"/>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Health and wellbeing services</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625" y="1909763"/>
            <a:ext cx="4736806" cy="4508792"/>
          </a:xfrm>
          <a:prstGeom prst="rect">
            <a:avLst/>
          </a:prstGeom>
        </p:spPr>
        <p:txBody>
          <a:bodyPr>
            <a:normAutofit fontScale="5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sz="2800" dirty="0"/>
              <a:t>As well as cashback, you have access to valuable health and wellbeing services:</a:t>
            </a:r>
          </a:p>
          <a:p>
            <a:pPr marL="457200" indent="-457200">
              <a:lnSpc>
                <a:spcPct val="120000"/>
              </a:lnSpc>
              <a:spcBef>
                <a:spcPts val="0"/>
              </a:spcBef>
              <a:spcAft>
                <a:spcPts val="1200"/>
              </a:spcAft>
              <a:buClr>
                <a:srgbClr val="5B686E"/>
              </a:buClr>
            </a:pPr>
            <a:r>
              <a:rPr lang="en-US" sz="2800" dirty="0">
                <a:solidFill>
                  <a:schemeClr val="accent2"/>
                </a:solidFill>
              </a:rPr>
              <a:t>24 Hour Advice and Information Line</a:t>
            </a:r>
            <a:r>
              <a:rPr lang="en-US" sz="2800" dirty="0"/>
              <a:t> – Confidential guidance on medical, legal or domestic issues, with online resources</a:t>
            </a:r>
          </a:p>
          <a:p>
            <a:pPr marL="457200" indent="-457200">
              <a:lnSpc>
                <a:spcPct val="120000"/>
              </a:lnSpc>
              <a:spcBef>
                <a:spcPts val="0"/>
              </a:spcBef>
              <a:spcAft>
                <a:spcPts val="1200"/>
              </a:spcAft>
              <a:buClr>
                <a:srgbClr val="5B686E"/>
              </a:buClr>
            </a:pPr>
            <a:r>
              <a:rPr lang="en-US" sz="2800" dirty="0">
                <a:solidFill>
                  <a:schemeClr val="accent2"/>
                </a:solidFill>
              </a:rPr>
              <a:t>DoctorLine</a:t>
            </a:r>
            <a:r>
              <a:rPr lang="en-US" sz="2800" dirty="0"/>
              <a:t> – 24/7 telephone access to a practising UK GP</a:t>
            </a:r>
          </a:p>
          <a:p>
            <a:pPr marL="457200" indent="-457200">
              <a:lnSpc>
                <a:spcPct val="120000"/>
              </a:lnSpc>
              <a:spcBef>
                <a:spcPts val="0"/>
              </a:spcBef>
              <a:spcAft>
                <a:spcPts val="1200"/>
              </a:spcAft>
              <a:buClr>
                <a:srgbClr val="5B686E"/>
              </a:buClr>
            </a:pPr>
            <a:r>
              <a:rPr lang="en-US" sz="2800" dirty="0">
                <a:solidFill>
                  <a:schemeClr val="accent2"/>
                </a:solidFill>
              </a:rPr>
              <a:t>Westfield Rewards </a:t>
            </a:r>
            <a:r>
              <a:rPr lang="en-US" sz="2800" dirty="0"/>
              <a:t>– Discounts and special offers at hundreds of retailers, restaurants and destinations</a:t>
            </a:r>
          </a:p>
          <a:p>
            <a:pPr marL="457200" indent="-457200">
              <a:lnSpc>
                <a:spcPct val="120000"/>
              </a:lnSpc>
              <a:spcBef>
                <a:spcPts val="0"/>
              </a:spcBef>
              <a:spcAft>
                <a:spcPts val="1200"/>
              </a:spcAft>
              <a:buClr>
                <a:srgbClr val="5B686E"/>
              </a:buClr>
            </a:pPr>
            <a:r>
              <a:rPr lang="en-US" sz="2800" dirty="0">
                <a:solidFill>
                  <a:schemeClr val="accent2"/>
                </a:solidFill>
              </a:rPr>
              <a:t>Gym </a:t>
            </a:r>
            <a:r>
              <a:rPr lang="en-US" sz="2700" dirty="0">
                <a:solidFill>
                  <a:schemeClr val="accent2"/>
                </a:solidFill>
              </a:rPr>
              <a:t>Discounts </a:t>
            </a:r>
            <a:r>
              <a:rPr lang="en-US" sz="2700" dirty="0"/>
              <a:t>– Discounted memberships at local gyms</a:t>
            </a:r>
          </a:p>
        </p:txBody>
      </p:sp>
    </p:spTree>
    <p:extLst>
      <p:ext uri="{BB962C8B-B14F-4D97-AF65-F5344CB8AC3E}">
        <p14:creationId xmlns:p14="http://schemas.microsoft.com/office/powerpoint/2010/main" val="26389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Table 4">
            <a:extLst>
              <a:ext uri="{FF2B5EF4-FFF2-40B4-BE49-F238E27FC236}">
                <a16:creationId xmlns:a16="http://schemas.microsoft.com/office/drawing/2014/main" id="{BDE094CE-671B-4933-B98E-883C87210E2B}"/>
              </a:ext>
            </a:extLst>
          </p:cNvPr>
          <p:cNvGraphicFramePr>
            <a:graphicFrameLocks noGrp="1"/>
          </p:cNvGraphicFramePr>
          <p:nvPr>
            <p:extLst>
              <p:ext uri="{D42A27DB-BD31-4B8C-83A1-F6EECF244321}">
                <p14:modId xmlns:p14="http://schemas.microsoft.com/office/powerpoint/2010/main" val="989223195"/>
              </p:ext>
            </p:extLst>
          </p:nvPr>
        </p:nvGraphicFramePr>
        <p:xfrm>
          <a:off x="619180" y="1366324"/>
          <a:ext cx="9915225" cy="403224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5</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a:t>
                      </a:r>
                      <a:r>
                        <a:rPr lang="en-GB" sz="900" kern="1200" dirty="0" err="1">
                          <a:solidFill>
                            <a:schemeClr val="accent1"/>
                          </a:solidFill>
                          <a:latin typeface="+mn-lt"/>
                          <a:ea typeface="+mn-ea"/>
                          <a:cs typeface="+mn-cs"/>
                        </a:rPr>
                        <a:t>oney</a:t>
                      </a:r>
                      <a:r>
                        <a:rPr lang="en-GB" sz="900" kern="1200" dirty="0">
                          <a:solidFill>
                            <a:schemeClr val="accent1"/>
                          </a:solidFill>
                          <a:latin typeface="+mn-lt"/>
                          <a:ea typeface="+mn-ea"/>
                          <a:cs typeface="+mn-cs"/>
                        </a:rPr>
                        <a:t> back on everyday health and retail discounts</a:t>
                      </a:r>
                      <a:endParaRPr lang="en-US" sz="900" kern="1200" dirty="0">
                        <a:solidFill>
                          <a:schemeClr val="accent1"/>
                        </a:solidFill>
                        <a:latin typeface="+mn-lt"/>
                        <a:ea typeface="+mn-ea"/>
                        <a:cs typeface="+mn-cs"/>
                      </a:endParaRPr>
                    </a:p>
                  </a:txBody>
                  <a:tcPr marT="28800" marB="28800" anchor="ctr">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p>
                      <a:pPr marL="0" lvl="0" indent="0" algn="l" defTabSz="914400" rtl="0" eaLnBrk="1" latinLnBrk="0" hangingPunct="1">
                        <a:lnSpc>
                          <a:spcPts val="864"/>
                        </a:lnSpc>
                        <a:spcBef>
                          <a:spcPct val="0"/>
                        </a:spcBef>
                      </a:pPr>
                      <a:r>
                        <a:rPr lang="en-US" sz="630" u="none" kern="1200" spc="-18" dirty="0">
                          <a:solidFill>
                            <a:srgbClr val="5D686E"/>
                          </a:solidFill>
                          <a:latin typeface="+mn-lt"/>
                          <a:ea typeface="+mn-ea"/>
                          <a:cs typeface="+mn-cs"/>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9213826"/>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p>
                      <a:pPr marL="0" lvl="0" indent="0" algn="l" defTabSz="914400" rtl="0" eaLnBrk="1" latinLnBrk="0" hangingPunct="1">
                        <a:lnSpc>
                          <a:spcPts val="864"/>
                        </a:lnSpc>
                        <a:spcBef>
                          <a:spcPct val="0"/>
                        </a:spcBef>
                      </a:pPr>
                      <a:r>
                        <a:rPr lang="en-US" sz="630" u="none" kern="1200" spc="-18" dirty="0">
                          <a:solidFill>
                            <a:srgbClr val="5D686E"/>
                          </a:solidFill>
                          <a:latin typeface="+mn-lt"/>
                          <a:ea typeface="+mn-ea"/>
                          <a:cs typeface="+mn-cs"/>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13810866"/>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For you. Physiotherapy, Acupuncture, Chiropractic, Homeopathy, Osteopathy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34633503"/>
                  </a:ext>
                </a:extLst>
              </a:tr>
              <a:tr h="349200">
                <a:tc>
                  <a:txBody>
                    <a:bodyPr/>
                    <a:lstStyle/>
                    <a:p>
                      <a:pPr marL="0" lvl="0" indent="0" algn="l">
                        <a:lnSpc>
                          <a:spcPts val="1111"/>
                        </a:lnSpc>
                        <a:spcBef>
                          <a:spcPct val="0"/>
                        </a:spcBef>
                      </a:pPr>
                      <a:r>
                        <a:rPr lang="en-US" sz="800" spc="-24" dirty="0">
                          <a:solidFill>
                            <a:srgbClr val="5D686E"/>
                          </a:solidFill>
                        </a:rPr>
                        <a:t>Chiropody</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9042696"/>
                  </a:ext>
                </a:extLst>
              </a:tr>
              <a:tr h="349200">
                <a:tc>
                  <a:txBody>
                    <a:bodyPr/>
                    <a:lstStyle/>
                    <a:p>
                      <a:pPr marL="0" lvl="0" indent="0" algn="l">
                        <a:lnSpc>
                          <a:spcPts val="1111"/>
                        </a:lnSpc>
                        <a:spcBef>
                          <a:spcPct val="0"/>
                        </a:spcBef>
                      </a:pPr>
                      <a:r>
                        <a:rPr lang="en-US" sz="800" spc="-24" dirty="0">
                          <a:solidFill>
                            <a:srgbClr val="5D686E"/>
                          </a:solidFill>
                        </a:rPr>
                        <a:t>Health Screening/Assessment</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12480822"/>
                  </a:ext>
                </a:extLst>
              </a:tr>
              <a:tr h="349200">
                <a:tc>
                  <a:txBody>
                    <a:bodyPr/>
                    <a:lstStyle/>
                    <a:p>
                      <a:pPr marL="0" lvl="0" indent="0" algn="l">
                        <a:lnSpc>
                          <a:spcPts val="1111"/>
                        </a:lnSpc>
                        <a:spcBef>
                          <a:spcPct val="0"/>
                        </a:spcBef>
                      </a:pPr>
                      <a:r>
                        <a:rPr lang="en-US" sz="800" spc="-24" dirty="0">
                          <a:solidFill>
                            <a:srgbClr val="5D686E"/>
                          </a:solidFill>
                        </a:rPr>
                        <a:t>Prescription Charges</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 item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5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76964741"/>
                  </a:ext>
                </a:extLst>
              </a:tr>
              <a:tr h="349200">
                <a:tc>
                  <a:txBody>
                    <a:bodyPr/>
                    <a:lstStyle/>
                    <a:p>
                      <a:pPr marL="0" lvl="0" indent="0" algn="l">
                        <a:lnSpc>
                          <a:spcPts val="1111"/>
                        </a:lnSpc>
                        <a:spcBef>
                          <a:spcPct val="0"/>
                        </a:spcBef>
                      </a:pPr>
                      <a:r>
                        <a:rPr lang="en-US" sz="800" spc="-24" dirty="0">
                          <a:solidFill>
                            <a:srgbClr val="5D686E"/>
                          </a:solidFill>
                        </a:rPr>
                        <a:t>Flu Jab and Vaccinations</a:t>
                      </a:r>
                    </a:p>
                    <a:p>
                      <a:pPr marL="0" lvl="0" indent="0" algn="l">
                        <a:lnSpc>
                          <a:spcPts val="864"/>
                        </a:lnSpc>
                        <a:spcBef>
                          <a:spcPct val="0"/>
                        </a:spcBef>
                      </a:pPr>
                      <a:r>
                        <a:rPr lang="en-US" sz="630" u="none" spc="-18" dirty="0">
                          <a:solidFill>
                            <a:srgbClr val="5D686E"/>
                          </a:solidFill>
                        </a:rPr>
                        <a:t>For you, 1 jab per year</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41680992"/>
                  </a:ext>
                </a:extLst>
              </a:tr>
              <a:tr h="349200">
                <a:tc>
                  <a:txBody>
                    <a:bodyPr/>
                    <a:lstStyle/>
                    <a:p>
                      <a:pPr marL="0" lvl="0" indent="0" algn="l">
                        <a:lnSpc>
                          <a:spcPts val="1111"/>
                        </a:lnSpc>
                        <a:spcBef>
                          <a:spcPct val="0"/>
                        </a:spcBef>
                      </a:pPr>
                      <a:r>
                        <a:rPr lang="en-US" sz="800" spc="-24" dirty="0">
                          <a:solidFill>
                            <a:srgbClr val="5D686E"/>
                          </a:solidFill>
                        </a:rPr>
                        <a:t>Westfield Rewards</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33470539"/>
                  </a:ext>
                </a:extLst>
              </a:tr>
            </a:tbl>
          </a:graphicData>
        </a:graphic>
      </p:graphicFrame>
      <p:sp>
        <p:nvSpPr>
          <p:cNvPr id="119" name="TextBox 118">
            <a:extLst>
              <a:ext uri="{FF2B5EF4-FFF2-40B4-BE49-F238E27FC236}">
                <a16:creationId xmlns:a16="http://schemas.microsoft.com/office/drawing/2014/main" id="{C78B46EB-296E-4FBD-9C2F-302086384746}"/>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Westfield Flex Health Cash Plan</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151" name="Group 150">
            <a:extLst>
              <a:ext uri="{FF2B5EF4-FFF2-40B4-BE49-F238E27FC236}">
                <a16:creationId xmlns:a16="http://schemas.microsoft.com/office/drawing/2014/main" id="{24BA2D3D-07F8-4242-AC5B-4AABF84199B0}"/>
              </a:ext>
            </a:extLst>
          </p:cNvPr>
          <p:cNvGrpSpPr/>
          <p:nvPr/>
        </p:nvGrpSpPr>
        <p:grpSpPr>
          <a:xfrm>
            <a:off x="4865966" y="1994612"/>
            <a:ext cx="171452" cy="168842"/>
            <a:chOff x="4879612" y="1981850"/>
            <a:chExt cx="171452" cy="168842"/>
          </a:xfrm>
        </p:grpSpPr>
        <p:grpSp>
          <p:nvGrpSpPr>
            <p:cNvPr id="152" name="Group 261">
              <a:extLst>
                <a:ext uri="{FF2B5EF4-FFF2-40B4-BE49-F238E27FC236}">
                  <a16:creationId xmlns:a16="http://schemas.microsoft.com/office/drawing/2014/main" id="{5BACB4AD-C6D4-4534-B686-6BD04E58BA64}"/>
                </a:ext>
              </a:extLst>
            </p:cNvPr>
            <p:cNvGrpSpPr/>
            <p:nvPr/>
          </p:nvGrpSpPr>
          <p:grpSpPr>
            <a:xfrm>
              <a:off x="4882222" y="1981850"/>
              <a:ext cx="168842" cy="168842"/>
              <a:chOff x="0" y="0"/>
              <a:chExt cx="6350000" cy="6350000"/>
            </a:xfrm>
          </p:grpSpPr>
          <p:sp>
            <p:nvSpPr>
              <p:cNvPr id="154" name="Freeform 262">
                <a:extLst>
                  <a:ext uri="{FF2B5EF4-FFF2-40B4-BE49-F238E27FC236}">
                    <a16:creationId xmlns:a16="http://schemas.microsoft.com/office/drawing/2014/main" id="{349FD7F4-069E-45B0-A87D-A76CF4D466A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3" name="TextBox 270">
              <a:extLst>
                <a:ext uri="{FF2B5EF4-FFF2-40B4-BE49-F238E27FC236}">
                  <a16:creationId xmlns:a16="http://schemas.microsoft.com/office/drawing/2014/main" id="{BE540167-7F6B-4128-A7C3-A80543B73579}"/>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5" name="Group 154">
            <a:extLst>
              <a:ext uri="{FF2B5EF4-FFF2-40B4-BE49-F238E27FC236}">
                <a16:creationId xmlns:a16="http://schemas.microsoft.com/office/drawing/2014/main" id="{5FA12340-C40D-4B03-8C72-C18C6CC791D4}"/>
              </a:ext>
            </a:extLst>
          </p:cNvPr>
          <p:cNvGrpSpPr/>
          <p:nvPr/>
        </p:nvGrpSpPr>
        <p:grpSpPr>
          <a:xfrm>
            <a:off x="4865966" y="2344231"/>
            <a:ext cx="171452" cy="168842"/>
            <a:chOff x="4879612" y="1981850"/>
            <a:chExt cx="171452" cy="168842"/>
          </a:xfrm>
        </p:grpSpPr>
        <p:grpSp>
          <p:nvGrpSpPr>
            <p:cNvPr id="156" name="Group 261">
              <a:extLst>
                <a:ext uri="{FF2B5EF4-FFF2-40B4-BE49-F238E27FC236}">
                  <a16:creationId xmlns:a16="http://schemas.microsoft.com/office/drawing/2014/main" id="{B4C90A34-1E17-4E77-8891-058E33DED24C}"/>
                </a:ext>
              </a:extLst>
            </p:cNvPr>
            <p:cNvGrpSpPr/>
            <p:nvPr/>
          </p:nvGrpSpPr>
          <p:grpSpPr>
            <a:xfrm>
              <a:off x="4882222" y="1981850"/>
              <a:ext cx="168842" cy="168842"/>
              <a:chOff x="0" y="0"/>
              <a:chExt cx="6350000" cy="6350000"/>
            </a:xfrm>
          </p:grpSpPr>
          <p:sp>
            <p:nvSpPr>
              <p:cNvPr id="158" name="Freeform 262">
                <a:extLst>
                  <a:ext uri="{FF2B5EF4-FFF2-40B4-BE49-F238E27FC236}">
                    <a16:creationId xmlns:a16="http://schemas.microsoft.com/office/drawing/2014/main" id="{4EBBDB85-2B31-45A2-BB1E-28926A707F3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7" name="TextBox 270">
              <a:extLst>
                <a:ext uri="{FF2B5EF4-FFF2-40B4-BE49-F238E27FC236}">
                  <a16:creationId xmlns:a16="http://schemas.microsoft.com/office/drawing/2014/main" id="{0EC4396A-4A73-4D60-82F6-2EFCFC793101}"/>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71" name="Group 170">
            <a:extLst>
              <a:ext uri="{FF2B5EF4-FFF2-40B4-BE49-F238E27FC236}">
                <a16:creationId xmlns:a16="http://schemas.microsoft.com/office/drawing/2014/main" id="{B56709AF-DD88-49F6-B3EF-B31919787FF6}"/>
              </a:ext>
            </a:extLst>
          </p:cNvPr>
          <p:cNvGrpSpPr/>
          <p:nvPr/>
        </p:nvGrpSpPr>
        <p:grpSpPr>
          <a:xfrm>
            <a:off x="5092795" y="1994612"/>
            <a:ext cx="168842" cy="168842"/>
            <a:chOff x="5085487" y="3402973"/>
            <a:chExt cx="168842" cy="168842"/>
          </a:xfrm>
        </p:grpSpPr>
        <p:grpSp>
          <p:nvGrpSpPr>
            <p:cNvPr id="172" name="Group 279">
              <a:extLst>
                <a:ext uri="{FF2B5EF4-FFF2-40B4-BE49-F238E27FC236}">
                  <a16:creationId xmlns:a16="http://schemas.microsoft.com/office/drawing/2014/main" id="{89E1026F-F336-4FDF-BCA8-7FB9F9D2D08B}"/>
                </a:ext>
              </a:extLst>
            </p:cNvPr>
            <p:cNvGrpSpPr/>
            <p:nvPr/>
          </p:nvGrpSpPr>
          <p:grpSpPr>
            <a:xfrm>
              <a:off x="5085487" y="3402973"/>
              <a:ext cx="168842" cy="168842"/>
              <a:chOff x="0" y="0"/>
              <a:chExt cx="6350000" cy="6350000"/>
            </a:xfrm>
          </p:grpSpPr>
          <p:sp>
            <p:nvSpPr>
              <p:cNvPr id="174" name="Freeform 280">
                <a:extLst>
                  <a:ext uri="{FF2B5EF4-FFF2-40B4-BE49-F238E27FC236}">
                    <a16:creationId xmlns:a16="http://schemas.microsoft.com/office/drawing/2014/main" id="{E591129D-B17C-4733-89AD-D6F9038693D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3" name="TextBox 293">
              <a:extLst>
                <a:ext uri="{FF2B5EF4-FFF2-40B4-BE49-F238E27FC236}">
                  <a16:creationId xmlns:a16="http://schemas.microsoft.com/office/drawing/2014/main" id="{A0498793-0766-4559-91B4-C27BF174F2D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5" name="Group 174">
            <a:extLst>
              <a:ext uri="{FF2B5EF4-FFF2-40B4-BE49-F238E27FC236}">
                <a16:creationId xmlns:a16="http://schemas.microsoft.com/office/drawing/2014/main" id="{424F7A01-74D5-485E-BABA-4598F56B9BF9}"/>
              </a:ext>
            </a:extLst>
          </p:cNvPr>
          <p:cNvGrpSpPr/>
          <p:nvPr/>
        </p:nvGrpSpPr>
        <p:grpSpPr>
          <a:xfrm>
            <a:off x="5092795" y="2344231"/>
            <a:ext cx="168842" cy="168842"/>
            <a:chOff x="5085487" y="3402973"/>
            <a:chExt cx="168842" cy="168842"/>
          </a:xfrm>
        </p:grpSpPr>
        <p:grpSp>
          <p:nvGrpSpPr>
            <p:cNvPr id="176" name="Group 279">
              <a:extLst>
                <a:ext uri="{FF2B5EF4-FFF2-40B4-BE49-F238E27FC236}">
                  <a16:creationId xmlns:a16="http://schemas.microsoft.com/office/drawing/2014/main" id="{223D22A6-4634-48A6-9279-5A3B1945985E}"/>
                </a:ext>
              </a:extLst>
            </p:cNvPr>
            <p:cNvGrpSpPr/>
            <p:nvPr/>
          </p:nvGrpSpPr>
          <p:grpSpPr>
            <a:xfrm>
              <a:off x="5085487" y="3402973"/>
              <a:ext cx="168842" cy="168842"/>
              <a:chOff x="0" y="0"/>
              <a:chExt cx="6350000" cy="6350000"/>
            </a:xfrm>
          </p:grpSpPr>
          <p:sp>
            <p:nvSpPr>
              <p:cNvPr id="178" name="Freeform 280">
                <a:extLst>
                  <a:ext uri="{FF2B5EF4-FFF2-40B4-BE49-F238E27FC236}">
                    <a16:creationId xmlns:a16="http://schemas.microsoft.com/office/drawing/2014/main" id="{770722EA-CCD0-486B-8D44-7360906C9B1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7" name="TextBox 293">
              <a:extLst>
                <a:ext uri="{FF2B5EF4-FFF2-40B4-BE49-F238E27FC236}">
                  <a16:creationId xmlns:a16="http://schemas.microsoft.com/office/drawing/2014/main" id="{068B4BFE-45AF-400B-8C1E-B5EAFCE0EB1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14" name="Group 213">
            <a:extLst>
              <a:ext uri="{FF2B5EF4-FFF2-40B4-BE49-F238E27FC236}">
                <a16:creationId xmlns:a16="http://schemas.microsoft.com/office/drawing/2014/main" id="{4CDCA5C0-8A6A-4B23-8DDF-59583AB460EB}"/>
              </a:ext>
            </a:extLst>
          </p:cNvPr>
          <p:cNvGrpSpPr/>
          <p:nvPr/>
        </p:nvGrpSpPr>
        <p:grpSpPr>
          <a:xfrm>
            <a:off x="5967490" y="5161415"/>
            <a:ext cx="4125577" cy="118102"/>
            <a:chOff x="5967490" y="5514672"/>
            <a:chExt cx="4125577" cy="118102"/>
          </a:xfrm>
        </p:grpSpPr>
        <p:pic>
          <p:nvPicPr>
            <p:cNvPr id="215" name="Picture 158">
              <a:extLst>
                <a:ext uri="{FF2B5EF4-FFF2-40B4-BE49-F238E27FC236}">
                  <a16:creationId xmlns:a16="http://schemas.microsoft.com/office/drawing/2014/main" id="{10B0E029-B312-4D15-B074-FEA17670469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216" name="Picture 164">
              <a:extLst>
                <a:ext uri="{FF2B5EF4-FFF2-40B4-BE49-F238E27FC236}">
                  <a16:creationId xmlns:a16="http://schemas.microsoft.com/office/drawing/2014/main" id="{E0BB38BD-0909-416D-90F7-3005F528059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217" name="Picture 170">
              <a:extLst>
                <a:ext uri="{FF2B5EF4-FFF2-40B4-BE49-F238E27FC236}">
                  <a16:creationId xmlns:a16="http://schemas.microsoft.com/office/drawing/2014/main" id="{251A51E6-849D-42E5-914C-79AB3D1BE1E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218" name="Picture 176">
              <a:extLst>
                <a:ext uri="{FF2B5EF4-FFF2-40B4-BE49-F238E27FC236}">
                  <a16:creationId xmlns:a16="http://schemas.microsoft.com/office/drawing/2014/main" id="{6257C943-BCBA-4155-BD62-0C3B4876C7E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219" name="Picture 182">
              <a:extLst>
                <a:ext uri="{FF2B5EF4-FFF2-40B4-BE49-F238E27FC236}">
                  <a16:creationId xmlns:a16="http://schemas.microsoft.com/office/drawing/2014/main" id="{6287EB1C-4003-4D6B-B8C0-CD40A0CD2A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182" name="Group 311">
            <a:extLst>
              <a:ext uri="{FF2B5EF4-FFF2-40B4-BE49-F238E27FC236}">
                <a16:creationId xmlns:a16="http://schemas.microsoft.com/office/drawing/2014/main" id="{28F44D71-A142-4D6D-A737-0E28BAE71A60}"/>
              </a:ext>
            </a:extLst>
          </p:cNvPr>
          <p:cNvGrpSpPr/>
          <p:nvPr/>
        </p:nvGrpSpPr>
        <p:grpSpPr>
          <a:xfrm>
            <a:off x="10808400" y="2102390"/>
            <a:ext cx="150363" cy="150363"/>
            <a:chOff x="0" y="0"/>
            <a:chExt cx="200485" cy="200485"/>
          </a:xfrm>
        </p:grpSpPr>
        <p:grpSp>
          <p:nvGrpSpPr>
            <p:cNvPr id="185" name="Group 312">
              <a:extLst>
                <a:ext uri="{FF2B5EF4-FFF2-40B4-BE49-F238E27FC236}">
                  <a16:creationId xmlns:a16="http://schemas.microsoft.com/office/drawing/2014/main" id="{E7904562-67A9-4700-829A-F3BFEF46BB00}"/>
                </a:ext>
              </a:extLst>
            </p:cNvPr>
            <p:cNvGrpSpPr/>
            <p:nvPr/>
          </p:nvGrpSpPr>
          <p:grpSpPr>
            <a:xfrm>
              <a:off x="0" y="0"/>
              <a:ext cx="200485" cy="200485"/>
              <a:chOff x="0" y="0"/>
              <a:chExt cx="6350000" cy="6350000"/>
            </a:xfrm>
          </p:grpSpPr>
          <p:sp>
            <p:nvSpPr>
              <p:cNvPr id="191" name="Freeform 313">
                <a:extLst>
                  <a:ext uri="{FF2B5EF4-FFF2-40B4-BE49-F238E27FC236}">
                    <a16:creationId xmlns:a16="http://schemas.microsoft.com/office/drawing/2014/main" id="{BDF68903-624C-41F7-876B-1F9DF0F89C8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188" name="TextBox 314">
              <a:extLst>
                <a:ext uri="{FF2B5EF4-FFF2-40B4-BE49-F238E27FC236}">
                  <a16:creationId xmlns:a16="http://schemas.microsoft.com/office/drawing/2014/main" id="{FF5DF55A-AC4D-4B1A-9CF9-38EA4407B529}"/>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192" name="TextBox 319">
            <a:extLst>
              <a:ext uri="{FF2B5EF4-FFF2-40B4-BE49-F238E27FC236}">
                <a16:creationId xmlns:a16="http://schemas.microsoft.com/office/drawing/2014/main" id="{CFF86F12-363F-4C48-8ACD-9121005F7547}"/>
              </a:ext>
            </a:extLst>
          </p:cNvPr>
          <p:cNvSpPr txBox="1"/>
          <p:nvPr/>
        </p:nvSpPr>
        <p:spPr>
          <a:xfrm>
            <a:off x="10808400" y="1913025"/>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193" name="TextBox 321">
            <a:extLst>
              <a:ext uri="{FF2B5EF4-FFF2-40B4-BE49-F238E27FC236}">
                <a16:creationId xmlns:a16="http://schemas.microsoft.com/office/drawing/2014/main" id="{C137C2A8-406C-4FC3-855A-54943EFC5C4D}"/>
              </a:ext>
            </a:extLst>
          </p:cNvPr>
          <p:cNvSpPr txBox="1"/>
          <p:nvPr/>
        </p:nvSpPr>
        <p:spPr>
          <a:xfrm>
            <a:off x="11079268" y="212784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194" name="Group 315">
            <a:extLst>
              <a:ext uri="{FF2B5EF4-FFF2-40B4-BE49-F238E27FC236}">
                <a16:creationId xmlns:a16="http://schemas.microsoft.com/office/drawing/2014/main" id="{B7F42213-F818-48B5-A4D4-6E7F2CD07DF7}"/>
              </a:ext>
            </a:extLst>
          </p:cNvPr>
          <p:cNvGrpSpPr/>
          <p:nvPr/>
        </p:nvGrpSpPr>
        <p:grpSpPr>
          <a:xfrm>
            <a:off x="10808400" y="2301107"/>
            <a:ext cx="150363" cy="150363"/>
            <a:chOff x="0" y="0"/>
            <a:chExt cx="200485" cy="200485"/>
          </a:xfrm>
        </p:grpSpPr>
        <p:grpSp>
          <p:nvGrpSpPr>
            <p:cNvPr id="195" name="Group 316">
              <a:extLst>
                <a:ext uri="{FF2B5EF4-FFF2-40B4-BE49-F238E27FC236}">
                  <a16:creationId xmlns:a16="http://schemas.microsoft.com/office/drawing/2014/main" id="{16F8DCCE-01D8-4C5B-A34A-ECB440ABF275}"/>
                </a:ext>
              </a:extLst>
            </p:cNvPr>
            <p:cNvGrpSpPr/>
            <p:nvPr/>
          </p:nvGrpSpPr>
          <p:grpSpPr>
            <a:xfrm>
              <a:off x="0" y="0"/>
              <a:ext cx="200485" cy="200485"/>
              <a:chOff x="0" y="0"/>
              <a:chExt cx="6350000" cy="6350000"/>
            </a:xfrm>
          </p:grpSpPr>
          <p:sp>
            <p:nvSpPr>
              <p:cNvPr id="201" name="Freeform 317">
                <a:extLst>
                  <a:ext uri="{FF2B5EF4-FFF2-40B4-BE49-F238E27FC236}">
                    <a16:creationId xmlns:a16="http://schemas.microsoft.com/office/drawing/2014/main" id="{4A4AEE87-6D2C-4F91-B64C-0C5A01AA9F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200" name="TextBox 318">
              <a:extLst>
                <a:ext uri="{FF2B5EF4-FFF2-40B4-BE49-F238E27FC236}">
                  <a16:creationId xmlns:a16="http://schemas.microsoft.com/office/drawing/2014/main" id="{4BB282F7-F067-4F3D-9212-D199823DC821}"/>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202" name="TextBox 320">
            <a:extLst>
              <a:ext uri="{FF2B5EF4-FFF2-40B4-BE49-F238E27FC236}">
                <a16:creationId xmlns:a16="http://schemas.microsoft.com/office/drawing/2014/main" id="{D169F50D-FB8E-43B8-B632-A21FCFC2449B}"/>
              </a:ext>
            </a:extLst>
          </p:cNvPr>
          <p:cNvSpPr txBox="1"/>
          <p:nvPr/>
        </p:nvSpPr>
        <p:spPr>
          <a:xfrm>
            <a:off x="11079268" y="2326560"/>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grpSp>
        <p:nvGrpSpPr>
          <p:cNvPr id="203" name="Group 202">
            <a:extLst>
              <a:ext uri="{FF2B5EF4-FFF2-40B4-BE49-F238E27FC236}">
                <a16:creationId xmlns:a16="http://schemas.microsoft.com/office/drawing/2014/main" id="{F7AC348A-A7FA-430F-8F35-63CA6D00881D}"/>
              </a:ext>
            </a:extLst>
          </p:cNvPr>
          <p:cNvGrpSpPr/>
          <p:nvPr/>
        </p:nvGrpSpPr>
        <p:grpSpPr>
          <a:xfrm>
            <a:off x="4865966" y="2693849"/>
            <a:ext cx="171452" cy="168842"/>
            <a:chOff x="4879612" y="1981850"/>
            <a:chExt cx="171452" cy="168842"/>
          </a:xfrm>
        </p:grpSpPr>
        <p:grpSp>
          <p:nvGrpSpPr>
            <p:cNvPr id="208" name="Group 261">
              <a:extLst>
                <a:ext uri="{FF2B5EF4-FFF2-40B4-BE49-F238E27FC236}">
                  <a16:creationId xmlns:a16="http://schemas.microsoft.com/office/drawing/2014/main" id="{12E50B35-62EB-485F-8D23-623613997F35}"/>
                </a:ext>
              </a:extLst>
            </p:cNvPr>
            <p:cNvGrpSpPr/>
            <p:nvPr/>
          </p:nvGrpSpPr>
          <p:grpSpPr>
            <a:xfrm>
              <a:off x="4882222" y="1981850"/>
              <a:ext cx="168842" cy="168842"/>
              <a:chOff x="0" y="0"/>
              <a:chExt cx="6350000" cy="6350000"/>
            </a:xfrm>
          </p:grpSpPr>
          <p:sp>
            <p:nvSpPr>
              <p:cNvPr id="237" name="Freeform 262">
                <a:extLst>
                  <a:ext uri="{FF2B5EF4-FFF2-40B4-BE49-F238E27FC236}">
                    <a16:creationId xmlns:a16="http://schemas.microsoft.com/office/drawing/2014/main" id="{0E86E6DC-6B46-493B-BE9F-E4A47BC90DA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32" name="TextBox 270">
              <a:extLst>
                <a:ext uri="{FF2B5EF4-FFF2-40B4-BE49-F238E27FC236}">
                  <a16:creationId xmlns:a16="http://schemas.microsoft.com/office/drawing/2014/main" id="{0AD69CCF-263F-484D-BB4E-3B3C7C27DF75}"/>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38" name="Group 237">
            <a:extLst>
              <a:ext uri="{FF2B5EF4-FFF2-40B4-BE49-F238E27FC236}">
                <a16:creationId xmlns:a16="http://schemas.microsoft.com/office/drawing/2014/main" id="{74D40FA7-88DF-4EA3-880C-6386412A6DE2}"/>
              </a:ext>
            </a:extLst>
          </p:cNvPr>
          <p:cNvGrpSpPr/>
          <p:nvPr/>
        </p:nvGrpSpPr>
        <p:grpSpPr>
          <a:xfrm>
            <a:off x="4865966" y="3043467"/>
            <a:ext cx="171452" cy="168842"/>
            <a:chOff x="4879612" y="1981850"/>
            <a:chExt cx="171452" cy="168842"/>
          </a:xfrm>
        </p:grpSpPr>
        <p:grpSp>
          <p:nvGrpSpPr>
            <p:cNvPr id="239" name="Group 261">
              <a:extLst>
                <a:ext uri="{FF2B5EF4-FFF2-40B4-BE49-F238E27FC236}">
                  <a16:creationId xmlns:a16="http://schemas.microsoft.com/office/drawing/2014/main" id="{00DD4326-8605-4BC0-B546-1B5C7B6F6D5C}"/>
                </a:ext>
              </a:extLst>
            </p:cNvPr>
            <p:cNvGrpSpPr/>
            <p:nvPr/>
          </p:nvGrpSpPr>
          <p:grpSpPr>
            <a:xfrm>
              <a:off x="4882222" y="1981850"/>
              <a:ext cx="168842" cy="168842"/>
              <a:chOff x="0" y="0"/>
              <a:chExt cx="6350000" cy="6350000"/>
            </a:xfrm>
          </p:grpSpPr>
          <p:sp>
            <p:nvSpPr>
              <p:cNvPr id="241" name="Freeform 262">
                <a:extLst>
                  <a:ext uri="{FF2B5EF4-FFF2-40B4-BE49-F238E27FC236}">
                    <a16:creationId xmlns:a16="http://schemas.microsoft.com/office/drawing/2014/main" id="{B6FE45C8-F6BC-439E-9CA2-7C409CD425F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40" name="TextBox 270">
              <a:extLst>
                <a:ext uri="{FF2B5EF4-FFF2-40B4-BE49-F238E27FC236}">
                  <a16:creationId xmlns:a16="http://schemas.microsoft.com/office/drawing/2014/main" id="{F83E4050-68F3-4BD9-BB28-2C97136DF48C}"/>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42" name="Group 241">
            <a:extLst>
              <a:ext uri="{FF2B5EF4-FFF2-40B4-BE49-F238E27FC236}">
                <a16:creationId xmlns:a16="http://schemas.microsoft.com/office/drawing/2014/main" id="{92D17807-7314-4C8D-9DF7-411D898651E9}"/>
              </a:ext>
            </a:extLst>
          </p:cNvPr>
          <p:cNvGrpSpPr/>
          <p:nvPr/>
        </p:nvGrpSpPr>
        <p:grpSpPr>
          <a:xfrm>
            <a:off x="5092795" y="2693849"/>
            <a:ext cx="168842" cy="168842"/>
            <a:chOff x="5085487" y="3402973"/>
            <a:chExt cx="168842" cy="168842"/>
          </a:xfrm>
        </p:grpSpPr>
        <p:grpSp>
          <p:nvGrpSpPr>
            <p:cNvPr id="243" name="Group 279">
              <a:extLst>
                <a:ext uri="{FF2B5EF4-FFF2-40B4-BE49-F238E27FC236}">
                  <a16:creationId xmlns:a16="http://schemas.microsoft.com/office/drawing/2014/main" id="{282B9D4C-64DA-4961-9C70-3FE037468BF4}"/>
                </a:ext>
              </a:extLst>
            </p:cNvPr>
            <p:cNvGrpSpPr/>
            <p:nvPr/>
          </p:nvGrpSpPr>
          <p:grpSpPr>
            <a:xfrm>
              <a:off x="5085487" y="3402973"/>
              <a:ext cx="168842" cy="168842"/>
              <a:chOff x="0" y="0"/>
              <a:chExt cx="6350000" cy="6350000"/>
            </a:xfrm>
          </p:grpSpPr>
          <p:sp>
            <p:nvSpPr>
              <p:cNvPr id="256" name="Freeform 280">
                <a:extLst>
                  <a:ext uri="{FF2B5EF4-FFF2-40B4-BE49-F238E27FC236}">
                    <a16:creationId xmlns:a16="http://schemas.microsoft.com/office/drawing/2014/main" id="{92C74C67-E5BA-403E-B472-83D3EAAE966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46" name="TextBox 293">
              <a:extLst>
                <a:ext uri="{FF2B5EF4-FFF2-40B4-BE49-F238E27FC236}">
                  <a16:creationId xmlns:a16="http://schemas.microsoft.com/office/drawing/2014/main" id="{4BE94DF9-893E-4BAF-B36C-ADB798C6A66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57" name="Group 256">
            <a:extLst>
              <a:ext uri="{FF2B5EF4-FFF2-40B4-BE49-F238E27FC236}">
                <a16:creationId xmlns:a16="http://schemas.microsoft.com/office/drawing/2014/main" id="{129D41C8-0EC4-46CB-910C-5B3829FC81A4}"/>
              </a:ext>
            </a:extLst>
          </p:cNvPr>
          <p:cNvGrpSpPr/>
          <p:nvPr/>
        </p:nvGrpSpPr>
        <p:grpSpPr>
          <a:xfrm>
            <a:off x="5092795" y="3043467"/>
            <a:ext cx="168842" cy="168842"/>
            <a:chOff x="5085487" y="3402973"/>
            <a:chExt cx="168842" cy="168842"/>
          </a:xfrm>
        </p:grpSpPr>
        <p:grpSp>
          <p:nvGrpSpPr>
            <p:cNvPr id="258" name="Group 279">
              <a:extLst>
                <a:ext uri="{FF2B5EF4-FFF2-40B4-BE49-F238E27FC236}">
                  <a16:creationId xmlns:a16="http://schemas.microsoft.com/office/drawing/2014/main" id="{EBF425B7-9F06-4CC0-A2AE-FF365D4C3D04}"/>
                </a:ext>
              </a:extLst>
            </p:cNvPr>
            <p:cNvGrpSpPr/>
            <p:nvPr/>
          </p:nvGrpSpPr>
          <p:grpSpPr>
            <a:xfrm>
              <a:off x="5085487" y="3402973"/>
              <a:ext cx="168842" cy="168842"/>
              <a:chOff x="0" y="0"/>
              <a:chExt cx="6350000" cy="6350000"/>
            </a:xfrm>
          </p:grpSpPr>
          <p:sp>
            <p:nvSpPr>
              <p:cNvPr id="260" name="Freeform 280">
                <a:extLst>
                  <a:ext uri="{FF2B5EF4-FFF2-40B4-BE49-F238E27FC236}">
                    <a16:creationId xmlns:a16="http://schemas.microsoft.com/office/drawing/2014/main" id="{CD2B5A95-A9FE-404E-9295-F71E58F69C3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59" name="TextBox 293">
              <a:extLst>
                <a:ext uri="{FF2B5EF4-FFF2-40B4-BE49-F238E27FC236}">
                  <a16:creationId xmlns:a16="http://schemas.microsoft.com/office/drawing/2014/main" id="{439B368C-3021-42A4-9A28-3F9DCB47C7D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61" name="Group 260">
            <a:extLst>
              <a:ext uri="{FF2B5EF4-FFF2-40B4-BE49-F238E27FC236}">
                <a16:creationId xmlns:a16="http://schemas.microsoft.com/office/drawing/2014/main" id="{C91CB65F-A726-42A8-9891-FEFA13E0D535}"/>
              </a:ext>
            </a:extLst>
          </p:cNvPr>
          <p:cNvGrpSpPr/>
          <p:nvPr/>
        </p:nvGrpSpPr>
        <p:grpSpPr>
          <a:xfrm>
            <a:off x="4865966" y="3393086"/>
            <a:ext cx="171452" cy="168842"/>
            <a:chOff x="4879612" y="1981850"/>
            <a:chExt cx="171452" cy="168842"/>
          </a:xfrm>
        </p:grpSpPr>
        <p:grpSp>
          <p:nvGrpSpPr>
            <p:cNvPr id="262" name="Group 261">
              <a:extLst>
                <a:ext uri="{FF2B5EF4-FFF2-40B4-BE49-F238E27FC236}">
                  <a16:creationId xmlns:a16="http://schemas.microsoft.com/office/drawing/2014/main" id="{FF96E664-E177-4C1F-A52A-92D0761836AE}"/>
                </a:ext>
              </a:extLst>
            </p:cNvPr>
            <p:cNvGrpSpPr/>
            <p:nvPr/>
          </p:nvGrpSpPr>
          <p:grpSpPr>
            <a:xfrm>
              <a:off x="4882222" y="1981850"/>
              <a:ext cx="168842" cy="168842"/>
              <a:chOff x="0" y="0"/>
              <a:chExt cx="6350000" cy="6350000"/>
            </a:xfrm>
          </p:grpSpPr>
          <p:sp>
            <p:nvSpPr>
              <p:cNvPr id="264" name="Freeform 262">
                <a:extLst>
                  <a:ext uri="{FF2B5EF4-FFF2-40B4-BE49-F238E27FC236}">
                    <a16:creationId xmlns:a16="http://schemas.microsoft.com/office/drawing/2014/main" id="{C5A1F7C1-3253-4956-BF68-789B95B17C9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63" name="TextBox 270">
              <a:extLst>
                <a:ext uri="{FF2B5EF4-FFF2-40B4-BE49-F238E27FC236}">
                  <a16:creationId xmlns:a16="http://schemas.microsoft.com/office/drawing/2014/main" id="{97C70458-9BCA-4984-9A4C-E8DD7A6A7C7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65" name="Group 264">
            <a:extLst>
              <a:ext uri="{FF2B5EF4-FFF2-40B4-BE49-F238E27FC236}">
                <a16:creationId xmlns:a16="http://schemas.microsoft.com/office/drawing/2014/main" id="{59B88032-DAF8-4371-8529-36C52D075ED3}"/>
              </a:ext>
            </a:extLst>
          </p:cNvPr>
          <p:cNvGrpSpPr/>
          <p:nvPr/>
        </p:nvGrpSpPr>
        <p:grpSpPr>
          <a:xfrm>
            <a:off x="4865966" y="3742705"/>
            <a:ext cx="171452" cy="168842"/>
            <a:chOff x="4879612" y="1981850"/>
            <a:chExt cx="171452" cy="168842"/>
          </a:xfrm>
        </p:grpSpPr>
        <p:grpSp>
          <p:nvGrpSpPr>
            <p:cNvPr id="266" name="Group 261">
              <a:extLst>
                <a:ext uri="{FF2B5EF4-FFF2-40B4-BE49-F238E27FC236}">
                  <a16:creationId xmlns:a16="http://schemas.microsoft.com/office/drawing/2014/main" id="{A64A9E02-F87D-48CD-BBAE-A500D668ABCE}"/>
                </a:ext>
              </a:extLst>
            </p:cNvPr>
            <p:cNvGrpSpPr/>
            <p:nvPr/>
          </p:nvGrpSpPr>
          <p:grpSpPr>
            <a:xfrm>
              <a:off x="4882222" y="1981850"/>
              <a:ext cx="168842" cy="168842"/>
              <a:chOff x="0" y="0"/>
              <a:chExt cx="6350000" cy="6350000"/>
            </a:xfrm>
          </p:grpSpPr>
          <p:sp>
            <p:nvSpPr>
              <p:cNvPr id="268" name="Freeform 262">
                <a:extLst>
                  <a:ext uri="{FF2B5EF4-FFF2-40B4-BE49-F238E27FC236}">
                    <a16:creationId xmlns:a16="http://schemas.microsoft.com/office/drawing/2014/main" id="{0C931B10-6B36-401D-8026-2B6511AE4EC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67" name="TextBox 270">
              <a:extLst>
                <a:ext uri="{FF2B5EF4-FFF2-40B4-BE49-F238E27FC236}">
                  <a16:creationId xmlns:a16="http://schemas.microsoft.com/office/drawing/2014/main" id="{127D074F-1782-4EC9-960F-94F08E364C07}"/>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69" name="Group 268">
            <a:extLst>
              <a:ext uri="{FF2B5EF4-FFF2-40B4-BE49-F238E27FC236}">
                <a16:creationId xmlns:a16="http://schemas.microsoft.com/office/drawing/2014/main" id="{58070AD1-C441-4C20-BF3C-5D8068D8C5E5}"/>
              </a:ext>
            </a:extLst>
          </p:cNvPr>
          <p:cNvGrpSpPr/>
          <p:nvPr/>
        </p:nvGrpSpPr>
        <p:grpSpPr>
          <a:xfrm>
            <a:off x="5092795" y="3393086"/>
            <a:ext cx="168842" cy="168842"/>
            <a:chOff x="5085487" y="3402973"/>
            <a:chExt cx="168842" cy="168842"/>
          </a:xfrm>
        </p:grpSpPr>
        <p:grpSp>
          <p:nvGrpSpPr>
            <p:cNvPr id="270" name="Group 279">
              <a:extLst>
                <a:ext uri="{FF2B5EF4-FFF2-40B4-BE49-F238E27FC236}">
                  <a16:creationId xmlns:a16="http://schemas.microsoft.com/office/drawing/2014/main" id="{C12E9D8B-5D2F-4632-A64D-95C1B16D724F}"/>
                </a:ext>
              </a:extLst>
            </p:cNvPr>
            <p:cNvGrpSpPr/>
            <p:nvPr/>
          </p:nvGrpSpPr>
          <p:grpSpPr>
            <a:xfrm>
              <a:off x="5085487" y="3402973"/>
              <a:ext cx="168842" cy="168842"/>
              <a:chOff x="0" y="0"/>
              <a:chExt cx="6350000" cy="6350000"/>
            </a:xfrm>
          </p:grpSpPr>
          <p:sp>
            <p:nvSpPr>
              <p:cNvPr id="272" name="Freeform 280">
                <a:extLst>
                  <a:ext uri="{FF2B5EF4-FFF2-40B4-BE49-F238E27FC236}">
                    <a16:creationId xmlns:a16="http://schemas.microsoft.com/office/drawing/2014/main" id="{ADB3D6FE-DF98-45E8-9790-6EED7A0244F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71" name="TextBox 293">
              <a:extLst>
                <a:ext uri="{FF2B5EF4-FFF2-40B4-BE49-F238E27FC236}">
                  <a16:creationId xmlns:a16="http://schemas.microsoft.com/office/drawing/2014/main" id="{A49B86CA-23E0-4135-87FD-41D03343F481}"/>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73" name="Group 272">
            <a:extLst>
              <a:ext uri="{FF2B5EF4-FFF2-40B4-BE49-F238E27FC236}">
                <a16:creationId xmlns:a16="http://schemas.microsoft.com/office/drawing/2014/main" id="{21DBDCCB-95F0-4162-9980-7112D2A08A72}"/>
              </a:ext>
            </a:extLst>
          </p:cNvPr>
          <p:cNvGrpSpPr/>
          <p:nvPr/>
        </p:nvGrpSpPr>
        <p:grpSpPr>
          <a:xfrm>
            <a:off x="5092795" y="3742705"/>
            <a:ext cx="168842" cy="168842"/>
            <a:chOff x="5085487" y="3402973"/>
            <a:chExt cx="168842" cy="168842"/>
          </a:xfrm>
        </p:grpSpPr>
        <p:grpSp>
          <p:nvGrpSpPr>
            <p:cNvPr id="274" name="Group 279">
              <a:extLst>
                <a:ext uri="{FF2B5EF4-FFF2-40B4-BE49-F238E27FC236}">
                  <a16:creationId xmlns:a16="http://schemas.microsoft.com/office/drawing/2014/main" id="{E8DD0A2A-E406-4013-8ADB-D53E0E0F801D}"/>
                </a:ext>
              </a:extLst>
            </p:cNvPr>
            <p:cNvGrpSpPr/>
            <p:nvPr/>
          </p:nvGrpSpPr>
          <p:grpSpPr>
            <a:xfrm>
              <a:off x="5085487" y="3402973"/>
              <a:ext cx="168842" cy="168842"/>
              <a:chOff x="0" y="0"/>
              <a:chExt cx="6350000" cy="6350000"/>
            </a:xfrm>
          </p:grpSpPr>
          <p:sp>
            <p:nvSpPr>
              <p:cNvPr id="276" name="Freeform 280">
                <a:extLst>
                  <a:ext uri="{FF2B5EF4-FFF2-40B4-BE49-F238E27FC236}">
                    <a16:creationId xmlns:a16="http://schemas.microsoft.com/office/drawing/2014/main" id="{4FC7E16A-645F-42BE-BAAC-1F836BB5DF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75" name="TextBox 293">
              <a:extLst>
                <a:ext uri="{FF2B5EF4-FFF2-40B4-BE49-F238E27FC236}">
                  <a16:creationId xmlns:a16="http://schemas.microsoft.com/office/drawing/2014/main" id="{47C398B5-49A1-4CCE-B217-944074D9DE57}"/>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77" name="Group 276">
            <a:extLst>
              <a:ext uri="{FF2B5EF4-FFF2-40B4-BE49-F238E27FC236}">
                <a16:creationId xmlns:a16="http://schemas.microsoft.com/office/drawing/2014/main" id="{5A9603D4-E1E9-4155-9378-20CD2BE7E8CF}"/>
              </a:ext>
            </a:extLst>
          </p:cNvPr>
          <p:cNvGrpSpPr/>
          <p:nvPr/>
        </p:nvGrpSpPr>
        <p:grpSpPr>
          <a:xfrm>
            <a:off x="4865966" y="4092323"/>
            <a:ext cx="171452" cy="168842"/>
            <a:chOff x="4879612" y="1981850"/>
            <a:chExt cx="171452" cy="168842"/>
          </a:xfrm>
        </p:grpSpPr>
        <p:grpSp>
          <p:nvGrpSpPr>
            <p:cNvPr id="278" name="Group 261">
              <a:extLst>
                <a:ext uri="{FF2B5EF4-FFF2-40B4-BE49-F238E27FC236}">
                  <a16:creationId xmlns:a16="http://schemas.microsoft.com/office/drawing/2014/main" id="{3F8E3DF5-D7D2-49F4-AC0B-5B808FF77B68}"/>
                </a:ext>
              </a:extLst>
            </p:cNvPr>
            <p:cNvGrpSpPr/>
            <p:nvPr/>
          </p:nvGrpSpPr>
          <p:grpSpPr>
            <a:xfrm>
              <a:off x="4882222" y="1981850"/>
              <a:ext cx="168842" cy="168842"/>
              <a:chOff x="0" y="0"/>
              <a:chExt cx="6350000" cy="6350000"/>
            </a:xfrm>
          </p:grpSpPr>
          <p:sp>
            <p:nvSpPr>
              <p:cNvPr id="280" name="Freeform 262">
                <a:extLst>
                  <a:ext uri="{FF2B5EF4-FFF2-40B4-BE49-F238E27FC236}">
                    <a16:creationId xmlns:a16="http://schemas.microsoft.com/office/drawing/2014/main" id="{0F1406AA-D0AB-4560-B10D-3930451103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79" name="TextBox 270">
              <a:extLst>
                <a:ext uri="{FF2B5EF4-FFF2-40B4-BE49-F238E27FC236}">
                  <a16:creationId xmlns:a16="http://schemas.microsoft.com/office/drawing/2014/main" id="{9138F8EF-FAE4-47A6-AD79-14F9BABBC943}"/>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81" name="Group 280">
            <a:extLst>
              <a:ext uri="{FF2B5EF4-FFF2-40B4-BE49-F238E27FC236}">
                <a16:creationId xmlns:a16="http://schemas.microsoft.com/office/drawing/2014/main" id="{AFC2F82C-94D6-43AD-AFAE-D0BE79F08B2C}"/>
              </a:ext>
            </a:extLst>
          </p:cNvPr>
          <p:cNvGrpSpPr/>
          <p:nvPr/>
        </p:nvGrpSpPr>
        <p:grpSpPr>
          <a:xfrm>
            <a:off x="5092795" y="4092323"/>
            <a:ext cx="168842" cy="168842"/>
            <a:chOff x="5085487" y="3402973"/>
            <a:chExt cx="168842" cy="168842"/>
          </a:xfrm>
        </p:grpSpPr>
        <p:grpSp>
          <p:nvGrpSpPr>
            <p:cNvPr id="282" name="Group 279">
              <a:extLst>
                <a:ext uri="{FF2B5EF4-FFF2-40B4-BE49-F238E27FC236}">
                  <a16:creationId xmlns:a16="http://schemas.microsoft.com/office/drawing/2014/main" id="{7E5C951D-C3EB-4C46-890D-A3EFBAFA4D04}"/>
                </a:ext>
              </a:extLst>
            </p:cNvPr>
            <p:cNvGrpSpPr/>
            <p:nvPr/>
          </p:nvGrpSpPr>
          <p:grpSpPr>
            <a:xfrm>
              <a:off x="5085487" y="3402973"/>
              <a:ext cx="168842" cy="168842"/>
              <a:chOff x="0" y="0"/>
              <a:chExt cx="6350000" cy="6350000"/>
            </a:xfrm>
          </p:grpSpPr>
          <p:sp>
            <p:nvSpPr>
              <p:cNvPr id="284" name="Freeform 280">
                <a:extLst>
                  <a:ext uri="{FF2B5EF4-FFF2-40B4-BE49-F238E27FC236}">
                    <a16:creationId xmlns:a16="http://schemas.microsoft.com/office/drawing/2014/main" id="{D632F738-BEA9-4E32-8EC3-6718021CC32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83" name="TextBox 293">
              <a:extLst>
                <a:ext uri="{FF2B5EF4-FFF2-40B4-BE49-F238E27FC236}">
                  <a16:creationId xmlns:a16="http://schemas.microsoft.com/office/drawing/2014/main" id="{1FC368C3-3999-4C86-865F-0457043E60A3}"/>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89" name="Group 288">
            <a:extLst>
              <a:ext uri="{FF2B5EF4-FFF2-40B4-BE49-F238E27FC236}">
                <a16:creationId xmlns:a16="http://schemas.microsoft.com/office/drawing/2014/main" id="{DC0FF43D-3366-4130-A465-43D984FFB476}"/>
              </a:ext>
            </a:extLst>
          </p:cNvPr>
          <p:cNvGrpSpPr/>
          <p:nvPr/>
        </p:nvGrpSpPr>
        <p:grpSpPr>
          <a:xfrm>
            <a:off x="4865966" y="4791560"/>
            <a:ext cx="171452" cy="168842"/>
            <a:chOff x="4879612" y="1981850"/>
            <a:chExt cx="171452" cy="168842"/>
          </a:xfrm>
        </p:grpSpPr>
        <p:grpSp>
          <p:nvGrpSpPr>
            <p:cNvPr id="290" name="Group 261">
              <a:extLst>
                <a:ext uri="{FF2B5EF4-FFF2-40B4-BE49-F238E27FC236}">
                  <a16:creationId xmlns:a16="http://schemas.microsoft.com/office/drawing/2014/main" id="{8549ADC2-C3CF-4715-95C6-5A3B118B5F82}"/>
                </a:ext>
              </a:extLst>
            </p:cNvPr>
            <p:cNvGrpSpPr/>
            <p:nvPr/>
          </p:nvGrpSpPr>
          <p:grpSpPr>
            <a:xfrm>
              <a:off x="4882222" y="1981850"/>
              <a:ext cx="168842" cy="168842"/>
              <a:chOff x="0" y="0"/>
              <a:chExt cx="6350000" cy="6350000"/>
            </a:xfrm>
          </p:grpSpPr>
          <p:sp>
            <p:nvSpPr>
              <p:cNvPr id="292" name="Freeform 262">
                <a:extLst>
                  <a:ext uri="{FF2B5EF4-FFF2-40B4-BE49-F238E27FC236}">
                    <a16:creationId xmlns:a16="http://schemas.microsoft.com/office/drawing/2014/main" id="{EE1E615F-EEB3-4E74-80EB-F5B9C8AC9B6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91" name="TextBox 270">
              <a:extLst>
                <a:ext uri="{FF2B5EF4-FFF2-40B4-BE49-F238E27FC236}">
                  <a16:creationId xmlns:a16="http://schemas.microsoft.com/office/drawing/2014/main" id="{B031977A-7492-483E-9906-96811AC7797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93" name="Group 292">
            <a:extLst>
              <a:ext uri="{FF2B5EF4-FFF2-40B4-BE49-F238E27FC236}">
                <a16:creationId xmlns:a16="http://schemas.microsoft.com/office/drawing/2014/main" id="{B4B44317-9F89-426C-BB29-0A51FB3561E1}"/>
              </a:ext>
            </a:extLst>
          </p:cNvPr>
          <p:cNvGrpSpPr/>
          <p:nvPr/>
        </p:nvGrpSpPr>
        <p:grpSpPr>
          <a:xfrm>
            <a:off x="5092795" y="4441942"/>
            <a:ext cx="168842" cy="168842"/>
            <a:chOff x="5085487" y="3402973"/>
            <a:chExt cx="168842" cy="168842"/>
          </a:xfrm>
        </p:grpSpPr>
        <p:grpSp>
          <p:nvGrpSpPr>
            <p:cNvPr id="294" name="Group 279">
              <a:extLst>
                <a:ext uri="{FF2B5EF4-FFF2-40B4-BE49-F238E27FC236}">
                  <a16:creationId xmlns:a16="http://schemas.microsoft.com/office/drawing/2014/main" id="{C5C9E467-D2DE-4832-A2B5-142EFF6865BD}"/>
                </a:ext>
              </a:extLst>
            </p:cNvPr>
            <p:cNvGrpSpPr/>
            <p:nvPr/>
          </p:nvGrpSpPr>
          <p:grpSpPr>
            <a:xfrm>
              <a:off x="5085487" y="3402973"/>
              <a:ext cx="168842" cy="168842"/>
              <a:chOff x="0" y="0"/>
              <a:chExt cx="6350000" cy="6350000"/>
            </a:xfrm>
          </p:grpSpPr>
          <p:sp>
            <p:nvSpPr>
              <p:cNvPr id="296" name="Freeform 280">
                <a:extLst>
                  <a:ext uri="{FF2B5EF4-FFF2-40B4-BE49-F238E27FC236}">
                    <a16:creationId xmlns:a16="http://schemas.microsoft.com/office/drawing/2014/main" id="{947F9785-7B41-4F29-A6B3-D94A5C75ACB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95" name="TextBox 293">
              <a:extLst>
                <a:ext uri="{FF2B5EF4-FFF2-40B4-BE49-F238E27FC236}">
                  <a16:creationId xmlns:a16="http://schemas.microsoft.com/office/drawing/2014/main" id="{B190AB47-1981-4B46-B153-D19DB7ACCEF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97" name="Group 296">
            <a:extLst>
              <a:ext uri="{FF2B5EF4-FFF2-40B4-BE49-F238E27FC236}">
                <a16:creationId xmlns:a16="http://schemas.microsoft.com/office/drawing/2014/main" id="{7F3C699A-77FF-406E-9743-4E21BC64AD0F}"/>
              </a:ext>
            </a:extLst>
          </p:cNvPr>
          <p:cNvGrpSpPr/>
          <p:nvPr/>
        </p:nvGrpSpPr>
        <p:grpSpPr>
          <a:xfrm>
            <a:off x="5092795" y="4791560"/>
            <a:ext cx="168842" cy="168842"/>
            <a:chOff x="5085487" y="3402973"/>
            <a:chExt cx="168842" cy="168842"/>
          </a:xfrm>
        </p:grpSpPr>
        <p:grpSp>
          <p:nvGrpSpPr>
            <p:cNvPr id="298" name="Group 279">
              <a:extLst>
                <a:ext uri="{FF2B5EF4-FFF2-40B4-BE49-F238E27FC236}">
                  <a16:creationId xmlns:a16="http://schemas.microsoft.com/office/drawing/2014/main" id="{58808653-BB61-42B5-BF78-54B0E318D593}"/>
                </a:ext>
              </a:extLst>
            </p:cNvPr>
            <p:cNvGrpSpPr/>
            <p:nvPr/>
          </p:nvGrpSpPr>
          <p:grpSpPr>
            <a:xfrm>
              <a:off x="5085487" y="3402973"/>
              <a:ext cx="168842" cy="168842"/>
              <a:chOff x="0" y="0"/>
              <a:chExt cx="6350000" cy="6350000"/>
            </a:xfrm>
          </p:grpSpPr>
          <p:sp>
            <p:nvSpPr>
              <p:cNvPr id="300" name="Freeform 280">
                <a:extLst>
                  <a:ext uri="{FF2B5EF4-FFF2-40B4-BE49-F238E27FC236}">
                    <a16:creationId xmlns:a16="http://schemas.microsoft.com/office/drawing/2014/main" id="{F6F3FAD7-9803-4690-9D46-B9747FD96B2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99" name="TextBox 293">
              <a:extLst>
                <a:ext uri="{FF2B5EF4-FFF2-40B4-BE49-F238E27FC236}">
                  <a16:creationId xmlns:a16="http://schemas.microsoft.com/office/drawing/2014/main" id="{0B3F53F5-4B5D-4FAD-923D-BE5715884670}"/>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spTree>
    <p:extLst>
      <p:ext uri="{BB962C8B-B14F-4D97-AF65-F5344CB8AC3E}">
        <p14:creationId xmlns:p14="http://schemas.microsoft.com/office/powerpoint/2010/main" val="124721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311">
            <a:extLst>
              <a:ext uri="{FF2B5EF4-FFF2-40B4-BE49-F238E27FC236}">
                <a16:creationId xmlns:a16="http://schemas.microsoft.com/office/drawing/2014/main" id="{79151CF1-79B1-43A9-B385-51392B6E017F}"/>
              </a:ext>
            </a:extLst>
          </p:cNvPr>
          <p:cNvGrpSpPr/>
          <p:nvPr/>
        </p:nvGrpSpPr>
        <p:grpSpPr>
          <a:xfrm>
            <a:off x="10808400" y="2102390"/>
            <a:ext cx="150363" cy="150363"/>
            <a:chOff x="0" y="0"/>
            <a:chExt cx="200485" cy="200485"/>
          </a:xfrm>
        </p:grpSpPr>
        <p:grpSp>
          <p:nvGrpSpPr>
            <p:cNvPr id="96" name="Group 312">
              <a:extLst>
                <a:ext uri="{FF2B5EF4-FFF2-40B4-BE49-F238E27FC236}">
                  <a16:creationId xmlns:a16="http://schemas.microsoft.com/office/drawing/2014/main" id="{0871D4BC-742D-42A2-8758-C7AECD6D34B2}"/>
                </a:ext>
              </a:extLst>
            </p:cNvPr>
            <p:cNvGrpSpPr/>
            <p:nvPr/>
          </p:nvGrpSpPr>
          <p:grpSpPr>
            <a:xfrm>
              <a:off x="0" y="0"/>
              <a:ext cx="200485" cy="200485"/>
              <a:chOff x="0" y="0"/>
              <a:chExt cx="6350000" cy="6350000"/>
            </a:xfrm>
          </p:grpSpPr>
          <p:sp>
            <p:nvSpPr>
              <p:cNvPr id="98" name="Freeform 313">
                <a:extLst>
                  <a:ext uri="{FF2B5EF4-FFF2-40B4-BE49-F238E27FC236}">
                    <a16:creationId xmlns:a16="http://schemas.microsoft.com/office/drawing/2014/main" id="{7DACCC36-7129-483F-B4A2-9A49BE53C7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97" name="TextBox 314">
              <a:extLst>
                <a:ext uri="{FF2B5EF4-FFF2-40B4-BE49-F238E27FC236}">
                  <a16:creationId xmlns:a16="http://schemas.microsoft.com/office/drawing/2014/main" id="{81B06BBE-81DE-4BD3-8DE1-E04211BE7C7F}"/>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75" name="TextBox 319">
            <a:extLst>
              <a:ext uri="{FF2B5EF4-FFF2-40B4-BE49-F238E27FC236}">
                <a16:creationId xmlns:a16="http://schemas.microsoft.com/office/drawing/2014/main" id="{0C75ADDA-2B35-412E-BBC5-8D34A50A1550}"/>
              </a:ext>
            </a:extLst>
          </p:cNvPr>
          <p:cNvSpPr txBox="1"/>
          <p:nvPr/>
        </p:nvSpPr>
        <p:spPr>
          <a:xfrm>
            <a:off x="10808400" y="1913025"/>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77" name="TextBox 321">
            <a:extLst>
              <a:ext uri="{FF2B5EF4-FFF2-40B4-BE49-F238E27FC236}">
                <a16:creationId xmlns:a16="http://schemas.microsoft.com/office/drawing/2014/main" id="{8BAA0636-129F-4AC7-A00D-61E009067A63}"/>
              </a:ext>
            </a:extLst>
          </p:cNvPr>
          <p:cNvSpPr txBox="1"/>
          <p:nvPr/>
        </p:nvSpPr>
        <p:spPr>
          <a:xfrm>
            <a:off x="11079268" y="212784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78" name="Group 315">
            <a:extLst>
              <a:ext uri="{FF2B5EF4-FFF2-40B4-BE49-F238E27FC236}">
                <a16:creationId xmlns:a16="http://schemas.microsoft.com/office/drawing/2014/main" id="{3623C707-824D-4CAA-83A5-DAA3AEC15A8B}"/>
              </a:ext>
            </a:extLst>
          </p:cNvPr>
          <p:cNvGrpSpPr/>
          <p:nvPr/>
        </p:nvGrpSpPr>
        <p:grpSpPr>
          <a:xfrm>
            <a:off x="10808400" y="2301107"/>
            <a:ext cx="150363" cy="150363"/>
            <a:chOff x="0" y="0"/>
            <a:chExt cx="200485" cy="200485"/>
          </a:xfrm>
        </p:grpSpPr>
        <p:grpSp>
          <p:nvGrpSpPr>
            <p:cNvPr id="90" name="Group 316">
              <a:extLst>
                <a:ext uri="{FF2B5EF4-FFF2-40B4-BE49-F238E27FC236}">
                  <a16:creationId xmlns:a16="http://schemas.microsoft.com/office/drawing/2014/main" id="{EF46CAD2-EB77-4B50-9F04-317787D8BAA6}"/>
                </a:ext>
              </a:extLst>
            </p:cNvPr>
            <p:cNvGrpSpPr/>
            <p:nvPr/>
          </p:nvGrpSpPr>
          <p:grpSpPr>
            <a:xfrm>
              <a:off x="0" y="0"/>
              <a:ext cx="200485" cy="200485"/>
              <a:chOff x="0" y="0"/>
              <a:chExt cx="6350000" cy="6350000"/>
            </a:xfrm>
          </p:grpSpPr>
          <p:sp>
            <p:nvSpPr>
              <p:cNvPr id="92" name="Freeform 317">
                <a:extLst>
                  <a:ext uri="{FF2B5EF4-FFF2-40B4-BE49-F238E27FC236}">
                    <a16:creationId xmlns:a16="http://schemas.microsoft.com/office/drawing/2014/main" id="{24F33948-ED13-411E-83FD-D8759EBD8CE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91" name="TextBox 318">
              <a:extLst>
                <a:ext uri="{FF2B5EF4-FFF2-40B4-BE49-F238E27FC236}">
                  <a16:creationId xmlns:a16="http://schemas.microsoft.com/office/drawing/2014/main" id="{FF751DF2-4780-47B2-B3C7-74B70147FC01}"/>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79" name="TextBox 320">
            <a:extLst>
              <a:ext uri="{FF2B5EF4-FFF2-40B4-BE49-F238E27FC236}">
                <a16:creationId xmlns:a16="http://schemas.microsoft.com/office/drawing/2014/main" id="{0B38DC2B-8087-4022-A46E-7EE4C4B86B5F}"/>
              </a:ext>
            </a:extLst>
          </p:cNvPr>
          <p:cNvSpPr txBox="1"/>
          <p:nvPr/>
        </p:nvSpPr>
        <p:spPr>
          <a:xfrm>
            <a:off x="11079268" y="2326560"/>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graphicFrame>
        <p:nvGraphicFramePr>
          <p:cNvPr id="99" name="Table 4">
            <a:extLst>
              <a:ext uri="{FF2B5EF4-FFF2-40B4-BE49-F238E27FC236}">
                <a16:creationId xmlns:a16="http://schemas.microsoft.com/office/drawing/2014/main" id="{98D4553F-FB56-40C5-85AA-DF995ADC964F}"/>
              </a:ext>
            </a:extLst>
          </p:cNvPr>
          <p:cNvGraphicFramePr>
            <a:graphicFrameLocks noGrp="1"/>
          </p:cNvGraphicFramePr>
          <p:nvPr>
            <p:extLst>
              <p:ext uri="{D42A27DB-BD31-4B8C-83A1-F6EECF244321}">
                <p14:modId xmlns:p14="http://schemas.microsoft.com/office/powerpoint/2010/main" val="1237223353"/>
              </p:ext>
            </p:extLst>
          </p:nvPr>
        </p:nvGraphicFramePr>
        <p:xfrm>
          <a:off x="619180" y="1351084"/>
          <a:ext cx="9915225" cy="393305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5</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Cash Payouts</a:t>
                      </a:r>
                    </a:p>
                  </a:txBody>
                  <a:tcPr marT="28800" marB="28800" anchor="ctr">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In-Patient</a:t>
                      </a:r>
                    </a:p>
                    <a:p>
                      <a:pPr marL="0" lvl="0" indent="0" algn="l">
                        <a:lnSpc>
                          <a:spcPts val="864"/>
                        </a:lnSpc>
                        <a:spcBef>
                          <a:spcPct val="0"/>
                        </a:spcBef>
                      </a:pPr>
                      <a:r>
                        <a:rPr lang="en-US" sz="630" u="none" spc="-18" dirty="0">
                          <a:solidFill>
                            <a:srgbClr val="5D686E"/>
                          </a:solidFill>
                        </a:rPr>
                        <a:t>For you, per night, up to 20 nights per year</a:t>
                      </a:r>
                    </a:p>
                  </a:txBody>
                  <a:tcPr anchor="ctr">
                    <a:lnR w="28575" cap="flat" cmpd="sng" algn="ctr">
                      <a:solidFill>
                        <a:schemeClr val="bg1"/>
                      </a:solidFill>
                      <a:prstDash val="solid"/>
                      <a:round/>
                      <a:headEnd type="none" w="med" len="med"/>
                      <a:tailEnd type="none" w="med" len="med"/>
                    </a:lnR>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5395857"/>
                  </a:ext>
                </a:extLst>
              </a:tr>
              <a:tr h="349200">
                <a:tc>
                  <a:txBody>
                    <a:bodyPr/>
                    <a:lstStyle/>
                    <a:p>
                      <a:pPr marL="0" lvl="0" indent="0" algn="l">
                        <a:lnSpc>
                          <a:spcPts val="1111"/>
                        </a:lnSpc>
                        <a:spcBef>
                          <a:spcPct val="0"/>
                        </a:spcBef>
                      </a:pPr>
                      <a:r>
                        <a:rPr lang="en-US" sz="800" spc="-24" dirty="0">
                          <a:solidFill>
                            <a:srgbClr val="5D686E"/>
                          </a:solidFill>
                        </a:rPr>
                        <a:t>Day Surgery</a:t>
                      </a:r>
                    </a:p>
                    <a:p>
                      <a:pPr marL="0" lvl="0" indent="0" algn="l">
                        <a:lnSpc>
                          <a:spcPts val="864"/>
                        </a:lnSpc>
                        <a:spcBef>
                          <a:spcPct val="0"/>
                        </a:spcBef>
                      </a:pPr>
                      <a:r>
                        <a:rPr lang="en-US" sz="630" u="none" spc="-18" dirty="0">
                          <a:solidFill>
                            <a:srgbClr val="5D686E"/>
                          </a:solidFill>
                        </a:rPr>
                        <a:t>For you, per day, up to 10 days per year</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67852834"/>
                  </a:ext>
                </a:extLst>
              </a:tr>
              <a:tr h="349200">
                <a:tc>
                  <a:txBody>
                    <a:bodyPr/>
                    <a:lstStyle/>
                    <a:p>
                      <a:pPr marL="0" lvl="0" indent="0" algn="l">
                        <a:lnSpc>
                          <a:spcPts val="1111"/>
                        </a:lnSpc>
                        <a:spcBef>
                          <a:spcPct val="0"/>
                        </a:spcBef>
                      </a:pPr>
                      <a:r>
                        <a:rPr lang="en-US" sz="800" spc="-24" dirty="0">
                          <a:solidFill>
                            <a:srgbClr val="5D686E"/>
                          </a:solidFill>
                        </a:rPr>
                        <a:t>Maternity/Paternity/Adoption</a:t>
                      </a:r>
                    </a:p>
                    <a:p>
                      <a:pPr marL="0" lvl="0" indent="0" algn="l">
                        <a:lnSpc>
                          <a:spcPts val="864"/>
                        </a:lnSpc>
                        <a:spcBef>
                          <a:spcPct val="0"/>
                        </a:spcBef>
                      </a:pPr>
                      <a:r>
                        <a:rPr lang="en-US" sz="630" u="none" spc="-18" dirty="0">
                          <a:solidFill>
                            <a:srgbClr val="5D686E"/>
                          </a:solidFill>
                        </a:rPr>
                        <a:t>For you, per child</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53857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accent1"/>
                          </a:solidFill>
                          <a:latin typeface="+mn-lt"/>
                          <a:ea typeface="+mn-ea"/>
                          <a:cs typeface="+mn-cs"/>
                        </a:rPr>
                        <a:t>Health and Wellbeing</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3058033"/>
                  </a:ext>
                </a:extLst>
              </a:tr>
              <a:tr h="349200">
                <a:tc>
                  <a:txBody>
                    <a:bodyPr/>
                    <a:lstStyle/>
                    <a:p>
                      <a:pPr>
                        <a:lnSpc>
                          <a:spcPts val="1111"/>
                        </a:lnSpc>
                      </a:pPr>
                      <a:r>
                        <a:rPr lang="en-US" sz="800" spc="-24" dirty="0">
                          <a:solidFill>
                            <a:srgbClr val="5D686E"/>
                          </a:solidFill>
                        </a:rPr>
                        <a:t>24 Hour Advice and Information Line including the Wisdom app</a:t>
                      </a:r>
                      <a:br>
                        <a:rPr lang="en-US" sz="800" spc="-24" dirty="0">
                          <a:solidFill>
                            <a:srgbClr val="5D686E"/>
                          </a:solidFill>
                        </a:rPr>
                      </a:br>
                      <a:r>
                        <a:rPr lang="en-US" sz="631" kern="1200" spc="-18" dirty="0">
                          <a:solidFill>
                            <a:srgbClr val="5D686E"/>
                          </a:solidFill>
                          <a:latin typeface="+mn-lt"/>
                          <a:ea typeface="+mn-ea"/>
                          <a:cs typeface="+mn-cs"/>
                        </a:rPr>
                        <a:t>For you, </a:t>
                      </a:r>
                      <a:r>
                        <a:rPr lang="en-US" sz="630" u="none" spc="-18" dirty="0">
                          <a:solidFill>
                            <a:srgbClr val="5D686E"/>
                          </a:solidFill>
                        </a:rPr>
                        <a:t>your partner and dependent children</a:t>
                      </a:r>
                      <a:r>
                        <a:rPr lang="en-US" sz="631" kern="1200" spc="-18" dirty="0">
                          <a:solidFill>
                            <a:srgbClr val="5D686E"/>
                          </a:solidFill>
                          <a:latin typeface="+mn-lt"/>
                          <a:ea typeface="+mn-ea"/>
                          <a:cs typeface="+mn-cs"/>
                        </a:rPr>
                        <a:t>. Counselling, legal, health and wellbeing advice, online resources</a:t>
                      </a:r>
                      <a:endParaRPr lang="en-US" sz="631" spc="-18" dirty="0">
                        <a:solidFill>
                          <a:srgbClr val="5D686E"/>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24756077"/>
                  </a:ext>
                </a:extLst>
              </a:tr>
              <a:tr h="349200">
                <a:tc>
                  <a:txBody>
                    <a:bodyPr/>
                    <a:lstStyle/>
                    <a:p>
                      <a:pPr>
                        <a:lnSpc>
                          <a:spcPts val="1111"/>
                        </a:lnSpc>
                      </a:pPr>
                      <a:r>
                        <a:rPr lang="en-US" sz="800" spc="-24" dirty="0">
                          <a:solidFill>
                            <a:srgbClr val="5D686E"/>
                          </a:solidFill>
                        </a:rPr>
                        <a:t>Scanning Service - MRI, CT &amp; PET Scans </a:t>
                      </a:r>
                      <a:r>
                        <a:rPr lang="en-US" sz="631" spc="-18" dirty="0">
                          <a:solidFill>
                            <a:srgbClr val="5D686E"/>
                          </a:solidFill>
                        </a:rPr>
                        <a:t>For you. Following a referral from a Consultant, you must call our Scanning Helpline on 0345 345 4556 and they will arrange the scan. Please see Benefit Rules for more information.</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19421834"/>
                  </a:ext>
                </a:extLst>
              </a:tr>
              <a:tr h="349200">
                <a:tc>
                  <a:txBody>
                    <a:bodyPr/>
                    <a:lstStyle/>
                    <a:p>
                      <a:pPr marL="0" lvl="0" indent="0" algn="l">
                        <a:lnSpc>
                          <a:spcPts val="1111"/>
                        </a:lnSpc>
                        <a:spcBef>
                          <a:spcPct val="0"/>
                        </a:spcBef>
                      </a:pPr>
                      <a:r>
                        <a:rPr lang="en-US" sz="800" u="none" spc="-24" dirty="0">
                          <a:solidFill>
                            <a:srgbClr val="5D686E"/>
                          </a:solidFill>
                        </a:rPr>
                        <a:t>DoctorLine</a:t>
                      </a:r>
                      <a:endParaRPr lang="en-US" sz="800" u="none" spc="-24" baseline="30000" dirty="0">
                        <a:solidFill>
                          <a:srgbClr val="5D686E"/>
                        </a:solidFill>
                      </a:endParaRPr>
                    </a:p>
                    <a:p>
                      <a:pPr marL="0" lvl="0" indent="0" algn="l">
                        <a:lnSpc>
                          <a:spcPts val="864"/>
                        </a:lnSpc>
                        <a:spcBef>
                          <a:spcPct val="0"/>
                        </a:spcBef>
                      </a:pPr>
                      <a:r>
                        <a:rPr lang="en-US" sz="630" u="none" spc="-18" dirty="0">
                          <a:solidFill>
                            <a:srgbClr val="5D686E"/>
                          </a:solidFill>
                        </a:rPr>
                        <a:t>For you, your partner and dependent children</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67518037"/>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Gym Discounts</a:t>
                      </a:r>
                    </a:p>
                    <a:p>
                      <a:pPr marL="0" marR="0" lvl="0" indent="0" algn="l" defTabSz="914400" rtl="0" eaLnBrk="1" fontAlgn="auto" latinLnBrk="0" hangingPunct="1">
                        <a:lnSpc>
                          <a:spcPts val="1111"/>
                        </a:lnSpc>
                        <a:spcBef>
                          <a:spcPct val="0"/>
                        </a:spcBef>
                        <a:spcAft>
                          <a:spcPts val="0"/>
                        </a:spcAft>
                        <a:buClrTx/>
                        <a:buSzTx/>
                        <a:buFontTx/>
                        <a:buNone/>
                        <a:tabLst/>
                        <a:defRPr/>
                      </a:pPr>
                      <a:r>
                        <a:rPr lang="en-US" sz="630" spc="-24"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chemeClr val="tx1"/>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03897953"/>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Personal Accident/Accidental Death</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£2,500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£5,000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21232292"/>
                  </a:ext>
                </a:extLst>
              </a:tr>
              <a:tr h="349200">
                <a:tc>
                  <a:txBody>
                    <a:bodyPr/>
                    <a:lstStyle/>
                    <a:p>
                      <a:pPr marL="0" lvl="0" indent="0" algn="l">
                        <a:lnSpc>
                          <a:spcPts val="1111"/>
                        </a:lnSpc>
                        <a:spcBef>
                          <a:spcPct val="0"/>
                        </a:spcBef>
                      </a:pPr>
                      <a:r>
                        <a:rPr lang="en-US" sz="800" spc="-24" dirty="0">
                          <a:solidFill>
                            <a:srgbClr val="5D686E"/>
                          </a:solidFill>
                        </a:rPr>
                        <a:t>Personal Accident/Permanent Disability</a:t>
                      </a:r>
                      <a:br>
                        <a:rPr lang="en-US" sz="800" spc="-24" dirty="0">
                          <a:solidFill>
                            <a:srgbClr val="5D686E"/>
                          </a:solidFill>
                        </a:rPr>
                      </a:b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£2,500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£5,000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26717771"/>
                  </a:ext>
                </a:extLst>
              </a:tr>
            </a:tbl>
          </a:graphicData>
        </a:graphic>
      </p:graphicFrame>
      <p:sp>
        <p:nvSpPr>
          <p:cNvPr id="100" name="TextBox 99">
            <a:extLst>
              <a:ext uri="{FF2B5EF4-FFF2-40B4-BE49-F238E27FC236}">
                <a16:creationId xmlns:a16="http://schemas.microsoft.com/office/drawing/2014/main" id="{93A7DF61-DE61-47E4-8149-48ACBA4C6D5C}"/>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Westfield Flex Health Cash Plan</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118" name="Group 117">
            <a:extLst>
              <a:ext uri="{FF2B5EF4-FFF2-40B4-BE49-F238E27FC236}">
                <a16:creationId xmlns:a16="http://schemas.microsoft.com/office/drawing/2014/main" id="{1D589579-B01B-42F4-897B-0C48DE7C9DBA}"/>
              </a:ext>
            </a:extLst>
          </p:cNvPr>
          <p:cNvGrpSpPr/>
          <p:nvPr/>
        </p:nvGrpSpPr>
        <p:grpSpPr>
          <a:xfrm>
            <a:off x="5967490" y="3284176"/>
            <a:ext cx="4125577" cy="118102"/>
            <a:chOff x="5967490" y="5514672"/>
            <a:chExt cx="4125577" cy="118102"/>
          </a:xfrm>
        </p:grpSpPr>
        <p:pic>
          <p:nvPicPr>
            <p:cNvPr id="119" name="Picture 158">
              <a:extLst>
                <a:ext uri="{FF2B5EF4-FFF2-40B4-BE49-F238E27FC236}">
                  <a16:creationId xmlns:a16="http://schemas.microsoft.com/office/drawing/2014/main" id="{A0DD6FB8-F6F2-473F-9131-DA1601C809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20" name="Picture 164">
              <a:extLst>
                <a:ext uri="{FF2B5EF4-FFF2-40B4-BE49-F238E27FC236}">
                  <a16:creationId xmlns:a16="http://schemas.microsoft.com/office/drawing/2014/main" id="{18F7E13D-EB8D-4CB2-9E87-FBAA7BD100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121" name="Picture 170">
              <a:extLst>
                <a:ext uri="{FF2B5EF4-FFF2-40B4-BE49-F238E27FC236}">
                  <a16:creationId xmlns:a16="http://schemas.microsoft.com/office/drawing/2014/main" id="{83A93423-0F92-4CDD-A03C-1AF8C7BB1A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122" name="Picture 176">
              <a:extLst>
                <a:ext uri="{FF2B5EF4-FFF2-40B4-BE49-F238E27FC236}">
                  <a16:creationId xmlns:a16="http://schemas.microsoft.com/office/drawing/2014/main" id="{D8823E4B-0994-46C6-86D7-3265900CB71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123" name="Picture 182">
              <a:extLst>
                <a:ext uri="{FF2B5EF4-FFF2-40B4-BE49-F238E27FC236}">
                  <a16:creationId xmlns:a16="http://schemas.microsoft.com/office/drawing/2014/main" id="{38DD92F0-B7CA-44F1-9C0B-5F29068ADFA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124" name="Group 123">
            <a:extLst>
              <a:ext uri="{FF2B5EF4-FFF2-40B4-BE49-F238E27FC236}">
                <a16:creationId xmlns:a16="http://schemas.microsoft.com/office/drawing/2014/main" id="{41A4D935-FFDF-4E14-BA93-004080C87BAE}"/>
              </a:ext>
            </a:extLst>
          </p:cNvPr>
          <p:cNvGrpSpPr/>
          <p:nvPr/>
        </p:nvGrpSpPr>
        <p:grpSpPr>
          <a:xfrm>
            <a:off x="5967490" y="3992950"/>
            <a:ext cx="4125577" cy="118102"/>
            <a:chOff x="5967490" y="5514672"/>
            <a:chExt cx="4125577" cy="118102"/>
          </a:xfrm>
        </p:grpSpPr>
        <p:pic>
          <p:nvPicPr>
            <p:cNvPr id="125" name="Picture 158">
              <a:extLst>
                <a:ext uri="{FF2B5EF4-FFF2-40B4-BE49-F238E27FC236}">
                  <a16:creationId xmlns:a16="http://schemas.microsoft.com/office/drawing/2014/main" id="{597D8926-8BC7-4C64-B17A-D895B5A12CF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26" name="Picture 164">
              <a:extLst>
                <a:ext uri="{FF2B5EF4-FFF2-40B4-BE49-F238E27FC236}">
                  <a16:creationId xmlns:a16="http://schemas.microsoft.com/office/drawing/2014/main" id="{F6CFA406-2472-434D-A0C6-5F131CB71B2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127" name="Picture 170">
              <a:extLst>
                <a:ext uri="{FF2B5EF4-FFF2-40B4-BE49-F238E27FC236}">
                  <a16:creationId xmlns:a16="http://schemas.microsoft.com/office/drawing/2014/main" id="{E46AF1B0-A478-444D-84BA-3F64B883EE9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128" name="Picture 176">
              <a:extLst>
                <a:ext uri="{FF2B5EF4-FFF2-40B4-BE49-F238E27FC236}">
                  <a16:creationId xmlns:a16="http://schemas.microsoft.com/office/drawing/2014/main" id="{B730960B-3A2C-42E3-88EE-6C5B0AB3D0C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129" name="Picture 182">
              <a:extLst>
                <a:ext uri="{FF2B5EF4-FFF2-40B4-BE49-F238E27FC236}">
                  <a16:creationId xmlns:a16="http://schemas.microsoft.com/office/drawing/2014/main" id="{AEEAA8A6-16A1-4593-9813-DFB74F6C5F6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66" name="Group 65">
            <a:extLst>
              <a:ext uri="{FF2B5EF4-FFF2-40B4-BE49-F238E27FC236}">
                <a16:creationId xmlns:a16="http://schemas.microsoft.com/office/drawing/2014/main" id="{07F4D099-09BA-445B-9743-94AAA7653D19}"/>
              </a:ext>
            </a:extLst>
          </p:cNvPr>
          <p:cNvGrpSpPr/>
          <p:nvPr/>
        </p:nvGrpSpPr>
        <p:grpSpPr>
          <a:xfrm>
            <a:off x="5967490" y="4336544"/>
            <a:ext cx="4125577" cy="118102"/>
            <a:chOff x="5967490" y="5514672"/>
            <a:chExt cx="4125577" cy="118102"/>
          </a:xfrm>
        </p:grpSpPr>
        <p:pic>
          <p:nvPicPr>
            <p:cNvPr id="67" name="Picture 158">
              <a:extLst>
                <a:ext uri="{FF2B5EF4-FFF2-40B4-BE49-F238E27FC236}">
                  <a16:creationId xmlns:a16="http://schemas.microsoft.com/office/drawing/2014/main" id="{768A5F64-9F2B-4C80-8484-6AADABCA71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68" name="Picture 164">
              <a:extLst>
                <a:ext uri="{FF2B5EF4-FFF2-40B4-BE49-F238E27FC236}">
                  <a16:creationId xmlns:a16="http://schemas.microsoft.com/office/drawing/2014/main" id="{20DE2FB5-F2C1-4270-A36C-EFAC536365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69" name="Picture 170">
              <a:extLst>
                <a:ext uri="{FF2B5EF4-FFF2-40B4-BE49-F238E27FC236}">
                  <a16:creationId xmlns:a16="http://schemas.microsoft.com/office/drawing/2014/main" id="{7EBE8048-EB2B-41EE-9DDE-A45A14F52A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70" name="Picture 176">
              <a:extLst>
                <a:ext uri="{FF2B5EF4-FFF2-40B4-BE49-F238E27FC236}">
                  <a16:creationId xmlns:a16="http://schemas.microsoft.com/office/drawing/2014/main" id="{C631BDD0-DA3B-4914-9FAD-7EA93B0A29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71" name="Picture 182">
              <a:extLst>
                <a:ext uri="{FF2B5EF4-FFF2-40B4-BE49-F238E27FC236}">
                  <a16:creationId xmlns:a16="http://schemas.microsoft.com/office/drawing/2014/main" id="{785A9560-B121-4C70-AAF7-7775CD37462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142" name="Group 141">
            <a:extLst>
              <a:ext uri="{FF2B5EF4-FFF2-40B4-BE49-F238E27FC236}">
                <a16:creationId xmlns:a16="http://schemas.microsoft.com/office/drawing/2014/main" id="{F0113790-F0C8-4284-8BE0-2780F50D3015}"/>
              </a:ext>
            </a:extLst>
          </p:cNvPr>
          <p:cNvGrpSpPr/>
          <p:nvPr/>
        </p:nvGrpSpPr>
        <p:grpSpPr>
          <a:xfrm>
            <a:off x="5093172" y="1976379"/>
            <a:ext cx="168842" cy="168842"/>
            <a:chOff x="5085487" y="3402973"/>
            <a:chExt cx="168842" cy="168842"/>
          </a:xfrm>
        </p:grpSpPr>
        <p:grpSp>
          <p:nvGrpSpPr>
            <p:cNvPr id="143" name="Group 279">
              <a:extLst>
                <a:ext uri="{FF2B5EF4-FFF2-40B4-BE49-F238E27FC236}">
                  <a16:creationId xmlns:a16="http://schemas.microsoft.com/office/drawing/2014/main" id="{79C399D6-F04E-4CDF-BAAF-9816DC9BA5E1}"/>
                </a:ext>
              </a:extLst>
            </p:cNvPr>
            <p:cNvGrpSpPr/>
            <p:nvPr/>
          </p:nvGrpSpPr>
          <p:grpSpPr>
            <a:xfrm>
              <a:off x="5085487" y="3402973"/>
              <a:ext cx="168842" cy="168842"/>
              <a:chOff x="0" y="0"/>
              <a:chExt cx="6350000" cy="6350000"/>
            </a:xfrm>
          </p:grpSpPr>
          <p:sp>
            <p:nvSpPr>
              <p:cNvPr id="145" name="Freeform 280">
                <a:extLst>
                  <a:ext uri="{FF2B5EF4-FFF2-40B4-BE49-F238E27FC236}">
                    <a16:creationId xmlns:a16="http://schemas.microsoft.com/office/drawing/2014/main" id="{0CFD16B9-907C-4AB7-8E30-435DE9197AF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4" name="TextBox 293">
              <a:extLst>
                <a:ext uri="{FF2B5EF4-FFF2-40B4-BE49-F238E27FC236}">
                  <a16:creationId xmlns:a16="http://schemas.microsoft.com/office/drawing/2014/main" id="{1FD286C1-746A-42BC-8B23-F995A523CE6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46" name="Group 145">
            <a:extLst>
              <a:ext uri="{FF2B5EF4-FFF2-40B4-BE49-F238E27FC236}">
                <a16:creationId xmlns:a16="http://schemas.microsoft.com/office/drawing/2014/main" id="{3E5A49A4-583C-46FB-800F-AA73E68926A4}"/>
              </a:ext>
            </a:extLst>
          </p:cNvPr>
          <p:cNvGrpSpPr/>
          <p:nvPr/>
        </p:nvGrpSpPr>
        <p:grpSpPr>
          <a:xfrm>
            <a:off x="5093172" y="2325998"/>
            <a:ext cx="168842" cy="168842"/>
            <a:chOff x="5085487" y="3402973"/>
            <a:chExt cx="168842" cy="168842"/>
          </a:xfrm>
        </p:grpSpPr>
        <p:grpSp>
          <p:nvGrpSpPr>
            <p:cNvPr id="147" name="Group 279">
              <a:extLst>
                <a:ext uri="{FF2B5EF4-FFF2-40B4-BE49-F238E27FC236}">
                  <a16:creationId xmlns:a16="http://schemas.microsoft.com/office/drawing/2014/main" id="{B53F4EFE-0BCA-4192-A622-36A7FEB84517}"/>
                </a:ext>
              </a:extLst>
            </p:cNvPr>
            <p:cNvGrpSpPr/>
            <p:nvPr/>
          </p:nvGrpSpPr>
          <p:grpSpPr>
            <a:xfrm>
              <a:off x="5085487" y="3402973"/>
              <a:ext cx="168842" cy="168842"/>
              <a:chOff x="0" y="0"/>
              <a:chExt cx="6350000" cy="6350000"/>
            </a:xfrm>
          </p:grpSpPr>
          <p:sp>
            <p:nvSpPr>
              <p:cNvPr id="149" name="Freeform 280">
                <a:extLst>
                  <a:ext uri="{FF2B5EF4-FFF2-40B4-BE49-F238E27FC236}">
                    <a16:creationId xmlns:a16="http://schemas.microsoft.com/office/drawing/2014/main" id="{987452BC-8B2F-4844-8638-CBD15C6D899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8" name="TextBox 293">
              <a:extLst>
                <a:ext uri="{FF2B5EF4-FFF2-40B4-BE49-F238E27FC236}">
                  <a16:creationId xmlns:a16="http://schemas.microsoft.com/office/drawing/2014/main" id="{18ACB317-EE06-43CA-ACC3-FE2ED06C388D}"/>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50" name="Group 149">
            <a:extLst>
              <a:ext uri="{FF2B5EF4-FFF2-40B4-BE49-F238E27FC236}">
                <a16:creationId xmlns:a16="http://schemas.microsoft.com/office/drawing/2014/main" id="{33CE8C32-A984-42C7-AF47-AA30C0D52176}"/>
              </a:ext>
            </a:extLst>
          </p:cNvPr>
          <p:cNvGrpSpPr/>
          <p:nvPr/>
        </p:nvGrpSpPr>
        <p:grpSpPr>
          <a:xfrm>
            <a:off x="5093172" y="2675616"/>
            <a:ext cx="168842" cy="168842"/>
            <a:chOff x="5085487" y="3402973"/>
            <a:chExt cx="168842" cy="168842"/>
          </a:xfrm>
        </p:grpSpPr>
        <p:grpSp>
          <p:nvGrpSpPr>
            <p:cNvPr id="151" name="Group 279">
              <a:extLst>
                <a:ext uri="{FF2B5EF4-FFF2-40B4-BE49-F238E27FC236}">
                  <a16:creationId xmlns:a16="http://schemas.microsoft.com/office/drawing/2014/main" id="{9A0E7C75-FEC6-47CD-8E11-2C1C5A14978E}"/>
                </a:ext>
              </a:extLst>
            </p:cNvPr>
            <p:cNvGrpSpPr/>
            <p:nvPr/>
          </p:nvGrpSpPr>
          <p:grpSpPr>
            <a:xfrm>
              <a:off x="5085487" y="3402973"/>
              <a:ext cx="168842" cy="168842"/>
              <a:chOff x="0" y="0"/>
              <a:chExt cx="6350000" cy="6350000"/>
            </a:xfrm>
          </p:grpSpPr>
          <p:sp>
            <p:nvSpPr>
              <p:cNvPr id="153" name="Freeform 280">
                <a:extLst>
                  <a:ext uri="{FF2B5EF4-FFF2-40B4-BE49-F238E27FC236}">
                    <a16:creationId xmlns:a16="http://schemas.microsoft.com/office/drawing/2014/main" id="{3CD2D996-BF5B-4C4B-A0CB-95807E7A158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52" name="TextBox 293">
              <a:extLst>
                <a:ext uri="{FF2B5EF4-FFF2-40B4-BE49-F238E27FC236}">
                  <a16:creationId xmlns:a16="http://schemas.microsoft.com/office/drawing/2014/main" id="{AF2A076B-FAAA-4501-9072-AC165BFA0967}"/>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 name="Group 1">
            <a:extLst>
              <a:ext uri="{FF2B5EF4-FFF2-40B4-BE49-F238E27FC236}">
                <a16:creationId xmlns:a16="http://schemas.microsoft.com/office/drawing/2014/main" id="{40122562-77A1-F116-A9EA-EFD27C6CC1D9}"/>
              </a:ext>
            </a:extLst>
          </p:cNvPr>
          <p:cNvGrpSpPr/>
          <p:nvPr/>
        </p:nvGrpSpPr>
        <p:grpSpPr>
          <a:xfrm>
            <a:off x="5967490" y="3638563"/>
            <a:ext cx="4125577" cy="118102"/>
            <a:chOff x="5967490" y="5514672"/>
            <a:chExt cx="4125577" cy="118102"/>
          </a:xfrm>
        </p:grpSpPr>
        <p:pic>
          <p:nvPicPr>
            <p:cNvPr id="3" name="Picture 158">
              <a:extLst>
                <a:ext uri="{FF2B5EF4-FFF2-40B4-BE49-F238E27FC236}">
                  <a16:creationId xmlns:a16="http://schemas.microsoft.com/office/drawing/2014/main" id="{0525B835-0EFA-CDC6-33F4-F753A08834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4" name="Picture 164">
              <a:extLst>
                <a:ext uri="{FF2B5EF4-FFF2-40B4-BE49-F238E27FC236}">
                  <a16:creationId xmlns:a16="http://schemas.microsoft.com/office/drawing/2014/main" id="{F8292B96-7E05-CDAF-D87E-860E479D789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5" name="Picture 170">
              <a:extLst>
                <a:ext uri="{FF2B5EF4-FFF2-40B4-BE49-F238E27FC236}">
                  <a16:creationId xmlns:a16="http://schemas.microsoft.com/office/drawing/2014/main" id="{5ED5F086-B2C1-20EF-8F7D-4E1922C4CFD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6" name="Picture 176">
              <a:extLst>
                <a:ext uri="{FF2B5EF4-FFF2-40B4-BE49-F238E27FC236}">
                  <a16:creationId xmlns:a16="http://schemas.microsoft.com/office/drawing/2014/main" id="{0A2340B8-CE2B-6848-BF31-1789E237DB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7" name="Picture 182">
              <a:extLst>
                <a:ext uri="{FF2B5EF4-FFF2-40B4-BE49-F238E27FC236}">
                  <a16:creationId xmlns:a16="http://schemas.microsoft.com/office/drawing/2014/main" id="{489E868F-EEE8-7104-D5A8-3CC2C0D6FC8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spTree>
    <p:extLst>
      <p:ext uri="{BB962C8B-B14F-4D97-AF65-F5344CB8AC3E}">
        <p14:creationId xmlns:p14="http://schemas.microsoft.com/office/powerpoint/2010/main" val="222906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881F2F-28A0-4570-801C-0A0F66194568}"/>
              </a:ext>
            </a:extLst>
          </p:cNvPr>
          <p:cNvGrpSpPr/>
          <p:nvPr/>
        </p:nvGrpSpPr>
        <p:grpSpPr>
          <a:xfrm>
            <a:off x="7688555" y="4680275"/>
            <a:ext cx="4503445" cy="4503445"/>
            <a:chOff x="736457" y="3947110"/>
            <a:chExt cx="4503445" cy="4503445"/>
          </a:xfrm>
        </p:grpSpPr>
        <p:sp>
          <p:nvSpPr>
            <p:cNvPr id="61" name="Oval 60">
              <a:extLst>
                <a:ext uri="{FF2B5EF4-FFF2-40B4-BE49-F238E27FC236}">
                  <a16:creationId xmlns:a16="http://schemas.microsoft.com/office/drawing/2014/main" id="{0810B79E-0738-48A6-8CC4-A4CBBA276E7D}"/>
                </a:ext>
              </a:extLst>
            </p:cNvPr>
            <p:cNvSpPr/>
            <p:nvPr/>
          </p:nvSpPr>
          <p:spPr>
            <a:xfrm>
              <a:off x="736457" y="3947110"/>
              <a:ext cx="4503445" cy="4503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F1115E9-50AA-41B3-961E-12206652ACAD}"/>
                </a:ext>
              </a:extLst>
            </p:cNvPr>
            <p:cNvSpPr/>
            <p:nvPr/>
          </p:nvSpPr>
          <p:spPr>
            <a:xfrm>
              <a:off x="1089926" y="4300579"/>
              <a:ext cx="3794962" cy="3794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A group of children running&#10;&#10;Description automatically generated with medium confidence">
              <a:extLst>
                <a:ext uri="{FF2B5EF4-FFF2-40B4-BE49-F238E27FC236}">
                  <a16:creationId xmlns:a16="http://schemas.microsoft.com/office/drawing/2014/main" id="{46AF023D-4E49-45BE-A171-7C6A7DFCEA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6110" y="4475276"/>
              <a:ext cx="3426048" cy="3423600"/>
            </a:xfrm>
            <a:prstGeom prst="ellipse">
              <a:avLst/>
            </a:prstGeom>
          </p:spPr>
        </p:pic>
      </p:grpSp>
      <p:graphicFrame>
        <p:nvGraphicFramePr>
          <p:cNvPr id="64" name="Table 4">
            <a:extLst>
              <a:ext uri="{FF2B5EF4-FFF2-40B4-BE49-F238E27FC236}">
                <a16:creationId xmlns:a16="http://schemas.microsoft.com/office/drawing/2014/main" id="{08BEF5C4-B7CB-4EE5-B636-BA6C6A55445A}"/>
              </a:ext>
            </a:extLst>
          </p:cNvPr>
          <p:cNvGraphicFramePr>
            <a:graphicFrameLocks noGrp="1"/>
          </p:cNvGraphicFramePr>
          <p:nvPr>
            <p:extLst>
              <p:ext uri="{D42A27DB-BD31-4B8C-83A1-F6EECF244321}">
                <p14:modId xmlns:p14="http://schemas.microsoft.com/office/powerpoint/2010/main" val="3954664621"/>
              </p:ext>
            </p:extLst>
          </p:nvPr>
        </p:nvGraphicFramePr>
        <p:xfrm>
          <a:off x="619180" y="1366324"/>
          <a:ext cx="9915225" cy="321324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5</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a:t>
                      </a:r>
                      <a:r>
                        <a:rPr lang="en-GB" sz="900" kern="1200" dirty="0" err="1">
                          <a:solidFill>
                            <a:schemeClr val="accent1"/>
                          </a:solidFill>
                          <a:latin typeface="+mn-lt"/>
                          <a:ea typeface="+mn-ea"/>
                          <a:cs typeface="+mn-cs"/>
                        </a:rPr>
                        <a:t>oney</a:t>
                      </a:r>
                      <a:r>
                        <a:rPr lang="en-GB" sz="900" kern="1200" dirty="0">
                          <a:solidFill>
                            <a:schemeClr val="accent1"/>
                          </a:solidFill>
                          <a:latin typeface="+mn-lt"/>
                          <a:ea typeface="+mn-ea"/>
                          <a:cs typeface="+mn-cs"/>
                        </a:rPr>
                        <a:t> back – shared between dependent children</a:t>
                      </a:r>
                      <a:endParaRPr lang="en-US" sz="900" kern="1200" dirty="0">
                        <a:solidFill>
                          <a:schemeClr val="accent1"/>
                        </a:solidFill>
                        <a:latin typeface="+mn-lt"/>
                        <a:ea typeface="+mn-ea"/>
                        <a:cs typeface="+mn-cs"/>
                      </a:endParaRP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txBody>
                  <a:tcPr anchor="ct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54639991"/>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15092273"/>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Physiotherapy, Acupuncture, Chiropractic, Homeopathy, Osteopathy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92138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accent1"/>
                          </a:solidFill>
                          <a:latin typeface="+mn-lt"/>
                          <a:ea typeface="+mn-ea"/>
                          <a:cs typeface="+mn-cs"/>
                        </a:rPr>
                        <a:t>Cash Payouts – for each dependent child</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67553320"/>
                  </a:ext>
                </a:extLst>
              </a:tr>
              <a:tr h="349200">
                <a:tc>
                  <a:txBody>
                    <a:bodyPr/>
                    <a:lstStyle/>
                    <a:p>
                      <a:pPr marL="0" lvl="0" indent="0" algn="l">
                        <a:lnSpc>
                          <a:spcPts val="1111"/>
                        </a:lnSpc>
                        <a:spcBef>
                          <a:spcPct val="0"/>
                        </a:spcBef>
                      </a:pPr>
                      <a:r>
                        <a:rPr lang="en-US" sz="800" spc="-24" dirty="0">
                          <a:solidFill>
                            <a:srgbClr val="5D686E"/>
                          </a:solidFill>
                        </a:rPr>
                        <a:t>In-patient  </a:t>
                      </a:r>
                      <a:r>
                        <a:rPr lang="en-US" sz="630" u="none" kern="1200" spc="-18" dirty="0">
                          <a:solidFill>
                            <a:srgbClr val="5D686E"/>
                          </a:solidFill>
                          <a:latin typeface="+mn-lt"/>
                          <a:ea typeface="+mn-ea"/>
                          <a:cs typeface="+mn-cs"/>
                        </a:rPr>
                        <a:t>Per night, up to 20 days/nights per year</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34633503"/>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Day Surgery  </a:t>
                      </a:r>
                      <a:r>
                        <a:rPr lang="en-US" sz="630" u="none" kern="1200" spc="-18" dirty="0">
                          <a:solidFill>
                            <a:srgbClr val="5D686E"/>
                          </a:solidFill>
                          <a:latin typeface="+mn-lt"/>
                          <a:ea typeface="+mn-ea"/>
                          <a:cs typeface="+mn-cs"/>
                        </a:rPr>
                        <a:t>Per day, up to 10 days/nights per year</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94644975"/>
                  </a:ext>
                </a:extLst>
              </a:tr>
            </a:tbl>
          </a:graphicData>
        </a:graphic>
      </p:graphicFrame>
      <p:sp>
        <p:nvSpPr>
          <p:cNvPr id="65" name="TextBox 64">
            <a:extLst>
              <a:ext uri="{FF2B5EF4-FFF2-40B4-BE49-F238E27FC236}">
                <a16:creationId xmlns:a16="http://schemas.microsoft.com/office/drawing/2014/main" id="{73F892C5-649E-4177-95C1-A6ECB3847196}"/>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Your kids are covered too</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108" name="Group 311">
            <a:extLst>
              <a:ext uri="{FF2B5EF4-FFF2-40B4-BE49-F238E27FC236}">
                <a16:creationId xmlns:a16="http://schemas.microsoft.com/office/drawing/2014/main" id="{0AEC7D1A-147A-4CBD-8094-DAB9CCE7D04C}"/>
              </a:ext>
            </a:extLst>
          </p:cNvPr>
          <p:cNvGrpSpPr/>
          <p:nvPr/>
        </p:nvGrpSpPr>
        <p:grpSpPr>
          <a:xfrm>
            <a:off x="10808400" y="2102390"/>
            <a:ext cx="150363" cy="150363"/>
            <a:chOff x="0" y="0"/>
            <a:chExt cx="200485" cy="200485"/>
          </a:xfrm>
        </p:grpSpPr>
        <p:grpSp>
          <p:nvGrpSpPr>
            <p:cNvPr id="109" name="Group 312">
              <a:extLst>
                <a:ext uri="{FF2B5EF4-FFF2-40B4-BE49-F238E27FC236}">
                  <a16:creationId xmlns:a16="http://schemas.microsoft.com/office/drawing/2014/main" id="{468EADDC-3357-4BA9-8B1B-262819650735}"/>
                </a:ext>
              </a:extLst>
            </p:cNvPr>
            <p:cNvGrpSpPr/>
            <p:nvPr/>
          </p:nvGrpSpPr>
          <p:grpSpPr>
            <a:xfrm>
              <a:off x="0" y="0"/>
              <a:ext cx="200485" cy="200485"/>
              <a:chOff x="0" y="0"/>
              <a:chExt cx="6350000" cy="6350000"/>
            </a:xfrm>
          </p:grpSpPr>
          <p:sp>
            <p:nvSpPr>
              <p:cNvPr id="111" name="Freeform 313">
                <a:extLst>
                  <a:ext uri="{FF2B5EF4-FFF2-40B4-BE49-F238E27FC236}">
                    <a16:creationId xmlns:a16="http://schemas.microsoft.com/office/drawing/2014/main" id="{8ACDD6E2-D45A-43EB-B492-9A05A8C9EC7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110" name="TextBox 314">
              <a:extLst>
                <a:ext uri="{FF2B5EF4-FFF2-40B4-BE49-F238E27FC236}">
                  <a16:creationId xmlns:a16="http://schemas.microsoft.com/office/drawing/2014/main" id="{FBDEBAC4-05E4-47FD-A854-7CDEBA4D5244}"/>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112" name="TextBox 319">
            <a:extLst>
              <a:ext uri="{FF2B5EF4-FFF2-40B4-BE49-F238E27FC236}">
                <a16:creationId xmlns:a16="http://schemas.microsoft.com/office/drawing/2014/main" id="{EF376312-05D5-4BAE-9005-9E8C9A54CBEB}"/>
              </a:ext>
            </a:extLst>
          </p:cNvPr>
          <p:cNvSpPr txBox="1"/>
          <p:nvPr/>
        </p:nvSpPr>
        <p:spPr>
          <a:xfrm>
            <a:off x="10808400" y="1913025"/>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118" name="TextBox 321">
            <a:extLst>
              <a:ext uri="{FF2B5EF4-FFF2-40B4-BE49-F238E27FC236}">
                <a16:creationId xmlns:a16="http://schemas.microsoft.com/office/drawing/2014/main" id="{303A6058-236C-466E-B8D6-CD01E39986D4}"/>
              </a:ext>
            </a:extLst>
          </p:cNvPr>
          <p:cNvSpPr txBox="1"/>
          <p:nvPr/>
        </p:nvSpPr>
        <p:spPr>
          <a:xfrm>
            <a:off x="11079268" y="212784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119" name="Group 315">
            <a:extLst>
              <a:ext uri="{FF2B5EF4-FFF2-40B4-BE49-F238E27FC236}">
                <a16:creationId xmlns:a16="http://schemas.microsoft.com/office/drawing/2014/main" id="{F6AB6672-C7CB-4FA7-AF40-54AFF0522FB8}"/>
              </a:ext>
            </a:extLst>
          </p:cNvPr>
          <p:cNvGrpSpPr/>
          <p:nvPr/>
        </p:nvGrpSpPr>
        <p:grpSpPr>
          <a:xfrm>
            <a:off x="10808400" y="2301107"/>
            <a:ext cx="150363" cy="150363"/>
            <a:chOff x="0" y="0"/>
            <a:chExt cx="200485" cy="200485"/>
          </a:xfrm>
        </p:grpSpPr>
        <p:grpSp>
          <p:nvGrpSpPr>
            <p:cNvPr id="120" name="Group 316">
              <a:extLst>
                <a:ext uri="{FF2B5EF4-FFF2-40B4-BE49-F238E27FC236}">
                  <a16:creationId xmlns:a16="http://schemas.microsoft.com/office/drawing/2014/main" id="{EDED1BDF-FDBD-4E44-97F5-152EB94071AF}"/>
                </a:ext>
              </a:extLst>
            </p:cNvPr>
            <p:cNvGrpSpPr/>
            <p:nvPr/>
          </p:nvGrpSpPr>
          <p:grpSpPr>
            <a:xfrm>
              <a:off x="0" y="0"/>
              <a:ext cx="200485" cy="200485"/>
              <a:chOff x="0" y="0"/>
              <a:chExt cx="6350000" cy="6350000"/>
            </a:xfrm>
          </p:grpSpPr>
          <p:sp>
            <p:nvSpPr>
              <p:cNvPr id="122" name="Freeform 317">
                <a:extLst>
                  <a:ext uri="{FF2B5EF4-FFF2-40B4-BE49-F238E27FC236}">
                    <a16:creationId xmlns:a16="http://schemas.microsoft.com/office/drawing/2014/main" id="{E0DBE346-692F-4DCC-82A4-76DB85A65E6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121" name="TextBox 318">
              <a:extLst>
                <a:ext uri="{FF2B5EF4-FFF2-40B4-BE49-F238E27FC236}">
                  <a16:creationId xmlns:a16="http://schemas.microsoft.com/office/drawing/2014/main" id="{E3250725-B52B-459A-B5DD-BD3A8B5FAB03}"/>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128" name="TextBox 320">
            <a:extLst>
              <a:ext uri="{FF2B5EF4-FFF2-40B4-BE49-F238E27FC236}">
                <a16:creationId xmlns:a16="http://schemas.microsoft.com/office/drawing/2014/main" id="{9EEDE6EE-02CA-47A5-B299-3FB5911A156F}"/>
              </a:ext>
            </a:extLst>
          </p:cNvPr>
          <p:cNvSpPr txBox="1"/>
          <p:nvPr/>
        </p:nvSpPr>
        <p:spPr>
          <a:xfrm>
            <a:off x="11079268" y="2326560"/>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grpSp>
        <p:nvGrpSpPr>
          <p:cNvPr id="129" name="Group 128">
            <a:extLst>
              <a:ext uri="{FF2B5EF4-FFF2-40B4-BE49-F238E27FC236}">
                <a16:creationId xmlns:a16="http://schemas.microsoft.com/office/drawing/2014/main" id="{4F8BEA90-FF59-4BDD-96E4-78F574220F5C}"/>
              </a:ext>
            </a:extLst>
          </p:cNvPr>
          <p:cNvGrpSpPr/>
          <p:nvPr/>
        </p:nvGrpSpPr>
        <p:grpSpPr>
          <a:xfrm>
            <a:off x="4865966" y="2000962"/>
            <a:ext cx="171452" cy="168842"/>
            <a:chOff x="4879612" y="1981850"/>
            <a:chExt cx="171452" cy="168842"/>
          </a:xfrm>
        </p:grpSpPr>
        <p:grpSp>
          <p:nvGrpSpPr>
            <p:cNvPr id="130" name="Group 261">
              <a:extLst>
                <a:ext uri="{FF2B5EF4-FFF2-40B4-BE49-F238E27FC236}">
                  <a16:creationId xmlns:a16="http://schemas.microsoft.com/office/drawing/2014/main" id="{1F2520CD-C510-4131-8B0C-4DB0A5ABAEE0}"/>
                </a:ext>
              </a:extLst>
            </p:cNvPr>
            <p:cNvGrpSpPr/>
            <p:nvPr/>
          </p:nvGrpSpPr>
          <p:grpSpPr>
            <a:xfrm>
              <a:off x="4882222" y="1981850"/>
              <a:ext cx="168842" cy="168842"/>
              <a:chOff x="0" y="0"/>
              <a:chExt cx="6350000" cy="6350000"/>
            </a:xfrm>
          </p:grpSpPr>
          <p:sp>
            <p:nvSpPr>
              <p:cNvPr id="132" name="Freeform 262">
                <a:extLst>
                  <a:ext uri="{FF2B5EF4-FFF2-40B4-BE49-F238E27FC236}">
                    <a16:creationId xmlns:a16="http://schemas.microsoft.com/office/drawing/2014/main" id="{E803CDDF-464F-485A-8179-DAF01E880C1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31" name="TextBox 270">
              <a:extLst>
                <a:ext uri="{FF2B5EF4-FFF2-40B4-BE49-F238E27FC236}">
                  <a16:creationId xmlns:a16="http://schemas.microsoft.com/office/drawing/2014/main" id="{CAB931AC-2EEC-407B-BF8B-CF94AFE4370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35" name="Group 134">
            <a:extLst>
              <a:ext uri="{FF2B5EF4-FFF2-40B4-BE49-F238E27FC236}">
                <a16:creationId xmlns:a16="http://schemas.microsoft.com/office/drawing/2014/main" id="{564E43F9-CA4A-4E79-AB77-8FF04BB7A01A}"/>
              </a:ext>
            </a:extLst>
          </p:cNvPr>
          <p:cNvGrpSpPr/>
          <p:nvPr/>
        </p:nvGrpSpPr>
        <p:grpSpPr>
          <a:xfrm>
            <a:off x="4865966" y="2350581"/>
            <a:ext cx="171452" cy="168842"/>
            <a:chOff x="4879612" y="1981850"/>
            <a:chExt cx="171452" cy="168842"/>
          </a:xfrm>
        </p:grpSpPr>
        <p:grpSp>
          <p:nvGrpSpPr>
            <p:cNvPr id="136" name="Group 261">
              <a:extLst>
                <a:ext uri="{FF2B5EF4-FFF2-40B4-BE49-F238E27FC236}">
                  <a16:creationId xmlns:a16="http://schemas.microsoft.com/office/drawing/2014/main" id="{B8E78E58-657D-4769-88A8-84721B4EA958}"/>
                </a:ext>
              </a:extLst>
            </p:cNvPr>
            <p:cNvGrpSpPr/>
            <p:nvPr/>
          </p:nvGrpSpPr>
          <p:grpSpPr>
            <a:xfrm>
              <a:off x="4882222" y="1981850"/>
              <a:ext cx="168842" cy="168842"/>
              <a:chOff x="0" y="0"/>
              <a:chExt cx="6350000" cy="6350000"/>
            </a:xfrm>
          </p:grpSpPr>
          <p:sp>
            <p:nvSpPr>
              <p:cNvPr id="138" name="Freeform 262">
                <a:extLst>
                  <a:ext uri="{FF2B5EF4-FFF2-40B4-BE49-F238E27FC236}">
                    <a16:creationId xmlns:a16="http://schemas.microsoft.com/office/drawing/2014/main" id="{3C4ED1BC-5CCF-4269-92AD-52A68D0F21F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37" name="TextBox 270">
              <a:extLst>
                <a:ext uri="{FF2B5EF4-FFF2-40B4-BE49-F238E27FC236}">
                  <a16:creationId xmlns:a16="http://schemas.microsoft.com/office/drawing/2014/main" id="{EFB39819-44B2-4891-8ABA-1DD3E14FCBDD}"/>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39" name="Group 138">
            <a:extLst>
              <a:ext uri="{FF2B5EF4-FFF2-40B4-BE49-F238E27FC236}">
                <a16:creationId xmlns:a16="http://schemas.microsoft.com/office/drawing/2014/main" id="{43A4F01D-9F0B-4166-845C-39F518A1D655}"/>
              </a:ext>
            </a:extLst>
          </p:cNvPr>
          <p:cNvGrpSpPr/>
          <p:nvPr/>
        </p:nvGrpSpPr>
        <p:grpSpPr>
          <a:xfrm>
            <a:off x="5092795" y="2000962"/>
            <a:ext cx="168842" cy="168842"/>
            <a:chOff x="5085487" y="3402973"/>
            <a:chExt cx="168842" cy="168842"/>
          </a:xfrm>
        </p:grpSpPr>
        <p:grpSp>
          <p:nvGrpSpPr>
            <p:cNvPr id="140" name="Group 279">
              <a:extLst>
                <a:ext uri="{FF2B5EF4-FFF2-40B4-BE49-F238E27FC236}">
                  <a16:creationId xmlns:a16="http://schemas.microsoft.com/office/drawing/2014/main" id="{E7C0879F-BE5A-40D2-B898-6DC667E1B0AC}"/>
                </a:ext>
              </a:extLst>
            </p:cNvPr>
            <p:cNvGrpSpPr/>
            <p:nvPr/>
          </p:nvGrpSpPr>
          <p:grpSpPr>
            <a:xfrm>
              <a:off x="5085487" y="3402973"/>
              <a:ext cx="168842" cy="168842"/>
              <a:chOff x="0" y="0"/>
              <a:chExt cx="6350000" cy="6350000"/>
            </a:xfrm>
          </p:grpSpPr>
          <p:sp>
            <p:nvSpPr>
              <p:cNvPr id="142" name="Freeform 280">
                <a:extLst>
                  <a:ext uri="{FF2B5EF4-FFF2-40B4-BE49-F238E27FC236}">
                    <a16:creationId xmlns:a16="http://schemas.microsoft.com/office/drawing/2014/main" id="{05313A87-4AEB-4331-97DA-C0DDC57D931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1" name="TextBox 293">
              <a:extLst>
                <a:ext uri="{FF2B5EF4-FFF2-40B4-BE49-F238E27FC236}">
                  <a16:creationId xmlns:a16="http://schemas.microsoft.com/office/drawing/2014/main" id="{87D431F9-4B4F-4E96-B348-CB98D30EBD37}"/>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43" name="Group 142">
            <a:extLst>
              <a:ext uri="{FF2B5EF4-FFF2-40B4-BE49-F238E27FC236}">
                <a16:creationId xmlns:a16="http://schemas.microsoft.com/office/drawing/2014/main" id="{10D0A908-7D7F-4CFE-9936-4F5AC1EF96C2}"/>
              </a:ext>
            </a:extLst>
          </p:cNvPr>
          <p:cNvGrpSpPr/>
          <p:nvPr/>
        </p:nvGrpSpPr>
        <p:grpSpPr>
          <a:xfrm>
            <a:off x="5092795" y="2350581"/>
            <a:ext cx="168842" cy="168842"/>
            <a:chOff x="5085487" y="3402973"/>
            <a:chExt cx="168842" cy="168842"/>
          </a:xfrm>
        </p:grpSpPr>
        <p:grpSp>
          <p:nvGrpSpPr>
            <p:cNvPr id="144" name="Group 279">
              <a:extLst>
                <a:ext uri="{FF2B5EF4-FFF2-40B4-BE49-F238E27FC236}">
                  <a16:creationId xmlns:a16="http://schemas.microsoft.com/office/drawing/2014/main" id="{EA6D547A-86C2-49FA-BB51-C52DB457EC95}"/>
                </a:ext>
              </a:extLst>
            </p:cNvPr>
            <p:cNvGrpSpPr/>
            <p:nvPr/>
          </p:nvGrpSpPr>
          <p:grpSpPr>
            <a:xfrm>
              <a:off x="5085487" y="3402973"/>
              <a:ext cx="168842" cy="168842"/>
              <a:chOff x="0" y="0"/>
              <a:chExt cx="6350000" cy="6350000"/>
            </a:xfrm>
          </p:grpSpPr>
          <p:sp>
            <p:nvSpPr>
              <p:cNvPr id="146" name="Freeform 280">
                <a:extLst>
                  <a:ext uri="{FF2B5EF4-FFF2-40B4-BE49-F238E27FC236}">
                    <a16:creationId xmlns:a16="http://schemas.microsoft.com/office/drawing/2014/main" id="{5701A522-9628-487F-A140-9B760DF4DF1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5" name="TextBox 293">
              <a:extLst>
                <a:ext uri="{FF2B5EF4-FFF2-40B4-BE49-F238E27FC236}">
                  <a16:creationId xmlns:a16="http://schemas.microsoft.com/office/drawing/2014/main" id="{C2F7EFD8-7330-4E35-B70A-B5234E6E9016}"/>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47" name="Group 146">
            <a:extLst>
              <a:ext uri="{FF2B5EF4-FFF2-40B4-BE49-F238E27FC236}">
                <a16:creationId xmlns:a16="http://schemas.microsoft.com/office/drawing/2014/main" id="{59808A0C-CD2E-4B4E-BA5F-B9BF7981D471}"/>
              </a:ext>
            </a:extLst>
          </p:cNvPr>
          <p:cNvGrpSpPr/>
          <p:nvPr/>
        </p:nvGrpSpPr>
        <p:grpSpPr>
          <a:xfrm>
            <a:off x="4865966" y="2700199"/>
            <a:ext cx="171452" cy="168842"/>
            <a:chOff x="4879612" y="1981850"/>
            <a:chExt cx="171452" cy="168842"/>
          </a:xfrm>
        </p:grpSpPr>
        <p:grpSp>
          <p:nvGrpSpPr>
            <p:cNvPr id="148" name="Group 261">
              <a:extLst>
                <a:ext uri="{FF2B5EF4-FFF2-40B4-BE49-F238E27FC236}">
                  <a16:creationId xmlns:a16="http://schemas.microsoft.com/office/drawing/2014/main" id="{153D740A-4D94-48D4-988B-410BD2E27FCB}"/>
                </a:ext>
              </a:extLst>
            </p:cNvPr>
            <p:cNvGrpSpPr/>
            <p:nvPr/>
          </p:nvGrpSpPr>
          <p:grpSpPr>
            <a:xfrm>
              <a:off x="4882222" y="1981850"/>
              <a:ext cx="168842" cy="168842"/>
              <a:chOff x="0" y="0"/>
              <a:chExt cx="6350000" cy="6350000"/>
            </a:xfrm>
          </p:grpSpPr>
          <p:sp>
            <p:nvSpPr>
              <p:cNvPr id="150" name="Freeform 262">
                <a:extLst>
                  <a:ext uri="{FF2B5EF4-FFF2-40B4-BE49-F238E27FC236}">
                    <a16:creationId xmlns:a16="http://schemas.microsoft.com/office/drawing/2014/main" id="{E0859802-86C0-4708-9224-DE070A752D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49" name="TextBox 270">
              <a:extLst>
                <a:ext uri="{FF2B5EF4-FFF2-40B4-BE49-F238E27FC236}">
                  <a16:creationId xmlns:a16="http://schemas.microsoft.com/office/drawing/2014/main" id="{1AA1021C-AB40-46C3-8E44-87764309F9D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1" name="Group 150">
            <a:extLst>
              <a:ext uri="{FF2B5EF4-FFF2-40B4-BE49-F238E27FC236}">
                <a16:creationId xmlns:a16="http://schemas.microsoft.com/office/drawing/2014/main" id="{60093C57-E6BA-4416-8DA2-618336AA5453}"/>
              </a:ext>
            </a:extLst>
          </p:cNvPr>
          <p:cNvGrpSpPr/>
          <p:nvPr/>
        </p:nvGrpSpPr>
        <p:grpSpPr>
          <a:xfrm>
            <a:off x="4865966" y="3049817"/>
            <a:ext cx="171452" cy="168842"/>
            <a:chOff x="4879612" y="1981850"/>
            <a:chExt cx="171452" cy="168842"/>
          </a:xfrm>
        </p:grpSpPr>
        <p:grpSp>
          <p:nvGrpSpPr>
            <p:cNvPr id="152" name="Group 261">
              <a:extLst>
                <a:ext uri="{FF2B5EF4-FFF2-40B4-BE49-F238E27FC236}">
                  <a16:creationId xmlns:a16="http://schemas.microsoft.com/office/drawing/2014/main" id="{2F3B0BF8-16DB-4243-B967-C8CA6B1BEE37}"/>
                </a:ext>
              </a:extLst>
            </p:cNvPr>
            <p:cNvGrpSpPr/>
            <p:nvPr/>
          </p:nvGrpSpPr>
          <p:grpSpPr>
            <a:xfrm>
              <a:off x="4882222" y="1981850"/>
              <a:ext cx="168842" cy="168842"/>
              <a:chOff x="0" y="0"/>
              <a:chExt cx="6350000" cy="6350000"/>
            </a:xfrm>
          </p:grpSpPr>
          <p:sp>
            <p:nvSpPr>
              <p:cNvPr id="154" name="Freeform 262">
                <a:extLst>
                  <a:ext uri="{FF2B5EF4-FFF2-40B4-BE49-F238E27FC236}">
                    <a16:creationId xmlns:a16="http://schemas.microsoft.com/office/drawing/2014/main" id="{858AC56C-255B-4BBC-911F-BE3BC78C558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3" name="TextBox 270">
              <a:extLst>
                <a:ext uri="{FF2B5EF4-FFF2-40B4-BE49-F238E27FC236}">
                  <a16:creationId xmlns:a16="http://schemas.microsoft.com/office/drawing/2014/main" id="{41512947-49BF-463A-8FC7-824CF032B2E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5" name="Group 154">
            <a:extLst>
              <a:ext uri="{FF2B5EF4-FFF2-40B4-BE49-F238E27FC236}">
                <a16:creationId xmlns:a16="http://schemas.microsoft.com/office/drawing/2014/main" id="{BFB47FFA-C1F6-4B58-A41D-98939005DE12}"/>
              </a:ext>
            </a:extLst>
          </p:cNvPr>
          <p:cNvGrpSpPr/>
          <p:nvPr/>
        </p:nvGrpSpPr>
        <p:grpSpPr>
          <a:xfrm>
            <a:off x="5092795" y="2700199"/>
            <a:ext cx="168842" cy="168842"/>
            <a:chOff x="5085487" y="3402973"/>
            <a:chExt cx="168842" cy="168842"/>
          </a:xfrm>
        </p:grpSpPr>
        <p:grpSp>
          <p:nvGrpSpPr>
            <p:cNvPr id="156" name="Group 279">
              <a:extLst>
                <a:ext uri="{FF2B5EF4-FFF2-40B4-BE49-F238E27FC236}">
                  <a16:creationId xmlns:a16="http://schemas.microsoft.com/office/drawing/2014/main" id="{4FC0E7BD-B6AB-42BD-96A3-4BD2D1D97AA5}"/>
                </a:ext>
              </a:extLst>
            </p:cNvPr>
            <p:cNvGrpSpPr/>
            <p:nvPr/>
          </p:nvGrpSpPr>
          <p:grpSpPr>
            <a:xfrm>
              <a:off x="5085487" y="3402973"/>
              <a:ext cx="168842" cy="168842"/>
              <a:chOff x="0" y="0"/>
              <a:chExt cx="6350000" cy="6350000"/>
            </a:xfrm>
          </p:grpSpPr>
          <p:sp>
            <p:nvSpPr>
              <p:cNvPr id="158" name="Freeform 280">
                <a:extLst>
                  <a:ext uri="{FF2B5EF4-FFF2-40B4-BE49-F238E27FC236}">
                    <a16:creationId xmlns:a16="http://schemas.microsoft.com/office/drawing/2014/main" id="{7D98CA55-2354-46B5-8222-50FD5504A7F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57" name="TextBox 293">
              <a:extLst>
                <a:ext uri="{FF2B5EF4-FFF2-40B4-BE49-F238E27FC236}">
                  <a16:creationId xmlns:a16="http://schemas.microsoft.com/office/drawing/2014/main" id="{B1AF17A5-94A7-46DD-A836-586672442B7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59" name="Group 158">
            <a:extLst>
              <a:ext uri="{FF2B5EF4-FFF2-40B4-BE49-F238E27FC236}">
                <a16:creationId xmlns:a16="http://schemas.microsoft.com/office/drawing/2014/main" id="{9BB6B6A8-912D-4E0A-BD75-4A582D916932}"/>
              </a:ext>
            </a:extLst>
          </p:cNvPr>
          <p:cNvGrpSpPr/>
          <p:nvPr/>
        </p:nvGrpSpPr>
        <p:grpSpPr>
          <a:xfrm>
            <a:off x="5092795" y="3049817"/>
            <a:ext cx="168842" cy="168842"/>
            <a:chOff x="5085487" y="3402973"/>
            <a:chExt cx="168842" cy="168842"/>
          </a:xfrm>
        </p:grpSpPr>
        <p:grpSp>
          <p:nvGrpSpPr>
            <p:cNvPr id="160" name="Group 279">
              <a:extLst>
                <a:ext uri="{FF2B5EF4-FFF2-40B4-BE49-F238E27FC236}">
                  <a16:creationId xmlns:a16="http://schemas.microsoft.com/office/drawing/2014/main" id="{6EE64CC7-52E8-4A7D-A262-377CA61E347D}"/>
                </a:ext>
              </a:extLst>
            </p:cNvPr>
            <p:cNvGrpSpPr/>
            <p:nvPr/>
          </p:nvGrpSpPr>
          <p:grpSpPr>
            <a:xfrm>
              <a:off x="5085487" y="3402973"/>
              <a:ext cx="168842" cy="168842"/>
              <a:chOff x="0" y="0"/>
              <a:chExt cx="6350000" cy="6350000"/>
            </a:xfrm>
          </p:grpSpPr>
          <p:sp>
            <p:nvSpPr>
              <p:cNvPr id="162" name="Freeform 280">
                <a:extLst>
                  <a:ext uri="{FF2B5EF4-FFF2-40B4-BE49-F238E27FC236}">
                    <a16:creationId xmlns:a16="http://schemas.microsoft.com/office/drawing/2014/main" id="{87D5F441-A7C5-464B-89D0-9919A85ACC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61" name="TextBox 293">
              <a:extLst>
                <a:ext uri="{FF2B5EF4-FFF2-40B4-BE49-F238E27FC236}">
                  <a16:creationId xmlns:a16="http://schemas.microsoft.com/office/drawing/2014/main" id="{C9650BC6-4345-4908-991E-E414EC0A72C8}"/>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63" name="Group 162">
            <a:extLst>
              <a:ext uri="{FF2B5EF4-FFF2-40B4-BE49-F238E27FC236}">
                <a16:creationId xmlns:a16="http://schemas.microsoft.com/office/drawing/2014/main" id="{8526BE62-B756-4A64-8F6D-EB6436124AA5}"/>
              </a:ext>
            </a:extLst>
          </p:cNvPr>
          <p:cNvGrpSpPr/>
          <p:nvPr/>
        </p:nvGrpSpPr>
        <p:grpSpPr>
          <a:xfrm>
            <a:off x="4865966" y="3399436"/>
            <a:ext cx="171452" cy="168842"/>
            <a:chOff x="4879612" y="1981850"/>
            <a:chExt cx="171452" cy="168842"/>
          </a:xfrm>
        </p:grpSpPr>
        <p:grpSp>
          <p:nvGrpSpPr>
            <p:cNvPr id="164" name="Group 163">
              <a:extLst>
                <a:ext uri="{FF2B5EF4-FFF2-40B4-BE49-F238E27FC236}">
                  <a16:creationId xmlns:a16="http://schemas.microsoft.com/office/drawing/2014/main" id="{AF4E0274-C35D-46EA-89F5-F3645606E569}"/>
                </a:ext>
              </a:extLst>
            </p:cNvPr>
            <p:cNvGrpSpPr/>
            <p:nvPr/>
          </p:nvGrpSpPr>
          <p:grpSpPr>
            <a:xfrm>
              <a:off x="4882222" y="1981850"/>
              <a:ext cx="168842" cy="168842"/>
              <a:chOff x="0" y="0"/>
              <a:chExt cx="6350000" cy="6350000"/>
            </a:xfrm>
          </p:grpSpPr>
          <p:sp>
            <p:nvSpPr>
              <p:cNvPr id="166" name="Freeform 262">
                <a:extLst>
                  <a:ext uri="{FF2B5EF4-FFF2-40B4-BE49-F238E27FC236}">
                    <a16:creationId xmlns:a16="http://schemas.microsoft.com/office/drawing/2014/main" id="{40F16D2F-2C29-41A0-8DA2-6911FAE3944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65" name="TextBox 270">
              <a:extLst>
                <a:ext uri="{FF2B5EF4-FFF2-40B4-BE49-F238E27FC236}">
                  <a16:creationId xmlns:a16="http://schemas.microsoft.com/office/drawing/2014/main" id="{905BC0E5-C98B-4EF1-BE73-950BECC60A8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67" name="Group 166">
            <a:extLst>
              <a:ext uri="{FF2B5EF4-FFF2-40B4-BE49-F238E27FC236}">
                <a16:creationId xmlns:a16="http://schemas.microsoft.com/office/drawing/2014/main" id="{1E713FE4-2477-42C8-A4C0-FB7351A65964}"/>
              </a:ext>
            </a:extLst>
          </p:cNvPr>
          <p:cNvGrpSpPr/>
          <p:nvPr/>
        </p:nvGrpSpPr>
        <p:grpSpPr>
          <a:xfrm>
            <a:off x="5092795" y="3399436"/>
            <a:ext cx="168842" cy="168842"/>
            <a:chOff x="5085487" y="3402973"/>
            <a:chExt cx="168842" cy="168842"/>
          </a:xfrm>
        </p:grpSpPr>
        <p:grpSp>
          <p:nvGrpSpPr>
            <p:cNvPr id="168" name="Group 279">
              <a:extLst>
                <a:ext uri="{FF2B5EF4-FFF2-40B4-BE49-F238E27FC236}">
                  <a16:creationId xmlns:a16="http://schemas.microsoft.com/office/drawing/2014/main" id="{BC2EFBCE-11F9-4B0D-B486-A5B6B9A06EAC}"/>
                </a:ext>
              </a:extLst>
            </p:cNvPr>
            <p:cNvGrpSpPr/>
            <p:nvPr/>
          </p:nvGrpSpPr>
          <p:grpSpPr>
            <a:xfrm>
              <a:off x="5085487" y="3402973"/>
              <a:ext cx="168842" cy="168842"/>
              <a:chOff x="0" y="0"/>
              <a:chExt cx="6350000" cy="6350000"/>
            </a:xfrm>
          </p:grpSpPr>
          <p:sp>
            <p:nvSpPr>
              <p:cNvPr id="170" name="Freeform 280">
                <a:extLst>
                  <a:ext uri="{FF2B5EF4-FFF2-40B4-BE49-F238E27FC236}">
                    <a16:creationId xmlns:a16="http://schemas.microsoft.com/office/drawing/2014/main" id="{76E7F369-EE72-406D-9043-F45CB5B8373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69" name="TextBox 293">
              <a:extLst>
                <a:ext uri="{FF2B5EF4-FFF2-40B4-BE49-F238E27FC236}">
                  <a16:creationId xmlns:a16="http://schemas.microsoft.com/office/drawing/2014/main" id="{42E677B3-A6F7-4EAF-924E-3AC067A8D879}"/>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1" name="Group 170">
            <a:extLst>
              <a:ext uri="{FF2B5EF4-FFF2-40B4-BE49-F238E27FC236}">
                <a16:creationId xmlns:a16="http://schemas.microsoft.com/office/drawing/2014/main" id="{2C6A2FC6-C36A-4F30-9F87-C10FDB8A3015}"/>
              </a:ext>
            </a:extLst>
          </p:cNvPr>
          <p:cNvGrpSpPr/>
          <p:nvPr/>
        </p:nvGrpSpPr>
        <p:grpSpPr>
          <a:xfrm>
            <a:off x="5096633" y="3965289"/>
            <a:ext cx="168842" cy="168842"/>
            <a:chOff x="5085487" y="3402973"/>
            <a:chExt cx="168842" cy="168842"/>
          </a:xfrm>
        </p:grpSpPr>
        <p:grpSp>
          <p:nvGrpSpPr>
            <p:cNvPr id="172" name="Group 279">
              <a:extLst>
                <a:ext uri="{FF2B5EF4-FFF2-40B4-BE49-F238E27FC236}">
                  <a16:creationId xmlns:a16="http://schemas.microsoft.com/office/drawing/2014/main" id="{074A822B-2324-4F50-B410-6E1849111E22}"/>
                </a:ext>
              </a:extLst>
            </p:cNvPr>
            <p:cNvGrpSpPr/>
            <p:nvPr/>
          </p:nvGrpSpPr>
          <p:grpSpPr>
            <a:xfrm>
              <a:off x="5085487" y="3402973"/>
              <a:ext cx="168842" cy="168842"/>
              <a:chOff x="0" y="0"/>
              <a:chExt cx="6350000" cy="6350000"/>
            </a:xfrm>
          </p:grpSpPr>
          <p:sp>
            <p:nvSpPr>
              <p:cNvPr id="174" name="Freeform 280">
                <a:extLst>
                  <a:ext uri="{FF2B5EF4-FFF2-40B4-BE49-F238E27FC236}">
                    <a16:creationId xmlns:a16="http://schemas.microsoft.com/office/drawing/2014/main" id="{973318A2-0EC0-42EA-BC90-846181E710E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3" name="TextBox 293">
              <a:extLst>
                <a:ext uri="{FF2B5EF4-FFF2-40B4-BE49-F238E27FC236}">
                  <a16:creationId xmlns:a16="http://schemas.microsoft.com/office/drawing/2014/main" id="{2A9F331E-2865-43FF-9ABB-1FBF564644E4}"/>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5" name="Group 174">
            <a:extLst>
              <a:ext uri="{FF2B5EF4-FFF2-40B4-BE49-F238E27FC236}">
                <a16:creationId xmlns:a16="http://schemas.microsoft.com/office/drawing/2014/main" id="{B517FBAD-C508-479A-921C-7014238D3696}"/>
              </a:ext>
            </a:extLst>
          </p:cNvPr>
          <p:cNvGrpSpPr/>
          <p:nvPr/>
        </p:nvGrpSpPr>
        <p:grpSpPr>
          <a:xfrm>
            <a:off x="5096633" y="4314908"/>
            <a:ext cx="168842" cy="168842"/>
            <a:chOff x="5085487" y="3402973"/>
            <a:chExt cx="168842" cy="168842"/>
          </a:xfrm>
        </p:grpSpPr>
        <p:grpSp>
          <p:nvGrpSpPr>
            <p:cNvPr id="176" name="Group 279">
              <a:extLst>
                <a:ext uri="{FF2B5EF4-FFF2-40B4-BE49-F238E27FC236}">
                  <a16:creationId xmlns:a16="http://schemas.microsoft.com/office/drawing/2014/main" id="{10E3CB6D-20BA-45EA-B64B-5216025FBF76}"/>
                </a:ext>
              </a:extLst>
            </p:cNvPr>
            <p:cNvGrpSpPr/>
            <p:nvPr/>
          </p:nvGrpSpPr>
          <p:grpSpPr>
            <a:xfrm>
              <a:off x="5085487" y="3402973"/>
              <a:ext cx="168842" cy="168842"/>
              <a:chOff x="0" y="0"/>
              <a:chExt cx="6350000" cy="6350000"/>
            </a:xfrm>
          </p:grpSpPr>
          <p:sp>
            <p:nvSpPr>
              <p:cNvPr id="178" name="Freeform 280">
                <a:extLst>
                  <a:ext uri="{FF2B5EF4-FFF2-40B4-BE49-F238E27FC236}">
                    <a16:creationId xmlns:a16="http://schemas.microsoft.com/office/drawing/2014/main" id="{69EF3082-33EA-4015-B8D2-F0208F49A05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7" name="TextBox 293">
              <a:extLst>
                <a:ext uri="{FF2B5EF4-FFF2-40B4-BE49-F238E27FC236}">
                  <a16:creationId xmlns:a16="http://schemas.microsoft.com/office/drawing/2014/main" id="{3B1F1AF4-8376-47CC-B6CA-AF6D6E990102}"/>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spTree>
    <p:extLst>
      <p:ext uri="{BB962C8B-B14F-4D97-AF65-F5344CB8AC3E}">
        <p14:creationId xmlns:p14="http://schemas.microsoft.com/office/powerpoint/2010/main" val="4153190857"/>
      </p:ext>
    </p:extLst>
  </p:cSld>
  <p:clrMapOvr>
    <a:masterClrMapping/>
  </p:clrMapOvr>
</p:sld>
</file>

<file path=ppt/theme/theme1.xml><?xml version="1.0" encoding="utf-8"?>
<a:theme xmlns:a="http://schemas.openxmlformats.org/drawingml/2006/main" name="WH template with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A0CFDA6F-861A-451A-8D87-1BF25E1DD478}"/>
    </a:ext>
  </a:extLst>
</a:theme>
</file>

<file path=ppt/theme/theme2.xml><?xml version="1.0" encoding="utf-8"?>
<a:theme xmlns:a="http://schemas.openxmlformats.org/drawingml/2006/main" name="WH template no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BDD0442A-C9A7-45A3-8143-C01BB46F8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64d002-8171-48e3-864b-00a5e798ba5c" xsi:nil="true"/>
    <lcf76f155ced4ddcb4097134ff3c332f xmlns="5330380f-e6a7-47ff-85ad-80752da1d8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2F61E2188242479F0ACDB6A99414DC" ma:contentTypeVersion="15" ma:contentTypeDescription="Create a new document." ma:contentTypeScope="" ma:versionID="3a16e07e47e47522cef9944acf327fe8">
  <xsd:schema xmlns:xsd="http://www.w3.org/2001/XMLSchema" xmlns:xs="http://www.w3.org/2001/XMLSchema" xmlns:p="http://schemas.microsoft.com/office/2006/metadata/properties" xmlns:ns2="5330380f-e6a7-47ff-85ad-80752da1d898" xmlns:ns3="2964d002-8171-48e3-864b-00a5e798ba5c" targetNamespace="http://schemas.microsoft.com/office/2006/metadata/properties" ma:root="true" ma:fieldsID="64465832ee4ad7d675afecc856a2db17" ns2:_="" ns3:_="">
    <xsd:import namespace="5330380f-e6a7-47ff-85ad-80752da1d898"/>
    <xsd:import namespace="2964d002-8171-48e3-864b-00a5e798ba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0380f-e6a7-47ff-85ad-80752da1d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0c3b6-0981-4c04-9542-7ecc064fd0c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4d002-8171-48e3-864b-00a5e798ba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4edac4-2533-4349-9e5b-5ae33948db78}" ma:internalName="TaxCatchAll" ma:showField="CatchAllData" ma:web="2964d002-8171-48e3-864b-00a5e798ba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3DC10-3B6E-4850-999A-CE5F724B6EDE}">
  <ds:schemaRefs>
    <ds:schemaRef ds:uri="http://schemas.microsoft.com/office/2006/metadata/properties"/>
    <ds:schemaRef ds:uri="http://schemas.microsoft.com/office/infopath/2007/PartnerControls"/>
    <ds:schemaRef ds:uri="2964d002-8171-48e3-864b-00a5e798ba5c"/>
    <ds:schemaRef ds:uri="5330380f-e6a7-47ff-85ad-80752da1d898"/>
  </ds:schemaRefs>
</ds:datastoreItem>
</file>

<file path=customXml/itemProps2.xml><?xml version="1.0" encoding="utf-8"?>
<ds:datastoreItem xmlns:ds="http://schemas.openxmlformats.org/officeDocument/2006/customXml" ds:itemID="{767544CC-1982-48C4-BC6E-807D2C8CFCA3}">
  <ds:schemaRefs>
    <ds:schemaRef ds:uri="http://schemas.microsoft.com/sharepoint/v3/contenttype/forms"/>
  </ds:schemaRefs>
</ds:datastoreItem>
</file>

<file path=customXml/itemProps3.xml><?xml version="1.0" encoding="utf-8"?>
<ds:datastoreItem xmlns:ds="http://schemas.openxmlformats.org/officeDocument/2006/customXml" ds:itemID="{0125863E-48C8-4431-B136-93A9B3B13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0380f-e6a7-47ff-85ad-80752da1d898"/>
    <ds:schemaRef ds:uri="2964d002-8171-48e3-864b-00a5e798b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template_FINAL</Template>
  <TotalTime>32198</TotalTime>
  <Words>2260</Words>
  <Application>Microsoft Office PowerPoint</Application>
  <PresentationFormat>Widescreen</PresentationFormat>
  <Paragraphs>418</Paragraphs>
  <Slides>32</Slides>
  <Notes>7</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Co Text</vt:lpstr>
      <vt:lpstr>Arial</vt:lpstr>
      <vt:lpstr>Calibri</vt:lpstr>
      <vt:lpstr>Co Text Light</vt:lpstr>
      <vt:lpstr>WH template with images</vt:lpstr>
      <vt:lpstr>WH template no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Optical</vt:lpstr>
      <vt:lpstr>Dental</vt:lpstr>
      <vt:lpstr>Dental Accident</vt:lpstr>
      <vt:lpstr>Specialist Consultations and Diagnostics </vt:lpstr>
      <vt:lpstr>Therapy Treatments</vt:lpstr>
      <vt:lpstr>Chiropody</vt:lpstr>
      <vt:lpstr>Health Screening/ Assessment</vt:lpstr>
      <vt:lpstr>Prescription charges</vt:lpstr>
      <vt:lpstr>Flu Jabs and Vaccinations</vt:lpstr>
      <vt:lpstr>Westfield Rewards</vt:lpstr>
      <vt:lpstr>In-patient</vt:lpstr>
      <vt:lpstr>Day Surgery</vt:lpstr>
      <vt:lpstr>Maternity / Paternity / Adoption</vt:lpstr>
      <vt:lpstr>24 Hour Advice and Information Line and online resources</vt:lpstr>
      <vt:lpstr>PowerPoint Presentation</vt:lpstr>
      <vt:lpstr>Scanning Service</vt:lpstr>
      <vt:lpstr>DoctorLine</vt:lpstr>
      <vt:lpstr>Gym Discounts</vt:lpstr>
      <vt:lpstr>Personal Accident</vt:lpstr>
      <vt:lpstr>Kids cover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Hancock Fell, Jonjo</dc:creator>
  <cp:lastModifiedBy>Hancock Fell, Jonjo</cp:lastModifiedBy>
  <cp:revision>48</cp:revision>
  <dcterms:created xsi:type="dcterms:W3CDTF">2021-09-08T15:30:10Z</dcterms:created>
  <dcterms:modified xsi:type="dcterms:W3CDTF">2024-12-23T15:58:31Z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0x010100682F61E2188242479F0ACDB6A99414DC</vt:lpwstr>
  </property>
  <property fmtid="{D5CDD505-2E9C-101B-9397-08002B2CF9AE}" pid="3" name="MediaServiceImageTags">
    <vt:lpwstr/>
  </property>
</Properties>
</file>